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Microsoft_Excel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___Microsoft_Excel3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90750966370878"/>
          <c:y val="7.265818689710736E-2"/>
          <c:w val="0.65604000518262562"/>
          <c:h val="0.7410274436366992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DM</c:v>
                </c:pt>
              </c:strCache>
            </c:strRef>
          </c:tx>
          <c:spPr>
            <a:ln>
              <a:solidFill>
                <a:srgbClr val="FF6600"/>
              </a:solidFill>
            </a:ln>
          </c:spPr>
          <c:marker>
            <c:symbol val="diamond"/>
            <c:size val="8"/>
            <c:spPr>
              <a:solidFill>
                <a:srgbClr val="C00000"/>
              </a:solidFill>
              <a:ln>
                <a:solidFill>
                  <a:srgbClr val="FF6600"/>
                </a:solidFill>
              </a:ln>
            </c:spPr>
          </c:marker>
          <c:dLbls>
            <c:dLbl>
              <c:idx val="0"/>
              <c:layout>
                <c:manualLayout>
                  <c:x val="-9.0353479814128612E-2"/>
                  <c:y val="7.65434518199154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7.1834708096420272E-2"/>
                  <c:y val="0.121810883926284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7.4418859028023435E-2"/>
                  <c:y val="9.21804247765221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1343810571124052E-2"/>
                  <c:y val="-5.9258844499192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solidFill>
                      <a:schemeClr val="accent2">
                        <a:lumMod val="5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0.00</c:formatCode>
                <c:ptCount val="5"/>
                <c:pt idx="0">
                  <c:v>391.57</c:v>
                </c:pt>
                <c:pt idx="1">
                  <c:v>466.13</c:v>
                </c:pt>
                <c:pt idx="2">
                  <c:v>545.21</c:v>
                </c:pt>
                <c:pt idx="3">
                  <c:v>519.41999999999996</c:v>
                </c:pt>
                <c:pt idx="4">
                  <c:v>550.66999999999996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HT</c:v>
                </c:pt>
              </c:strCache>
            </c:strRef>
          </c:tx>
          <c:spPr>
            <a:ln>
              <a:solidFill>
                <a:srgbClr val="006600"/>
              </a:solidFill>
            </a:ln>
          </c:spPr>
          <c:marker>
            <c:spPr>
              <a:ln>
                <a:solidFill>
                  <a:srgbClr val="006600"/>
                </a:solidFill>
              </a:ln>
            </c:spPr>
          </c:marker>
          <c:dLbls>
            <c:dLbl>
              <c:idx val="0"/>
              <c:layout>
                <c:manualLayout>
                  <c:x val="-6.8131018861241704E-2"/>
                  <c:y val="-0.125101486603768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7.901179266559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0671905285562103E-2"/>
                  <c:y val="-7.90117926655903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solidFill>
                      <a:schemeClr val="accent2">
                        <a:lumMod val="5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0.00</c:formatCode>
                <c:ptCount val="5"/>
                <c:pt idx="0">
                  <c:v>592.52</c:v>
                </c:pt>
                <c:pt idx="1">
                  <c:v>690.36</c:v>
                </c:pt>
                <c:pt idx="2">
                  <c:v>1015.79</c:v>
                </c:pt>
                <c:pt idx="3">
                  <c:v>1059</c:v>
                </c:pt>
                <c:pt idx="4">
                  <c:v>1032.98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5875584"/>
        <c:axId val="459952128"/>
      </c:lineChart>
      <c:catAx>
        <c:axId val="47587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80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th-TH"/>
          </a:p>
        </c:txPr>
        <c:crossAx val="459952128"/>
        <c:crosses val="autoZero"/>
        <c:auto val="1"/>
        <c:lblAlgn val="ctr"/>
        <c:lblOffset val="5"/>
        <c:noMultiLvlLbl val="0"/>
      </c:catAx>
      <c:valAx>
        <c:axId val="45995212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th-TH"/>
          </a:p>
        </c:txPr>
        <c:crossAx val="475875584"/>
        <c:crosses val="autoZero"/>
        <c:crossBetween val="between"/>
        <c:majorUnit val="200"/>
      </c:valAx>
    </c:plotArea>
    <c:legend>
      <c:legendPos val="r"/>
      <c:layout>
        <c:manualLayout>
          <c:xMode val="edge"/>
          <c:yMode val="edge"/>
          <c:x val="0.17305054166902684"/>
          <c:y val="9.2151910021951181E-2"/>
          <c:w val="0.25158164491070711"/>
          <c:h val="0.16221005173429559"/>
        </c:manualLayout>
      </c:layout>
      <c:overlay val="0"/>
      <c:txPr>
        <a:bodyPr/>
        <a:lstStyle/>
        <a:p>
          <a:pPr>
            <a:defRPr sz="1000">
              <a:latin typeface="Tahoma" pitchFamily="34" charset="0"/>
              <a:ea typeface="Tahoma" pitchFamily="34" charset="0"/>
              <a:cs typeface="Tahoma" pitchFamily="34" charset="0"/>
            </a:defRPr>
          </a:pPr>
          <a:endParaRPr lang="th-TH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th-TH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DM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diamond"/>
            <c:size val="8"/>
            <c:spPr>
              <a:solidFill>
                <a:srgbClr val="C00000"/>
              </a:solidFill>
            </c:spPr>
          </c:marker>
          <c:dLbls>
            <c:dLbl>
              <c:idx val="0"/>
              <c:layout>
                <c:manualLayout>
                  <c:x val="-7.4074246892381632E-3"/>
                  <c:y val="5.02061875980518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3.703712344619092E-3"/>
                  <c:y val="-3.29112112756671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1111137033857207E-2"/>
                  <c:y val="-2.63372642218635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4814849378476307E-2"/>
                  <c:y val="5.92588444991926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solidFill>
                      <a:srgbClr val="7030A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24.52</c:v>
                </c:pt>
                <c:pt idx="1">
                  <c:v>38.71</c:v>
                </c:pt>
                <c:pt idx="2">
                  <c:v>21.34</c:v>
                </c:pt>
                <c:pt idx="3">
                  <c:v>14.63</c:v>
                </c:pt>
                <c:pt idx="4">
                  <c:v>16.809999999999999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HT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dLbls>
            <c:dLbl>
              <c:idx val="0"/>
              <c:layout>
                <c:manualLayout>
                  <c:x val="-8.5185383926238395E-2"/>
                  <c:y val="-0.125101486603768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9629698756952479E-2"/>
                  <c:y val="-7.901179266559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2222274067714362E-2"/>
                  <c:y val="-9.21804247765220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7040039755123371E-3"/>
                  <c:y val="-7.25555337806520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solidFill>
                      <a:srgbClr val="7030A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24.94</c:v>
                </c:pt>
                <c:pt idx="1">
                  <c:v>43.49</c:v>
                </c:pt>
                <c:pt idx="2">
                  <c:v>47.58</c:v>
                </c:pt>
                <c:pt idx="3">
                  <c:v>50</c:v>
                </c:pt>
                <c:pt idx="4">
                  <c:v>52.81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9044736"/>
        <c:axId val="459046272"/>
      </c:lineChart>
      <c:catAx>
        <c:axId val="45904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80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th-TH"/>
          </a:p>
        </c:txPr>
        <c:crossAx val="459046272"/>
        <c:crosses val="autoZero"/>
        <c:auto val="1"/>
        <c:lblAlgn val="ctr"/>
        <c:lblOffset val="5"/>
        <c:noMultiLvlLbl val="0"/>
      </c:catAx>
      <c:valAx>
        <c:axId val="459046272"/>
        <c:scaling>
          <c:orientation val="minMax"/>
          <c:max val="53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th-TH"/>
          </a:p>
        </c:txPr>
        <c:crossAx val="4590447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2412744036731496"/>
          <c:y val="0.66498740684748137"/>
          <c:w val="0.16475978946582667"/>
          <c:h val="0.16221005173429562"/>
        </c:manualLayout>
      </c:layout>
      <c:overlay val="0"/>
      <c:txPr>
        <a:bodyPr/>
        <a:lstStyle/>
        <a:p>
          <a:pPr>
            <a:defRPr sz="1000">
              <a:latin typeface="Tahoma" pitchFamily="34" charset="0"/>
              <a:ea typeface="Tahoma" pitchFamily="34" charset="0"/>
              <a:cs typeface="Tahoma" pitchFamily="34" charset="0"/>
            </a:defRPr>
          </a:pPr>
          <a:endParaRPr lang="th-TH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th-TH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DM</c:v>
                </c:pt>
              </c:strCache>
            </c:strRef>
          </c:tx>
          <c:spPr>
            <a:ln>
              <a:solidFill>
                <a:srgbClr val="006600"/>
              </a:solidFill>
            </a:ln>
          </c:spPr>
          <c:marker>
            <c:symbol val="diamond"/>
            <c:size val="8"/>
            <c:spPr>
              <a:solidFill>
                <a:srgbClr val="2D2D8A">
                  <a:lumMod val="75000"/>
                </a:srgbClr>
              </a:solidFill>
              <a:ln>
                <a:solidFill>
                  <a:srgbClr val="006600"/>
                </a:solidFill>
              </a:ln>
            </c:spPr>
          </c:marker>
          <c:dLbls>
            <c:dLbl>
              <c:idx val="0"/>
              <c:layout>
                <c:manualLayout>
                  <c:x val="-7.4074246892381632E-3"/>
                  <c:y val="5.02061875980518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3.703712344619092E-3"/>
                  <c:y val="-3.29112112756671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1111137033857207E-2"/>
                  <c:y val="-2.63372642218635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4814849378476307E-2"/>
                  <c:y val="5.92588444991926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solidFill>
                      <a:srgbClr val="0066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1.56</c:v>
                </c:pt>
                <c:pt idx="1">
                  <c:v>1.91</c:v>
                </c:pt>
                <c:pt idx="2">
                  <c:v>2.81</c:v>
                </c:pt>
                <c:pt idx="3">
                  <c:v>2.21</c:v>
                </c:pt>
                <c:pt idx="4">
                  <c:v>1.88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HT</c:v>
                </c:pt>
              </c:strCache>
            </c:strRef>
          </c:tx>
          <c:spPr>
            <a:ln>
              <a:solidFill>
                <a:srgbClr val="FF9933"/>
              </a:solidFill>
            </a:ln>
          </c:spPr>
          <c:marker>
            <c:spPr>
              <a:ln>
                <a:solidFill>
                  <a:srgbClr val="FF9933"/>
                </a:solidFill>
              </a:ln>
            </c:spPr>
          </c:marker>
          <c:dLbls>
            <c:dLbl>
              <c:idx val="0"/>
              <c:layout>
                <c:manualLayout>
                  <c:x val="-8.5185383926238395E-2"/>
                  <c:y val="-0.125101486603768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9629698756952479E-2"/>
                  <c:y val="-7.901179266559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4444548135428787E-2"/>
                  <c:y val="9.21804247765220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7040039755123371E-3"/>
                  <c:y val="-7.25555337806520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solidFill>
                      <a:srgbClr val="7030A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2">
                  <c:v>2.54</c:v>
                </c:pt>
                <c:pt idx="3">
                  <c:v>2.44</c:v>
                </c:pt>
                <c:pt idx="4">
                  <c:v>2.6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9988992"/>
        <c:axId val="459990528"/>
      </c:lineChart>
      <c:catAx>
        <c:axId val="45998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80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th-TH"/>
          </a:p>
        </c:txPr>
        <c:crossAx val="459990528"/>
        <c:crosses val="autoZero"/>
        <c:auto val="1"/>
        <c:lblAlgn val="ctr"/>
        <c:lblOffset val="5"/>
        <c:noMultiLvlLbl val="0"/>
      </c:catAx>
      <c:valAx>
        <c:axId val="459990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th-TH"/>
          </a:p>
        </c:txPr>
        <c:crossAx val="459988992"/>
        <c:crosses val="autoZero"/>
        <c:crossBetween val="between"/>
        <c:majorUnit val="0.5"/>
      </c:valAx>
    </c:plotArea>
    <c:legend>
      <c:legendPos val="r"/>
      <c:layout>
        <c:manualLayout>
          <c:xMode val="edge"/>
          <c:yMode val="edge"/>
          <c:x val="0.38338730449064917"/>
          <c:y val="0.48721087334990298"/>
          <c:w val="0.16475978946582667"/>
          <c:h val="0.16221005173429562"/>
        </c:manualLayout>
      </c:layout>
      <c:overlay val="0"/>
      <c:txPr>
        <a:bodyPr/>
        <a:lstStyle/>
        <a:p>
          <a:pPr>
            <a:defRPr sz="1000">
              <a:latin typeface="Tahoma" pitchFamily="34" charset="0"/>
              <a:ea typeface="Tahoma" pitchFamily="34" charset="0"/>
              <a:cs typeface="Tahoma" pitchFamily="34" charset="0"/>
            </a:defRPr>
          </a:pPr>
          <a:endParaRPr lang="th-TH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th-TH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24/02/62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24/02/62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24/02/62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24/02/62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24/02/62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24/02/62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24/02/62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14930" y="-79262"/>
            <a:ext cx="6105529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4800" b="1" kern="0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50800" dir="5400000" algn="ctr" rotWithShape="0">
                    <a:srgbClr val="006600"/>
                  </a:outerShdw>
                </a:effectLst>
                <a:latin typeface="PSL Passanun" pitchFamily="18" charset="-34"/>
                <a:cs typeface="PSL Passanun" pitchFamily="18" charset="-34"/>
              </a:rPr>
              <a:t>การควบคุมป้องกันโรค </a:t>
            </a:r>
            <a:r>
              <a:rPr lang="en-US" sz="4800" b="1" kern="0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50800" dir="5400000" algn="ctr" rotWithShape="0">
                    <a:srgbClr val="006600"/>
                  </a:outerShdw>
                </a:effectLst>
                <a:latin typeface="PSL Passanun" pitchFamily="18" charset="-34"/>
                <a:cs typeface="PSL Passanun" pitchFamily="18" charset="-34"/>
              </a:rPr>
              <a:t>NCD</a:t>
            </a:r>
            <a:endParaRPr lang="th-TH" sz="4400" b="1" cap="all" dirty="0">
              <a:ln w="9000" cmpd="sng">
                <a:solidFill>
                  <a:srgbClr val="000000">
                    <a:shade val="50000"/>
                    <a:satMod val="120000"/>
                  </a:srgbClr>
                </a:solidFill>
                <a:prstDash val="solid"/>
              </a:ln>
              <a:solidFill>
                <a:srgbClr val="FF0000"/>
              </a:solidFill>
              <a:effectLst>
                <a:outerShdw blurRad="50800" dist="50800" dir="5400000" algn="ctr" rotWithShape="0">
                  <a:srgbClr val="006600"/>
                </a:outerShdw>
              </a:effectLst>
              <a:latin typeface="TH Niramit AS" pitchFamily="2" charset="-34"/>
              <a:ea typeface="Tahoma" pitchFamily="34" charset="0"/>
              <a:cs typeface="TH Niramit AS" pitchFamily="2" charset="-34"/>
            </a:endParaRPr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5667508" y="3483117"/>
            <a:ext cx="342899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3200" b="1" dirty="0" smtClean="0">
                <a:solidFill>
                  <a:srgbClr val="0066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ประเด็นพัฒนาปี </a:t>
            </a:r>
            <a:r>
              <a:rPr lang="en-US" sz="3200" b="1" dirty="0" smtClean="0">
                <a:solidFill>
                  <a:srgbClr val="0066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2562</a:t>
            </a:r>
            <a:endParaRPr lang="th-TH" sz="3200" b="1" dirty="0" smtClean="0">
              <a:solidFill>
                <a:srgbClr val="006600"/>
              </a:solidFill>
              <a:latin typeface="ThaiSans Neue" panose="02000000000000000000" pitchFamily="2" charset="-34"/>
              <a:ea typeface="Tahoma" pitchFamily="34" charset="0"/>
              <a:cs typeface="ThaiSans Neue" panose="02000000000000000000" pitchFamily="2" charset="-34"/>
            </a:endParaRPr>
          </a:p>
          <a:p>
            <a:r>
              <a:rPr lang="th-TH" sz="2000" b="1" dirty="0" smtClean="0">
                <a:solidFill>
                  <a:srgbClr val="00CC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- ค้นหาคัดกรองในกลุ่มที่ยังไม่เข้าถึงบริการ </a:t>
            </a:r>
          </a:p>
          <a:p>
            <a:r>
              <a:rPr lang="th-TH" sz="2000" b="1" dirty="0" smtClean="0">
                <a:solidFill>
                  <a:srgbClr val="00CC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- จัดรูปแบบบริการ </a:t>
            </a:r>
            <a:r>
              <a:rPr lang="en-US" sz="2000" b="1" dirty="0" smtClean="0">
                <a:solidFill>
                  <a:srgbClr val="00CC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self Care</a:t>
            </a:r>
            <a:r>
              <a:rPr lang="th-TH" sz="2000" b="1" dirty="0" smtClean="0">
                <a:solidFill>
                  <a:srgbClr val="00CC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 กลุ่มเสี่ยง กลุ่มผู้ป่วยที่คุม </a:t>
            </a:r>
            <a:r>
              <a:rPr lang="en-US" sz="2000" b="1" dirty="0" smtClean="0">
                <a:solidFill>
                  <a:srgbClr val="00CC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DM,H</a:t>
            </a:r>
            <a:r>
              <a:rPr lang="en-US" sz="2000" b="1" dirty="0">
                <a:solidFill>
                  <a:srgbClr val="00CC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T</a:t>
            </a:r>
            <a:r>
              <a:rPr lang="en-US" sz="2000" b="1" dirty="0" smtClean="0">
                <a:solidFill>
                  <a:srgbClr val="00CC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 </a:t>
            </a:r>
            <a:r>
              <a:rPr lang="th-TH" sz="2000" b="1" dirty="0" smtClean="0">
                <a:solidFill>
                  <a:srgbClr val="00CC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ไม่ดี</a:t>
            </a:r>
          </a:p>
          <a:p>
            <a:pPr marL="82550" indent="-82550">
              <a:buFontTx/>
              <a:buChar char="-"/>
            </a:pPr>
            <a:r>
              <a:rPr lang="th-TH" sz="2000" b="1" dirty="0" smtClean="0">
                <a:solidFill>
                  <a:srgbClr val="00CC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พัฒนาคุณภาพ </a:t>
            </a:r>
            <a:r>
              <a:rPr lang="en-US" sz="2000" b="1" dirty="0" smtClean="0">
                <a:solidFill>
                  <a:srgbClr val="00CC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NCD Clinic/CKD Clinic/DPACT</a:t>
            </a:r>
          </a:p>
          <a:p>
            <a:r>
              <a:rPr lang="th-TH" sz="2000" b="1" dirty="0" smtClean="0">
                <a:solidFill>
                  <a:srgbClr val="00CC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-</a:t>
            </a:r>
            <a:r>
              <a:rPr lang="en-US" sz="2000" b="1" dirty="0" smtClean="0">
                <a:solidFill>
                  <a:srgbClr val="00CC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 </a:t>
            </a:r>
            <a:r>
              <a:rPr lang="th-TH" sz="2000" b="1" dirty="0" smtClean="0">
                <a:solidFill>
                  <a:srgbClr val="00CC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หมู่บ้านปรับเปลี่ยน/ตำบลจัดการสุขภาพ </a:t>
            </a:r>
          </a:p>
        </p:txBody>
      </p:sp>
      <p:graphicFrame>
        <p:nvGraphicFramePr>
          <p:cNvPr id="16" name="แผนภูมิ 15"/>
          <p:cNvGraphicFramePr/>
          <p:nvPr>
            <p:extLst>
              <p:ext uri="{D42A27DB-BD31-4B8C-83A1-F6EECF244321}">
                <p14:modId xmlns:p14="http://schemas.microsoft.com/office/powerpoint/2010/main" val="306365018"/>
              </p:ext>
            </p:extLst>
          </p:nvPr>
        </p:nvGraphicFramePr>
        <p:xfrm>
          <a:off x="0" y="4338033"/>
          <a:ext cx="3071802" cy="257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สี่เหลี่ยมผืนผ้า 17"/>
          <p:cNvSpPr/>
          <p:nvPr/>
        </p:nvSpPr>
        <p:spPr>
          <a:xfrm>
            <a:off x="77313" y="3925159"/>
            <a:ext cx="29322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b="1" dirty="0" smtClean="0">
                <a:solidFill>
                  <a:srgbClr val="FF00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อัตราผู้ป่วย </a:t>
            </a:r>
            <a:r>
              <a:rPr lang="en-US" sz="1600" b="1" dirty="0" smtClean="0">
                <a:solidFill>
                  <a:srgbClr val="FF00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DM/HT </a:t>
            </a:r>
            <a:r>
              <a:rPr lang="th-TH" sz="1600" b="1" dirty="0" smtClean="0">
                <a:solidFill>
                  <a:srgbClr val="FF00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รายใหม่ ปี 2557-25</a:t>
            </a:r>
            <a:r>
              <a:rPr lang="en-US" sz="1600" b="1" dirty="0" smtClean="0">
                <a:solidFill>
                  <a:srgbClr val="FF00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61</a:t>
            </a:r>
            <a:endParaRPr lang="th-TH" sz="1600" b="1" dirty="0" smtClean="0">
              <a:solidFill>
                <a:srgbClr val="FF0000"/>
              </a:solidFill>
              <a:latin typeface="ThaiSans Neue" panose="02000000000000000000" pitchFamily="2" charset="-34"/>
              <a:ea typeface="Tahoma" pitchFamily="34" charset="0"/>
              <a:cs typeface="ThaiSans Neue" panose="02000000000000000000" pitchFamily="2" charset="-34"/>
            </a:endParaRPr>
          </a:p>
        </p:txBody>
      </p:sp>
      <p:graphicFrame>
        <p:nvGraphicFramePr>
          <p:cNvPr id="19" name="แผนภูมิ 18"/>
          <p:cNvGraphicFramePr/>
          <p:nvPr>
            <p:extLst>
              <p:ext uri="{D42A27DB-BD31-4B8C-83A1-F6EECF244321}">
                <p14:modId xmlns:p14="http://schemas.microsoft.com/office/powerpoint/2010/main" val="4205100905"/>
              </p:ext>
            </p:extLst>
          </p:nvPr>
        </p:nvGraphicFramePr>
        <p:xfrm>
          <a:off x="2761704" y="4338033"/>
          <a:ext cx="3428992" cy="257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สี่เหลี่ยมผืนผ้า 19"/>
          <p:cNvSpPr/>
          <p:nvPr/>
        </p:nvSpPr>
        <p:spPr>
          <a:xfrm>
            <a:off x="3018746" y="3924887"/>
            <a:ext cx="27158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b="1" dirty="0" smtClean="0">
                <a:solidFill>
                  <a:srgbClr val="7030A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อัตรา</a:t>
            </a:r>
            <a:r>
              <a:rPr lang="en-US" sz="1600" b="1" dirty="0" smtClean="0">
                <a:solidFill>
                  <a:srgbClr val="7030A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 DM/HT </a:t>
            </a:r>
            <a:r>
              <a:rPr lang="th-TH" sz="1600" b="1" dirty="0" smtClean="0">
                <a:solidFill>
                  <a:srgbClr val="7030A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ที่ควบคุมได้ปี 2557-25</a:t>
            </a:r>
            <a:r>
              <a:rPr lang="en-US" sz="1600" b="1" dirty="0" smtClean="0">
                <a:solidFill>
                  <a:srgbClr val="7030A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61</a:t>
            </a:r>
            <a:endParaRPr lang="th-TH" sz="1600" b="1" dirty="0" smtClean="0">
              <a:solidFill>
                <a:srgbClr val="7030A0"/>
              </a:solidFill>
              <a:latin typeface="ThaiSans Neue" panose="02000000000000000000" pitchFamily="2" charset="-34"/>
              <a:ea typeface="Tahoma" pitchFamily="34" charset="0"/>
              <a:cs typeface="ThaiSans Neue" panose="02000000000000000000" pitchFamily="2" charset="-34"/>
            </a:endParaRPr>
          </a:p>
        </p:txBody>
      </p:sp>
      <p:cxnSp>
        <p:nvCxnSpPr>
          <p:cNvPr id="10" name="ตัวเชื่อมต่อตรง 9"/>
          <p:cNvCxnSpPr/>
          <p:nvPr/>
        </p:nvCxnSpPr>
        <p:spPr>
          <a:xfrm>
            <a:off x="5627089" y="4042699"/>
            <a:ext cx="3624" cy="2654965"/>
          </a:xfrm>
          <a:prstGeom prst="line">
            <a:avLst/>
          </a:prstGeom>
          <a:ln w="28575">
            <a:solidFill>
              <a:srgbClr val="00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3421389" y="784673"/>
            <a:ext cx="2256573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3743">
              <a:defRPr/>
            </a:pPr>
            <a:r>
              <a:rPr lang="th-TH" sz="3200" b="1" kern="0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prstClr val="white"/>
                </a:solidFill>
                <a:effectLst>
                  <a:glow rad="101600">
                    <a:srgbClr val="006600"/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PSL Passanun" pitchFamily="18" charset="-34"/>
              </a:rPr>
              <a:t>ข้อมูล ปี </a:t>
            </a:r>
            <a:r>
              <a:rPr lang="en-US" sz="3200" b="1" kern="0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prstClr val="white"/>
                </a:solidFill>
                <a:effectLst>
                  <a:glow rad="101600">
                    <a:srgbClr val="006600"/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PSL Passanun" pitchFamily="18" charset="-34"/>
              </a:rPr>
              <a:t>2561</a:t>
            </a:r>
            <a:endParaRPr lang="th-TH" sz="3200" b="1" kern="0" dirty="0">
              <a:ln w="12700">
                <a:solidFill>
                  <a:srgbClr val="000000"/>
                </a:solidFill>
                <a:prstDash val="solid"/>
              </a:ln>
              <a:solidFill>
                <a:prstClr val="white"/>
              </a:solidFill>
              <a:effectLst>
                <a:glow rad="101600">
                  <a:srgbClr val="006600"/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PSL Passanun" pitchFamily="18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3698172" y="5982184"/>
            <a:ext cx="960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200" b="1" dirty="0" smtClean="0">
                <a:solidFill>
                  <a:schemeClr val="accent6">
                    <a:lumMod val="75000"/>
                  </a:schemeClr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เป้าหมาย </a:t>
            </a:r>
            <a:r>
              <a:rPr lang="th-TH" sz="1200" b="1" dirty="0" smtClean="0">
                <a:solidFill>
                  <a:schemeClr val="accent6">
                    <a:lumMod val="75000"/>
                  </a:schemeClr>
                </a:solidFill>
                <a:latin typeface="TH Kodchasal"/>
                <a:ea typeface="Tahoma" pitchFamily="34" charset="0"/>
                <a:cs typeface="TH Kodchasal"/>
              </a:rPr>
              <a:t>≥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TH Kodchasal"/>
                <a:ea typeface="Tahoma" pitchFamily="34" charset="0"/>
                <a:cs typeface="TH Kodchasal"/>
              </a:rPr>
              <a:t>40%</a:t>
            </a:r>
            <a:b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TH Kodchasal"/>
                <a:ea typeface="Tahoma" pitchFamily="34" charset="0"/>
                <a:cs typeface="TH Kodchasal"/>
              </a:rPr>
            </a:br>
            <a:r>
              <a:rPr lang="th-TH" sz="1200" b="1" dirty="0" smtClean="0">
                <a:solidFill>
                  <a:schemeClr val="accent6">
                    <a:lumMod val="75000"/>
                  </a:schemeClr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เป้าหมาย </a:t>
            </a:r>
            <a:r>
              <a:rPr lang="th-TH" sz="1200" b="1" dirty="0" smtClean="0">
                <a:solidFill>
                  <a:schemeClr val="accent6">
                    <a:lumMod val="75000"/>
                  </a:schemeClr>
                </a:solidFill>
                <a:latin typeface="TH Kodchasal"/>
                <a:ea typeface="Tahoma" pitchFamily="34" charset="0"/>
                <a:cs typeface="TH Kodchasal"/>
              </a:rPr>
              <a:t>≥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TH Kodchasal"/>
                <a:ea typeface="Tahoma" pitchFamily="34" charset="0"/>
                <a:cs typeface="TH Kodchasal"/>
              </a:rPr>
              <a:t>50%</a:t>
            </a:r>
            <a:endParaRPr lang="th-T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5580112" y="721341"/>
            <a:ext cx="36724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 smtClean="0">
                <a:solidFill>
                  <a:schemeClr val="bg1">
                    <a:lumMod val="50000"/>
                  </a:schemeClr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-ผู้ป่วยรายใหม่ มาจากกลุ่มปกติ และกลุ่มที่ไม่เคยได้รับการคัดกรองมากที่สุด </a:t>
            </a:r>
            <a:br>
              <a:rPr lang="th-TH" sz="2000" b="1" dirty="0" smtClean="0">
                <a:solidFill>
                  <a:schemeClr val="bg1">
                    <a:lumMod val="50000"/>
                  </a:schemeClr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</a:br>
            <a:r>
              <a:rPr lang="th-TH" sz="2000" b="1" dirty="0" smtClean="0">
                <a:solidFill>
                  <a:schemeClr val="bg1">
                    <a:lumMod val="50000"/>
                  </a:schemeClr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ร้อยละ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86.68</a:t>
            </a:r>
          </a:p>
          <a:p>
            <a:r>
              <a:rPr lang="th-TH" sz="2000" b="1" dirty="0" smtClean="0">
                <a:solidFill>
                  <a:schemeClr val="bg1">
                    <a:lumMod val="50000"/>
                  </a:schemeClr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-พฤติกรรม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3</a:t>
            </a:r>
            <a:r>
              <a:rPr lang="th-TH" sz="2000" b="1" dirty="0" smtClean="0">
                <a:solidFill>
                  <a:schemeClr val="bg1">
                    <a:lumMod val="50000"/>
                  </a:schemeClr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อ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2</a:t>
            </a:r>
            <a:r>
              <a:rPr lang="th-TH" sz="2000" b="1" dirty="0" smtClean="0">
                <a:solidFill>
                  <a:schemeClr val="bg1">
                    <a:lumMod val="50000"/>
                  </a:schemeClr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ส (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HB)</a:t>
            </a:r>
            <a:r>
              <a:rPr lang="th-TH" sz="2000" b="1" dirty="0" smtClean="0">
                <a:solidFill>
                  <a:schemeClr val="bg1">
                    <a:lumMod val="50000"/>
                  </a:schemeClr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 ระดับดี </a:t>
            </a:r>
            <a:endParaRPr lang="th-TH" sz="2000" b="1" dirty="0">
              <a:solidFill>
                <a:schemeClr val="bg1">
                  <a:lumMod val="50000"/>
                </a:schemeClr>
              </a:solidFill>
              <a:latin typeface="ThaiSans Neue" panose="02000000000000000000" pitchFamily="2" charset="-34"/>
              <a:ea typeface="Tahoma" pitchFamily="34" charset="0"/>
              <a:cs typeface="ThaiSans Neue" panose="02000000000000000000" pitchFamily="2" charset="-34"/>
            </a:endParaRPr>
          </a:p>
          <a:p>
            <a:r>
              <a:rPr lang="th-TH" sz="2000" b="1" dirty="0" smtClean="0">
                <a:solidFill>
                  <a:schemeClr val="bg1">
                    <a:lumMod val="50000"/>
                  </a:schemeClr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-ระดับความรอบรู้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3</a:t>
            </a:r>
            <a:r>
              <a:rPr lang="th-TH" sz="2000" b="1" dirty="0">
                <a:solidFill>
                  <a:schemeClr val="bg1">
                    <a:lumMod val="50000"/>
                  </a:schemeClr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อ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2</a:t>
            </a:r>
            <a:r>
              <a:rPr lang="th-TH" sz="2000" b="1" dirty="0">
                <a:solidFill>
                  <a:schemeClr val="bg1">
                    <a:lumMod val="50000"/>
                  </a:schemeClr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ส (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HL)</a:t>
            </a:r>
            <a:r>
              <a:rPr lang="th-TH" sz="2000" b="1" dirty="0" smtClean="0">
                <a:solidFill>
                  <a:schemeClr val="bg1">
                    <a:lumMod val="50000"/>
                  </a:schemeClr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 พอใช้</a:t>
            </a:r>
          </a:p>
          <a:p>
            <a:r>
              <a:rPr lang="th-TH" sz="2000" b="1" dirty="0" smtClean="0">
                <a:solidFill>
                  <a:schemeClr val="bg1">
                    <a:lumMod val="50000"/>
                  </a:schemeClr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ต้องให้ความรู้ ฝึกทักษะ ให้เกิดความรอบรู้</a:t>
            </a:r>
            <a:br>
              <a:rPr lang="th-TH" sz="2000" b="1" dirty="0" smtClean="0">
                <a:solidFill>
                  <a:schemeClr val="bg1">
                    <a:lumMod val="50000"/>
                  </a:schemeClr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</a:br>
            <a:r>
              <a:rPr lang="th-TH" sz="2000" b="1" dirty="0" smtClean="0">
                <a:solidFill>
                  <a:schemeClr val="bg1">
                    <a:lumMod val="50000"/>
                  </a:schemeClr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มากขึ้น </a:t>
            </a:r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5483467" y="37385"/>
            <a:ext cx="3672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3200" b="1" dirty="0" smtClean="0">
                <a:solidFill>
                  <a:srgbClr val="0066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ปัญหา/อุปสรรคปีที่ผ่านมา</a:t>
            </a:r>
          </a:p>
        </p:txBody>
      </p:sp>
      <p:graphicFrame>
        <p:nvGraphicFramePr>
          <p:cNvPr id="43" name="แผนภูมิ 42"/>
          <p:cNvGraphicFramePr/>
          <p:nvPr>
            <p:extLst>
              <p:ext uri="{D42A27DB-BD31-4B8C-83A1-F6EECF244321}">
                <p14:modId xmlns:p14="http://schemas.microsoft.com/office/powerpoint/2010/main" val="216451908"/>
              </p:ext>
            </p:extLst>
          </p:nvPr>
        </p:nvGraphicFramePr>
        <p:xfrm>
          <a:off x="-60863" y="1323344"/>
          <a:ext cx="3428992" cy="257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4" name="สี่เหลี่ยมผืนผ้า 43"/>
          <p:cNvSpPr/>
          <p:nvPr/>
        </p:nvSpPr>
        <p:spPr>
          <a:xfrm>
            <a:off x="18019" y="926031"/>
            <a:ext cx="3400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b="1" dirty="0" smtClean="0">
                <a:solidFill>
                  <a:srgbClr val="0066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อัตรา</a:t>
            </a:r>
            <a:r>
              <a:rPr lang="en-US" sz="1600" b="1" dirty="0" smtClean="0">
                <a:solidFill>
                  <a:srgbClr val="0066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 DM/HT </a:t>
            </a:r>
            <a:r>
              <a:rPr lang="th-TH" sz="1600" b="1" dirty="0" smtClean="0">
                <a:solidFill>
                  <a:srgbClr val="0066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รายใหม่จากกลุ่มเสี่ยง ปี 2557-25</a:t>
            </a:r>
            <a:r>
              <a:rPr lang="en-US" sz="1600" b="1" dirty="0" smtClean="0">
                <a:solidFill>
                  <a:srgbClr val="006600"/>
                </a:solidFill>
                <a:latin typeface="ThaiSans Neue" panose="02000000000000000000" pitchFamily="2" charset="-34"/>
                <a:ea typeface="Tahoma" pitchFamily="34" charset="0"/>
                <a:cs typeface="ThaiSans Neue" panose="02000000000000000000" pitchFamily="2" charset="-34"/>
              </a:rPr>
              <a:t>61</a:t>
            </a:r>
            <a:endParaRPr lang="th-TH" sz="1600" b="1" dirty="0" smtClean="0">
              <a:solidFill>
                <a:srgbClr val="006600"/>
              </a:solidFill>
              <a:latin typeface="ThaiSans Neue" panose="02000000000000000000" pitchFamily="2" charset="-34"/>
              <a:ea typeface="Tahoma" pitchFamily="34" charset="0"/>
              <a:cs typeface="ThaiSans Neue" panose="02000000000000000000" pitchFamily="2" charset="-34"/>
            </a:endParaRPr>
          </a:p>
        </p:txBody>
      </p:sp>
      <p:sp>
        <p:nvSpPr>
          <p:cNvPr id="47" name="สี่เหลี่ยมผืนผ้า 46"/>
          <p:cNvSpPr/>
          <p:nvPr/>
        </p:nvSpPr>
        <p:spPr>
          <a:xfrm>
            <a:off x="2549966" y="2091283"/>
            <a:ext cx="2310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dirty="0">
                <a:solidFill>
                  <a:schemeClr val="accent6">
                    <a:lumMod val="75000"/>
                  </a:schemeClr>
                </a:solidFill>
                <a:latin typeface="TH Kodchasal" pitchFamily="2" charset="-34"/>
                <a:cs typeface="TH Kodchasal" pitchFamily="2" charset="-34"/>
              </a:rPr>
              <a:t> </a:t>
            </a:r>
            <a:r>
              <a:rPr lang="th-TH" sz="1800" dirty="0" smtClean="0">
                <a:solidFill>
                  <a:schemeClr val="accent6">
                    <a:lumMod val="75000"/>
                  </a:schemeClr>
                </a:solidFill>
                <a:latin typeface="TH Kodchasal" pitchFamily="2" charset="-34"/>
                <a:cs typeface="TH Kodchasal" pitchFamily="2" charset="-34"/>
              </a:rPr>
              <a:t>    (</a:t>
            </a:r>
            <a:r>
              <a:rPr lang="th-TH" sz="1800" dirty="0">
                <a:solidFill>
                  <a:schemeClr val="accent6">
                    <a:lumMod val="75000"/>
                  </a:schemeClr>
                </a:solidFill>
                <a:latin typeface="TH Kodchasal" pitchFamily="2" charset="-34"/>
                <a:cs typeface="TH Kodchasal" pitchFamily="2" charset="-34"/>
              </a:rPr>
              <a:t>ปี </a:t>
            </a:r>
            <a:r>
              <a:rPr lang="th-TH" sz="1800" dirty="0" smtClean="0">
                <a:solidFill>
                  <a:schemeClr val="accent6">
                    <a:lumMod val="75000"/>
                  </a:schemeClr>
                </a:solidFill>
                <a:latin typeface="TH Kodchasal" pitchFamily="2" charset="-34"/>
                <a:cs typeface="TH Kodchasal" pitchFamily="2" charset="-34"/>
              </a:rPr>
              <a:t>2560 ลดลง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TH Kodchasal" pitchFamily="2" charset="-34"/>
                <a:cs typeface="TH Kodchasal" pitchFamily="2" charset="-34"/>
              </a:rPr>
              <a:t>0</a:t>
            </a:r>
            <a:r>
              <a:rPr lang="th-TH" sz="1800" dirty="0" smtClean="0">
                <a:solidFill>
                  <a:schemeClr val="accent6">
                    <a:lumMod val="75000"/>
                  </a:schemeClr>
                </a:solidFill>
                <a:latin typeface="TH Kodchasal" pitchFamily="2" charset="-34"/>
                <a:cs typeface="TH Kodchasal" pitchFamily="2" charset="-34"/>
              </a:rPr>
              <a:t>.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TH Kodchasal" pitchFamily="2" charset="-34"/>
                <a:cs typeface="TH Kodchasal" pitchFamily="2" charset="-34"/>
              </a:rPr>
              <a:t>60</a:t>
            </a:r>
            <a:r>
              <a:rPr lang="th-TH" sz="1800" dirty="0" smtClean="0">
                <a:solidFill>
                  <a:schemeClr val="accent6">
                    <a:lumMod val="75000"/>
                  </a:schemeClr>
                </a:solidFill>
                <a:latin typeface="TH Kodchasal" pitchFamily="2" charset="-34"/>
                <a:cs typeface="TH Kodchasal" pitchFamily="2" charset="-34"/>
              </a:rPr>
              <a:t>%) </a:t>
            </a:r>
            <a:endParaRPr lang="th-TH" sz="1800" dirty="0"/>
          </a:p>
        </p:txBody>
      </p:sp>
      <p:sp>
        <p:nvSpPr>
          <p:cNvPr id="48" name="สี่เหลี่ยมผืนผ้า 47"/>
          <p:cNvSpPr/>
          <p:nvPr/>
        </p:nvSpPr>
        <p:spPr>
          <a:xfrm>
            <a:off x="2887742" y="2859616"/>
            <a:ext cx="227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800" dirty="0">
                <a:solidFill>
                  <a:schemeClr val="accent6">
                    <a:lumMod val="75000"/>
                  </a:schemeClr>
                </a:solidFill>
                <a:latin typeface="TH Kodchasal" pitchFamily="2" charset="-34"/>
                <a:cs typeface="TH Kodchasal" pitchFamily="2" charset="-34"/>
              </a:rPr>
              <a:t> </a:t>
            </a:r>
            <a:r>
              <a:rPr lang="th-TH" sz="1800" dirty="0" smtClean="0">
                <a:solidFill>
                  <a:schemeClr val="accent6">
                    <a:lumMod val="75000"/>
                  </a:schemeClr>
                </a:solidFill>
                <a:latin typeface="TH Kodchasal" pitchFamily="2" charset="-34"/>
                <a:cs typeface="TH Kodchasal" pitchFamily="2" charset="-34"/>
              </a:rPr>
              <a:t>    (</a:t>
            </a:r>
            <a:r>
              <a:rPr lang="th-TH" sz="1800" dirty="0">
                <a:solidFill>
                  <a:schemeClr val="accent6">
                    <a:lumMod val="75000"/>
                  </a:schemeClr>
                </a:solidFill>
                <a:latin typeface="TH Kodchasal" pitchFamily="2" charset="-34"/>
                <a:cs typeface="TH Kodchasal" pitchFamily="2" charset="-34"/>
              </a:rPr>
              <a:t>ปี </a:t>
            </a:r>
            <a:r>
              <a:rPr lang="th-TH" sz="1800" dirty="0" smtClean="0">
                <a:solidFill>
                  <a:schemeClr val="accent6">
                    <a:lumMod val="75000"/>
                  </a:schemeClr>
                </a:solidFill>
                <a:latin typeface="TH Kodchasal" pitchFamily="2" charset="-34"/>
                <a:cs typeface="TH Kodchasal" pitchFamily="2" charset="-34"/>
              </a:rPr>
              <a:t>2560 ลดลง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TH Kodchasal" pitchFamily="2" charset="-34"/>
                <a:cs typeface="TH Kodchasal" pitchFamily="2" charset="-34"/>
              </a:rPr>
              <a:t>0</a:t>
            </a:r>
            <a:r>
              <a:rPr lang="th-TH" sz="1800" dirty="0" smtClean="0">
                <a:solidFill>
                  <a:schemeClr val="accent6">
                    <a:lumMod val="75000"/>
                  </a:schemeClr>
                </a:solidFill>
                <a:latin typeface="TH Kodchasal" pitchFamily="2" charset="-34"/>
                <a:cs typeface="TH Kodchasal" pitchFamily="2" charset="-34"/>
              </a:rPr>
              <a:t>.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TH Kodchasal" pitchFamily="2" charset="-34"/>
                <a:cs typeface="TH Kodchasal" pitchFamily="2" charset="-34"/>
              </a:rPr>
              <a:t>10</a:t>
            </a:r>
            <a:r>
              <a:rPr lang="th-TH" sz="1800" dirty="0" smtClean="0">
                <a:solidFill>
                  <a:schemeClr val="accent6">
                    <a:lumMod val="75000"/>
                  </a:schemeClr>
                </a:solidFill>
                <a:latin typeface="TH Kodchasal" pitchFamily="2" charset="-34"/>
                <a:cs typeface="TH Kodchasal" pitchFamily="2" charset="-34"/>
              </a:rPr>
              <a:t>%) </a:t>
            </a:r>
            <a:endParaRPr lang="th-TH" sz="1800" dirty="0"/>
          </a:p>
        </p:txBody>
      </p:sp>
      <p:sp>
        <p:nvSpPr>
          <p:cNvPr id="49" name="สี่เหลี่ยมผืนผ้า 48"/>
          <p:cNvSpPr/>
          <p:nvPr/>
        </p:nvSpPr>
        <p:spPr>
          <a:xfrm>
            <a:off x="4710206" y="2088009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TH Kodchasal" pitchFamily="2" charset="-34"/>
                <a:cs typeface="TH Kodchasal" pitchFamily="2" charset="-34"/>
              </a:rPr>
              <a:t>(&lt;2.4%)</a:t>
            </a:r>
            <a:endParaRPr lang="en-US" sz="1800" kern="0" dirty="0">
              <a:ln w="12700">
                <a:solidFill>
                  <a:srgbClr val="000000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latin typeface="PSL Passanun" pitchFamily="18" charset="-34"/>
              <a:cs typeface="PSL Passanun" pitchFamily="18" charset="-34"/>
            </a:endParaRPr>
          </a:p>
        </p:txBody>
      </p:sp>
      <p:grpSp>
        <p:nvGrpSpPr>
          <p:cNvPr id="50" name="กลุ่ม 49"/>
          <p:cNvGrpSpPr/>
          <p:nvPr/>
        </p:nvGrpSpPr>
        <p:grpSpPr>
          <a:xfrm>
            <a:off x="2666625" y="1716642"/>
            <a:ext cx="3696733" cy="400111"/>
            <a:chOff x="-12580" y="1038814"/>
            <a:chExt cx="3696733" cy="300083"/>
          </a:xfrm>
        </p:grpSpPr>
        <p:sp>
          <p:nvSpPr>
            <p:cNvPr id="51" name="สี่เหลี่ยมผืนผ้า 50"/>
            <p:cNvSpPr/>
            <p:nvPr/>
          </p:nvSpPr>
          <p:spPr>
            <a:xfrm>
              <a:off x="-12580" y="1038814"/>
              <a:ext cx="3696733" cy="3000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en-US" sz="2000" b="1" dirty="0" smtClean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TH Kodchasal" pitchFamily="2" charset="-34"/>
                </a:rPr>
                <a:t>Pre DM    </a:t>
              </a:r>
              <a:r>
                <a:rPr lang="en-US" sz="2000" b="1" dirty="0" err="1" smtClean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TH Kodchasal" pitchFamily="2" charset="-34"/>
                </a:rPr>
                <a:t>DM</a:t>
              </a:r>
              <a:r>
                <a:rPr lang="th-TH" sz="2000" b="1" dirty="0" smtClean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TH Kodchasal" pitchFamily="2" charset="-34"/>
                </a:rPr>
                <a:t> </a:t>
              </a:r>
              <a:r>
                <a:rPr lang="th-TH" sz="1600" b="1" dirty="0" smtClean="0">
                  <a:solidFill>
                    <a:srgbClr val="FF6600"/>
                  </a:solidFill>
                  <a:latin typeface="TH Kodchasal" pitchFamily="2" charset="-34"/>
                  <a:cs typeface="TH Kodchasal" pitchFamily="2" charset="-34"/>
                </a:rPr>
                <a:t>ลดลง</a:t>
              </a:r>
              <a:r>
                <a:rPr lang="en-US" sz="2000" b="1" dirty="0">
                  <a:solidFill>
                    <a:srgbClr val="000000"/>
                  </a:solidFill>
                  <a:latin typeface="TH Kodchasal" pitchFamily="2" charset="-34"/>
                  <a:cs typeface="TH Kodchasal" pitchFamily="2" charset="-34"/>
                </a:rPr>
                <a:t> </a:t>
              </a:r>
              <a:r>
                <a:rPr lang="en-US" sz="2000" b="1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0.33</a:t>
              </a:r>
              <a:r>
                <a:rPr lang="en-US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%</a:t>
              </a:r>
              <a:endParaRPr lang="en-US" sz="1600" kern="0" dirty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PSL Passanun" pitchFamily="18" charset="-34"/>
                <a:cs typeface="PSL Passanun" pitchFamily="18" charset="-34"/>
              </a:endParaRPr>
            </a:p>
          </p:txBody>
        </p:sp>
        <p:cxnSp>
          <p:nvCxnSpPr>
            <p:cNvPr id="52" name="ลูกศรเชื่อมต่อแบบตรง 51"/>
            <p:cNvCxnSpPr/>
            <p:nvPr/>
          </p:nvCxnSpPr>
          <p:spPr>
            <a:xfrm>
              <a:off x="913467" y="1282763"/>
              <a:ext cx="21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กลุ่ม 52"/>
          <p:cNvGrpSpPr/>
          <p:nvPr/>
        </p:nvGrpSpPr>
        <p:grpSpPr>
          <a:xfrm>
            <a:off x="2630058" y="2472641"/>
            <a:ext cx="3470976" cy="461665"/>
            <a:chOff x="-49146" y="1605813"/>
            <a:chExt cx="3470976" cy="346249"/>
          </a:xfrm>
        </p:grpSpPr>
        <p:sp>
          <p:nvSpPr>
            <p:cNvPr id="54" name="สี่เหลี่ยมผืนผ้า 53"/>
            <p:cNvSpPr/>
            <p:nvPr/>
          </p:nvSpPr>
          <p:spPr>
            <a:xfrm>
              <a:off x="-49146" y="1605813"/>
              <a:ext cx="3470976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TH Kodchasal" pitchFamily="2" charset="-34"/>
                </a:rPr>
                <a:t>-</a:t>
              </a:r>
              <a:r>
                <a:rPr lang="en-US" sz="20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TH Kodchasal" pitchFamily="2" charset="-34"/>
                </a:rPr>
                <a:t>Pre </a:t>
              </a:r>
              <a:r>
                <a:rPr lang="en-US" sz="2000" b="1" dirty="0" smtClean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TH Kodchasal" pitchFamily="2" charset="-34"/>
                </a:rPr>
                <a:t>HT </a:t>
              </a:r>
              <a:r>
                <a:rPr lang="th-TH" sz="2000" b="1" dirty="0" smtClean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TH Kodchasal" pitchFamily="2" charset="-34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TH Kodchasal" pitchFamily="2" charset="-34"/>
                </a:rPr>
                <a:t>  HT </a:t>
              </a:r>
              <a:r>
                <a:rPr lang="th-TH" sz="1600" b="1" dirty="0" smtClean="0">
                  <a:solidFill>
                    <a:srgbClr val="FF6600"/>
                  </a:solidFill>
                  <a:latin typeface="TH Kodchasal" pitchFamily="2" charset="-34"/>
                  <a:cs typeface="TH Kodchasal" pitchFamily="2" charset="-34"/>
                </a:rPr>
                <a:t>เพิ่มขึ้น</a:t>
              </a:r>
              <a:r>
                <a:rPr lang="en-US" sz="2400" b="1" dirty="0" smtClean="0">
                  <a:solidFill>
                    <a:srgbClr val="000000"/>
                  </a:solidFill>
                  <a:latin typeface="TH Kodchasal" pitchFamily="2" charset="-34"/>
                  <a:cs typeface="TH Kodchasal" pitchFamily="2" charset="-34"/>
                </a:rPr>
                <a:t> </a:t>
              </a:r>
              <a:r>
                <a:rPr lang="en-US" sz="2000" b="1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0.16</a:t>
              </a:r>
              <a:r>
                <a:rPr lang="en-US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%</a:t>
              </a:r>
              <a:endParaRPr lang="en-US" sz="1600" b="1" kern="0" dirty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PSL Passanun" pitchFamily="18" charset="-34"/>
                <a:cs typeface="PSL Passanun" pitchFamily="18" charset="-34"/>
              </a:endParaRPr>
            </a:p>
          </p:txBody>
        </p:sp>
        <p:cxnSp>
          <p:nvCxnSpPr>
            <p:cNvPr id="55" name="ลูกศรเชื่อมต่อแบบตรง 54"/>
            <p:cNvCxnSpPr/>
            <p:nvPr/>
          </p:nvCxnSpPr>
          <p:spPr>
            <a:xfrm>
              <a:off x="858679" y="1815379"/>
              <a:ext cx="1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31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สำนักงา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สำนักงา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สำนักงา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การออกแบบเริ่มต้น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การออกแบบเริ่มต้น">
    <a:majorFont>
      <a:latin typeface="Arial"/>
      <a:ea typeface=""/>
      <a:cs typeface="Angsana New"/>
    </a:majorFont>
    <a:minorFont>
      <a:latin typeface="Arial"/>
      <a:ea typeface=""/>
      <a:cs typeface="Angsana New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ชุดรูปแบบของ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Windows User</cp:lastModifiedBy>
  <cp:revision>3</cp:revision>
  <dcterms:created xsi:type="dcterms:W3CDTF">2019-02-23T11:33:36Z</dcterms:created>
  <dcterms:modified xsi:type="dcterms:W3CDTF">2019-02-23T18:34:40Z</dcterms:modified>
</cp:coreProperties>
</file>