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66" r:id="rId4"/>
    <p:sldId id="264" r:id="rId5"/>
    <p:sldId id="265" r:id="rId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FF99"/>
    <a:srgbClr val="FFFFCC"/>
    <a:srgbClr val="FEC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3" autoAdjust="0"/>
    <p:restoredTop sz="94590" autoAdjust="0"/>
  </p:normalViewPr>
  <p:slideViewPr>
    <p:cSldViewPr>
      <p:cViewPr>
        <p:scale>
          <a:sx n="75" d="100"/>
          <a:sy n="75" d="100"/>
        </p:scale>
        <p:origin x="-110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_______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th-TH" sz="2800" dirty="0" smtClean="0">
                <a:latin typeface="AngsanaUPC" pitchFamily="18" charset="-34"/>
                <a:cs typeface="AngsanaUPC" pitchFamily="18" charset="-34"/>
              </a:rPr>
              <a:t>อัตราการเสียชีวิตผู้ป่วย</a:t>
            </a:r>
            <a:r>
              <a:rPr lang="en-US" sz="2800" dirty="0" smtClean="0">
                <a:latin typeface="AngsanaUPC" pitchFamily="18" charset="-34"/>
                <a:cs typeface="AngsanaUPC" pitchFamily="18" charset="-34"/>
              </a:rPr>
              <a:t> </a:t>
            </a:r>
          </a:p>
          <a:p>
            <a:pPr>
              <a:defRPr sz="2800"/>
            </a:pPr>
            <a:r>
              <a:rPr lang="en-US" sz="2800" dirty="0" smtClean="0">
                <a:latin typeface="AngsanaUPC" pitchFamily="18" charset="-34"/>
                <a:cs typeface="AngsanaUPC" pitchFamily="18" charset="-34"/>
              </a:rPr>
              <a:t>Severe TBI &lt;20%</a:t>
            </a:r>
            <a:endParaRPr lang="th-TH" sz="2800" dirty="0">
              <a:latin typeface="AngsanaUPC" pitchFamily="18" charset="-34"/>
              <a:cs typeface="AngsanaUPC" pitchFamily="18" charset="-34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/>
        </a:solidFill>
      </c:spPr>
    </c:sideWall>
    <c:backWall>
      <c:thickness val="0"/>
      <c:spPr>
        <a:solidFill>
          <a:schemeClr val="bg1"/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rgbClr val="66FF33"/>
            </a:solidFill>
          </c:spPr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2000" b="1">
                    <a:latin typeface="AngsanaUPC" pitchFamily="18" charset="-34"/>
                    <a:cs typeface="AngsanaUPC" pitchFamily="18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3"/>
                <c:pt idx="0">
                  <c:v>2560</c:v>
                </c:pt>
                <c:pt idx="1">
                  <c:v>2561</c:v>
                </c:pt>
                <c:pt idx="2">
                  <c:v>62/ 6 เดือน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36.36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Sheet1!$A$2:$A$5</c:f>
              <c:strCache>
                <c:ptCount val="3"/>
                <c:pt idx="0">
                  <c:v>2560</c:v>
                </c:pt>
                <c:pt idx="1">
                  <c:v>2561</c:v>
                </c:pt>
                <c:pt idx="2">
                  <c:v>62/ 6 เดือน</c:v>
                </c:pt>
              </c:strCache>
            </c:strRef>
          </c:cat>
          <c:val>
            <c:numRef>
              <c:f>Sheet1!$C$5:$C$5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Sheet1!$A$2:$A$5</c:f>
              <c:strCache>
                <c:ptCount val="3"/>
                <c:pt idx="0">
                  <c:v>2560</c:v>
                </c:pt>
                <c:pt idx="1">
                  <c:v>2561</c:v>
                </c:pt>
                <c:pt idx="2">
                  <c:v>62/ 6 เดือน</c:v>
                </c:pt>
              </c:strCache>
            </c:strRef>
          </c:cat>
          <c:val>
            <c:numRef>
              <c:f>Sheet1!$D$5:$D$5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811968"/>
        <c:axId val="23813504"/>
        <c:axId val="0"/>
      </c:bar3DChart>
      <c:catAx>
        <c:axId val="2381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 b="1">
                <a:latin typeface="AngsanaUPC" pitchFamily="18" charset="-34"/>
                <a:cs typeface="AngsanaUPC" pitchFamily="18" charset="-34"/>
              </a:defRPr>
            </a:pPr>
            <a:endParaRPr lang="th-TH"/>
          </a:p>
        </c:txPr>
        <c:crossAx val="23813504"/>
        <c:crosses val="autoZero"/>
        <c:auto val="1"/>
        <c:lblAlgn val="ctr"/>
        <c:lblOffset val="100"/>
        <c:noMultiLvlLbl val="0"/>
      </c:catAx>
      <c:valAx>
        <c:axId val="23813504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 b="1">
                <a:latin typeface="AngsanaUPC" pitchFamily="18" charset="-34"/>
                <a:cs typeface="AngsanaUPC" pitchFamily="18" charset="-34"/>
              </a:defRPr>
            </a:pPr>
            <a:endParaRPr lang="th-TH"/>
          </a:p>
        </c:txPr>
        <c:crossAx val="23811968"/>
        <c:crosses val="autoZero"/>
        <c:crossBetween val="between"/>
      </c:valAx>
    </c:plotArea>
    <c:plotVisOnly val="1"/>
    <c:dispBlanksAs val="gap"/>
    <c:showDLblsOverMax val="0"/>
  </c:chart>
  <c:spPr>
    <a:solidFill>
      <a:srgbClr val="FFFF99"/>
    </a:solidFill>
    <a:ln w="57150">
      <a:solidFill>
        <a:srgbClr val="66FF33"/>
      </a:solidFill>
    </a:ln>
  </c:spPr>
  <c:txPr>
    <a:bodyPr/>
    <a:lstStyle/>
    <a:p>
      <a:pPr>
        <a:defRPr sz="1800"/>
      </a:pPr>
      <a:endParaRPr lang="th-TH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อัตราการส่งต่อผู้ป่วย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 Severe TBI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ภายใน 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1.15 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ชั่วโมง 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&gt;70%</a:t>
            </a:r>
            <a:endParaRPr lang="th-TH" sz="2400" dirty="0">
              <a:latin typeface="AngsanaUPC" pitchFamily="18" charset="-34"/>
              <a:cs typeface="AngsanaUPC" pitchFamily="18" charset="-34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/>
        </a:solidFill>
      </c:spPr>
    </c:sideWall>
    <c:backWall>
      <c:thickness val="0"/>
      <c:spPr>
        <a:solidFill>
          <a:schemeClr val="bg1"/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rgbClr val="66FF33"/>
            </a:solidFill>
          </c:spPr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2000" b="1">
                    <a:latin typeface="AngsanaUPC" pitchFamily="18" charset="-34"/>
                    <a:cs typeface="AngsanaUPC" pitchFamily="18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3"/>
                <c:pt idx="0">
                  <c:v>2560</c:v>
                </c:pt>
                <c:pt idx="1">
                  <c:v>2561</c:v>
                </c:pt>
                <c:pt idx="2">
                  <c:v>62 / 6เดือน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78.569999999999993</c:v>
                </c:pt>
                <c:pt idx="1">
                  <c:v>54.54</c:v>
                </c:pt>
                <c:pt idx="2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Sheet1!$A$2:$A$5</c:f>
              <c:strCache>
                <c:ptCount val="3"/>
                <c:pt idx="0">
                  <c:v>2560</c:v>
                </c:pt>
                <c:pt idx="1">
                  <c:v>2561</c:v>
                </c:pt>
                <c:pt idx="2">
                  <c:v>62 / 6เดือน</c:v>
                </c:pt>
              </c:strCache>
            </c:strRef>
          </c:cat>
          <c:val>
            <c:numRef>
              <c:f>Sheet1!$C$5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Sheet1!$A$2:$A$5</c:f>
              <c:strCache>
                <c:ptCount val="3"/>
                <c:pt idx="0">
                  <c:v>2560</c:v>
                </c:pt>
                <c:pt idx="1">
                  <c:v>2561</c:v>
                </c:pt>
                <c:pt idx="2">
                  <c:v>62 / 6เดือน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875968"/>
        <c:axId val="23877504"/>
        <c:axId val="0"/>
      </c:bar3DChart>
      <c:catAx>
        <c:axId val="2387596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2000" b="1">
                <a:latin typeface="AngsanaUPC" pitchFamily="18" charset="-34"/>
                <a:cs typeface="AngsanaUPC" pitchFamily="18" charset="-34"/>
              </a:defRPr>
            </a:pPr>
            <a:endParaRPr lang="th-TH"/>
          </a:p>
        </c:txPr>
        <c:crossAx val="23877504"/>
        <c:crosses val="autoZero"/>
        <c:auto val="1"/>
        <c:lblAlgn val="ctr"/>
        <c:lblOffset val="100"/>
        <c:noMultiLvlLbl val="0"/>
      </c:catAx>
      <c:valAx>
        <c:axId val="23877504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 b="1">
                <a:latin typeface="AngsanaUPC" pitchFamily="18" charset="-34"/>
                <a:cs typeface="AngsanaUPC" pitchFamily="18" charset="-34"/>
              </a:defRPr>
            </a:pPr>
            <a:endParaRPr lang="th-TH"/>
          </a:p>
        </c:txPr>
        <c:crossAx val="23875968"/>
        <c:crosses val="autoZero"/>
        <c:crossBetween val="between"/>
      </c:valAx>
    </c:plotArea>
    <c:plotVisOnly val="1"/>
    <c:dispBlanksAs val="gap"/>
    <c:showDLblsOverMax val="0"/>
  </c:chart>
  <c:spPr>
    <a:solidFill>
      <a:srgbClr val="FFFF99"/>
    </a:solidFill>
    <a:ln w="57150">
      <a:solidFill>
        <a:srgbClr val="66FF33"/>
      </a:solidFill>
    </a:ln>
  </c:spPr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th-TH" sz="2200" baseline="0" dirty="0" smtClean="0">
                <a:latin typeface="AngsanaUPC" pitchFamily="18" charset="-34"/>
                <a:cs typeface="AngsanaUPC" pitchFamily="18" charset="-34"/>
              </a:rPr>
              <a:t>อัตราผู้ป่วย</a:t>
            </a:r>
            <a:r>
              <a:rPr lang="en-US" sz="2200" baseline="0" dirty="0" smtClean="0">
                <a:latin typeface="AngsanaUPC" pitchFamily="18" charset="-34"/>
                <a:cs typeface="AngsanaUPC" pitchFamily="18" charset="-34"/>
              </a:rPr>
              <a:t> Severe TBI </a:t>
            </a:r>
            <a:r>
              <a:rPr lang="th-TH" sz="2200" baseline="0" dirty="0" smtClean="0">
                <a:latin typeface="AngsanaUPC" pitchFamily="18" charset="-34"/>
                <a:cs typeface="AngsanaUPC" pitchFamily="18" charset="-34"/>
              </a:rPr>
              <a:t>ที่มาโดยทีม</a:t>
            </a:r>
            <a:r>
              <a:rPr lang="en-US" sz="2200" baseline="0" dirty="0" smtClean="0">
                <a:latin typeface="AngsanaUPC" pitchFamily="18" charset="-34"/>
                <a:cs typeface="AngsanaUPC" pitchFamily="18" charset="-34"/>
              </a:rPr>
              <a:t>ALS &gt;85% </a:t>
            </a:r>
            <a:endParaRPr lang="en-US" sz="2200" dirty="0" smtClean="0">
              <a:latin typeface="AngsanaUPC" pitchFamily="18" charset="-34"/>
              <a:cs typeface="AngsanaUPC" pitchFamily="18" charset="-34"/>
            </a:endParaRPr>
          </a:p>
        </c:rich>
      </c:tx>
      <c:layout>
        <c:manualLayout>
          <c:xMode val="edge"/>
          <c:yMode val="edge"/>
          <c:x val="0.12798217817751253"/>
          <c:y val="0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/>
        </a:solidFill>
      </c:spPr>
    </c:sideWall>
    <c:backWall>
      <c:thickness val="0"/>
      <c:spPr>
        <a:solidFill>
          <a:schemeClr val="bg1"/>
        </a:solidFill>
      </c:spPr>
    </c:backWall>
    <c:plotArea>
      <c:layout>
        <c:manualLayout>
          <c:layoutTarget val="inner"/>
          <c:xMode val="edge"/>
          <c:yMode val="edge"/>
          <c:x val="0.16172052931618708"/>
          <c:y val="0.36144638885096719"/>
          <c:w val="0.80590120983474189"/>
          <c:h val="0.4098751635969168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rgbClr val="66FF33"/>
            </a:solidFill>
          </c:spPr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2000" b="1">
                    <a:latin typeface="AngsanaUPC" pitchFamily="18" charset="-34"/>
                    <a:cs typeface="AngsanaUPC" pitchFamily="18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Sheet1!$A$3:$A$6</c:f>
              <c:strCache>
                <c:ptCount val="3"/>
                <c:pt idx="0">
                  <c:v>2560</c:v>
                </c:pt>
                <c:pt idx="1">
                  <c:v>2561</c:v>
                </c:pt>
                <c:pt idx="2">
                  <c:v>62/ 6 เดือน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75</c:v>
                </c:pt>
                <c:pt idx="1">
                  <c:v>83</c:v>
                </c:pt>
                <c:pt idx="2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Sheet1!$A$3:$A$6</c:f>
              <c:strCache>
                <c:ptCount val="3"/>
                <c:pt idx="0">
                  <c:v>2560</c:v>
                </c:pt>
                <c:pt idx="1">
                  <c:v>2561</c:v>
                </c:pt>
                <c:pt idx="2">
                  <c:v>62/ 6 เดือน</c:v>
                </c:pt>
              </c:strCache>
            </c:strRef>
          </c:cat>
          <c:val>
            <c:numRef>
              <c:f>Sheet1!$C$5:$C$5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Sheet1!$A$3:$A$6</c:f>
              <c:strCache>
                <c:ptCount val="3"/>
                <c:pt idx="0">
                  <c:v>2560</c:v>
                </c:pt>
                <c:pt idx="1">
                  <c:v>2561</c:v>
                </c:pt>
                <c:pt idx="2">
                  <c:v>62/ 6 เดือน</c:v>
                </c:pt>
              </c:strCache>
            </c:strRef>
          </c:cat>
          <c:val>
            <c:numRef>
              <c:f>Sheet1!$D$5:$D$5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347008"/>
        <c:axId val="26348544"/>
        <c:axId val="0"/>
      </c:bar3DChart>
      <c:catAx>
        <c:axId val="2634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 b="1">
                <a:latin typeface="AngsanaUPC" pitchFamily="18" charset="-34"/>
                <a:cs typeface="AngsanaUPC" pitchFamily="18" charset="-34"/>
              </a:defRPr>
            </a:pPr>
            <a:endParaRPr lang="th-TH"/>
          </a:p>
        </c:txPr>
        <c:crossAx val="26348544"/>
        <c:crosses val="autoZero"/>
        <c:auto val="1"/>
        <c:lblAlgn val="ctr"/>
        <c:lblOffset val="100"/>
        <c:noMultiLvlLbl val="0"/>
      </c:catAx>
      <c:valAx>
        <c:axId val="26348544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 b="1">
                <a:latin typeface="AngsanaUPC" pitchFamily="18" charset="-34"/>
                <a:cs typeface="AngsanaUPC" pitchFamily="18" charset="-34"/>
              </a:defRPr>
            </a:pPr>
            <a:endParaRPr lang="th-TH"/>
          </a:p>
        </c:txPr>
        <c:crossAx val="26347008"/>
        <c:crosses val="autoZero"/>
        <c:crossBetween val="between"/>
      </c:valAx>
    </c:plotArea>
    <c:plotVisOnly val="1"/>
    <c:dispBlanksAs val="gap"/>
    <c:showDLblsOverMax val="0"/>
  </c:chart>
  <c:spPr>
    <a:solidFill>
      <a:srgbClr val="FFFF99"/>
    </a:solidFill>
    <a:ln w="57150">
      <a:solidFill>
        <a:srgbClr val="66FF33"/>
      </a:solidFill>
    </a:ln>
  </c:spPr>
  <c:txPr>
    <a:bodyPr/>
    <a:lstStyle/>
    <a:p>
      <a:pPr>
        <a:defRPr sz="1800"/>
      </a:pPr>
      <a:endParaRPr lang="th-TH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0.31436</cdr:x>
      <cdr:y>0.69913</cdr:y>
    </cdr:from>
    <cdr:to>
      <cdr:x>0.87497</cdr:x>
      <cdr:y>0.69913</cdr:y>
    </cdr:to>
    <cdr:cxnSp macro="">
      <cdr:nvCxnSpPr>
        <cdr:cNvPr id="3" name="ตัวเชื่อมต่อตรง 2"/>
        <cdr:cNvCxnSpPr/>
      </cdr:nvCxnSpPr>
      <cdr:spPr>
        <a:xfrm xmlns:a="http://schemas.openxmlformats.org/drawingml/2006/main">
          <a:off x="1369862" y="1661314"/>
          <a:ext cx="2442962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0.21875</cdr:x>
      <cdr:y>0.52978</cdr:y>
    </cdr:from>
    <cdr:to>
      <cdr:x>0.90585</cdr:x>
      <cdr:y>0.52978</cdr:y>
    </cdr:to>
    <cdr:cxnSp macro="">
      <cdr:nvCxnSpPr>
        <cdr:cNvPr id="3" name="ตัวเชื่อมต่อตรง 2"/>
        <cdr:cNvCxnSpPr/>
      </cdr:nvCxnSpPr>
      <cdr:spPr>
        <a:xfrm xmlns:a="http://schemas.openxmlformats.org/drawingml/2006/main">
          <a:off x="1008112" y="1296144"/>
          <a:ext cx="3166508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0377A-4657-497E-8AF1-2066FE96808F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6EE3-B876-43F2-A18C-F6903DFF67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044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824238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10605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4337340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1381083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82270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1066327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6565951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7283077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9578859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9646874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9880984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0CB-2EA1-4170-ABE1-29E3B32E194A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452C-5ED3-43AF-99DB-ED0FAF7BF5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36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09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423311" y="548678"/>
            <a:ext cx="84898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Severe Traumatic Brain Injury </a:t>
            </a:r>
            <a:endParaRPr lang="th-TH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275856" y="4693801"/>
            <a:ext cx="30716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รพ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. </a:t>
            </a:r>
            <a:r>
              <a:rPr lang="th-TH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ตะกั่วป่า</a:t>
            </a:r>
            <a:endParaRPr lang="th-TH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395535" y="116632"/>
            <a:ext cx="8284625" cy="1143000"/>
          </a:xfrm>
          <a:prstGeom prst="rect">
            <a:avLst/>
          </a:prstGeom>
          <a:solidFill>
            <a:srgbClr val="002060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5400" b="1" smtClean="0">
                <a:solidFill>
                  <a:srgbClr val="FFFF00"/>
                </a:solidFill>
                <a:latin typeface="+mn-lt"/>
                <a:cs typeface="AngsanaUPC" pitchFamily="18" charset="-34"/>
              </a:rPr>
              <a:t>สถานการณ์</a:t>
            </a:r>
            <a:endParaRPr lang="th-TH" sz="5400" b="1" dirty="0">
              <a:solidFill>
                <a:srgbClr val="FFFF00"/>
              </a:solidFill>
              <a:latin typeface="+mn-lt"/>
              <a:cs typeface="AngsanaUPC" pitchFamily="18" charset="-34"/>
            </a:endParaRPr>
          </a:p>
        </p:txBody>
      </p:sp>
      <p:sp>
        <p:nvSpPr>
          <p:cNvPr id="7" name="วงรี 6"/>
          <p:cNvSpPr/>
          <p:nvPr/>
        </p:nvSpPr>
        <p:spPr>
          <a:xfrm>
            <a:off x="98313" y="2509373"/>
            <a:ext cx="2051720" cy="2031032"/>
          </a:xfrm>
          <a:prstGeom prst="ellipse">
            <a:avLst/>
          </a:prstGeom>
          <a:solidFill>
            <a:srgbClr val="00206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 smtClean="0">
                <a:cs typeface="AngsanaUPC" pitchFamily="18" charset="-34"/>
              </a:rPr>
              <a:t>การบริหารจัดการ</a:t>
            </a:r>
            <a:endParaRPr lang="th-TH" sz="4400" b="1" dirty="0">
              <a:cs typeface="AngsanaUPC" pitchFamily="18" charset="-34"/>
            </a:endParaRPr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99597"/>
              </p:ext>
            </p:extLst>
          </p:nvPr>
        </p:nvGraphicFramePr>
        <p:xfrm>
          <a:off x="2265758" y="3393640"/>
          <a:ext cx="6471982" cy="148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137"/>
                <a:gridCol w="1148193"/>
                <a:gridCol w="892159"/>
                <a:gridCol w="931271"/>
                <a:gridCol w="931222"/>
              </a:tblGrid>
              <a:tr h="542041"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เป้าหมาย</a:t>
                      </a:r>
                      <a:endParaRPr lang="th-TH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59</a:t>
                      </a:r>
                      <a:endParaRPr lang="th-TH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60</a:t>
                      </a:r>
                      <a:endParaRPr lang="th-TH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61</a:t>
                      </a:r>
                      <a:endParaRPr lang="th-TH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Severe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TBI  </a:t>
                      </a:r>
                      <a:r>
                        <a:rPr lang="th-TH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ที่มาโดย</a:t>
                      </a:r>
                      <a:endParaRPr lang="en-US" b="1" baseline="0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             ทีม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ALS </a:t>
                      </a:r>
                      <a:endParaRPr lang="th-TH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&gt;85%</a:t>
                      </a:r>
                      <a:endParaRPr lang="th-TH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44.44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(4/9)</a:t>
                      </a:r>
                      <a:endParaRPr lang="th-TH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75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(9/12)</a:t>
                      </a:r>
                      <a:endParaRPr lang="th-TH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83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(5/6)</a:t>
                      </a:r>
                      <a:endParaRPr lang="th-TH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8" name="สี่เหลี่ยมผืนผ้า 7"/>
          <p:cNvSpPr/>
          <p:nvPr/>
        </p:nvSpPr>
        <p:spPr>
          <a:xfrm>
            <a:off x="2265758" y="2348880"/>
            <a:ext cx="6647378" cy="95410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อาสาสมัครฉุกเฉินทางการแพทย์ในเครือข่าย </a:t>
            </a:r>
            <a:r>
              <a:rPr lang="th-TH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ขาดทักษะการ</a:t>
            </a:r>
            <a:r>
              <a:rPr lang="th-TH" b="1" dirty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ประเมิน </a:t>
            </a:r>
            <a:r>
              <a:rPr lang="th-TH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ผู้ป่วย </a:t>
            </a:r>
            <a:r>
              <a:rPr lang="en-US" b="1" dirty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Severe TBI </a:t>
            </a:r>
            <a:r>
              <a:rPr lang="th-TH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  และไม่ได้นำส่งโดยทีม</a:t>
            </a:r>
            <a:r>
              <a:rPr lang="en-US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ACLS</a:t>
            </a:r>
            <a:endParaRPr lang="th-TH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วงรี 8"/>
          <p:cNvSpPr/>
          <p:nvPr/>
        </p:nvSpPr>
        <p:spPr>
          <a:xfrm>
            <a:off x="683568" y="1340768"/>
            <a:ext cx="8229568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1. </a:t>
            </a:r>
            <a:r>
              <a:rPr lang="th-TH" sz="3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การดูแล</a:t>
            </a:r>
            <a:r>
              <a:rPr lang="th-TH" sz="3400" b="1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ผู้ป่วยฉุกเฉิน</a:t>
            </a:r>
            <a:r>
              <a:rPr lang="th-TH" sz="3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นอกสถานพยาบาล </a:t>
            </a:r>
            <a:r>
              <a:rPr lang="en-US" sz="3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EMS</a:t>
            </a:r>
            <a:endParaRPr lang="th-TH" sz="34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0" name="วงรี 9"/>
          <p:cNvSpPr/>
          <p:nvPr/>
        </p:nvSpPr>
        <p:spPr>
          <a:xfrm>
            <a:off x="430219" y="5005114"/>
            <a:ext cx="6480720" cy="796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2.</a:t>
            </a:r>
            <a:r>
              <a:rPr lang="th-TH" sz="3600" b="1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การดูแลผู้ป่วยฉุกเฉิน</a:t>
            </a:r>
            <a:r>
              <a:rPr lang="th-TH" sz="3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ใน </a:t>
            </a:r>
            <a:r>
              <a:rPr lang="en-US" sz="3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ER</a:t>
            </a:r>
            <a:endParaRPr lang="th-TH" sz="36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191672" y="5185343"/>
            <a:ext cx="2844824" cy="95410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th-TH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ขาดทักษะการประเมิน/ดูแล</a:t>
            </a:r>
          </a:p>
          <a:p>
            <a:r>
              <a:rPr lang="en-US" b="1" dirty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Severe TBI </a:t>
            </a:r>
            <a:endParaRPr lang="th-TH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5" name="วงรี 14"/>
          <p:cNvSpPr/>
          <p:nvPr/>
        </p:nvSpPr>
        <p:spPr>
          <a:xfrm>
            <a:off x="115453" y="5842448"/>
            <a:ext cx="5472608" cy="753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3. </a:t>
            </a:r>
            <a:r>
              <a:rPr lang="th-TH" sz="3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การ</a:t>
            </a:r>
            <a:r>
              <a:rPr lang="th-TH" sz="3600" b="1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ส่งต่อผู้ป่วย</a:t>
            </a:r>
            <a:r>
              <a:rPr lang="th-TH" sz="3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ฉุกเฉิน</a:t>
            </a:r>
            <a:endParaRPr lang="th-TH" sz="3600" dirty="0">
              <a:solidFill>
                <a:schemeClr val="tx1"/>
              </a:solidFill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4470094" y="6219419"/>
            <a:ext cx="1877437" cy="52322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ล่าช้า </a:t>
            </a:r>
            <a:r>
              <a:rPr lang="en-US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&gt; </a:t>
            </a:r>
            <a:r>
              <a:rPr lang="th-TH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1.15  </a:t>
            </a:r>
            <a:r>
              <a:rPr lang="th-TH" b="1" dirty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ชม. </a:t>
            </a:r>
          </a:p>
        </p:txBody>
      </p:sp>
    </p:spTree>
    <p:extLst>
      <p:ext uri="{BB962C8B-B14F-4D97-AF65-F5344CB8AC3E}">
        <p14:creationId xmlns:p14="http://schemas.microsoft.com/office/powerpoint/2010/main" val="21998882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102912"/>
            <a:ext cx="8712968" cy="994122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th-TH" sz="5400" b="1" dirty="0" smtClean="0">
                <a:solidFill>
                  <a:srgbClr val="FFFF00"/>
                </a:solidFill>
                <a:latin typeface="AngsanaUPC" pitchFamily="18" charset="-34"/>
                <a:cs typeface="AngsanaUPC" pitchFamily="18" charset="-34"/>
              </a:rPr>
              <a:t>กิจกรรมการพัฒนา</a:t>
            </a:r>
            <a:endParaRPr lang="th-TH" sz="5400" b="1" dirty="0">
              <a:solidFill>
                <a:srgbClr val="FFFF00"/>
              </a:solidFill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43371"/>
              </p:ext>
            </p:extLst>
          </p:nvPr>
        </p:nvGraphicFramePr>
        <p:xfrm>
          <a:off x="251520" y="908721"/>
          <a:ext cx="8712973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5040565"/>
              </a:tblGrid>
              <a:tr h="5765686">
                <a:tc>
                  <a:txBody>
                    <a:bodyPr/>
                    <a:lstStyle/>
                    <a:p>
                      <a:endParaRPr lang="en-US" sz="30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en-US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- </a:t>
                      </a:r>
                      <a:r>
                        <a:rPr lang="th-TH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อาสาสมัครฉุกเฉินทางการแพทย์ในเครือข่าย </a:t>
                      </a:r>
                      <a:r>
                        <a:rPr lang="th-TH" sz="3000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th-TH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ขาดทักษะการประเมิน ผู้ป่วย </a:t>
                      </a:r>
                      <a:r>
                        <a:rPr lang="en-US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Severe TBI  </a:t>
                      </a:r>
                      <a:r>
                        <a:rPr lang="th-TH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โดยใช้หลัก</a:t>
                      </a:r>
                      <a:r>
                        <a:rPr lang="en-US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AVPU</a:t>
                      </a:r>
                    </a:p>
                    <a:p>
                      <a:endParaRPr lang="en-US" sz="30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30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th-TH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en-US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- </a:t>
                      </a:r>
                      <a:r>
                        <a:rPr lang="th-TH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บุคลากรขาดทักษะการดูแล ผู้ป่วย </a:t>
                      </a:r>
                      <a:r>
                        <a:rPr lang="en-US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Severe TBI </a:t>
                      </a:r>
                      <a:r>
                        <a:rPr lang="th-TH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ณ จุดเกิดเหตุ </a:t>
                      </a:r>
                      <a:endParaRPr lang="en-US" sz="30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30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-</a:t>
                      </a:r>
                      <a:r>
                        <a:rPr lang="en-US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Feed back </a:t>
                      </a:r>
                      <a:r>
                        <a:rPr lang="th-TH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และทบทวนโดยผู้ชำนาญกว่าในการดูแลขณะนำส่ง</a:t>
                      </a:r>
                      <a:endParaRPr lang="en-US" sz="30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30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30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30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- เสริมทีมอาสาสมัครฉุกเฉินทางการแพทย์ในเครือข่าย ด้วยความรู้การกู้ชีพกู้ภัย ปีละ 1 ครั้ง</a:t>
                      </a:r>
                    </a:p>
                    <a:p>
                      <a:r>
                        <a:rPr lang="th-TH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- พัฒนาศักยภาพบุคลากร แพทย์และพยาบาล </a:t>
                      </a:r>
                      <a:r>
                        <a:rPr lang="en-US" sz="30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PHTLS, ACLS, ATLS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th-TH" sz="30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2204864"/>
            <a:ext cx="2602557" cy="143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กระจาย 1 2"/>
          <p:cNvSpPr/>
          <p:nvPr/>
        </p:nvSpPr>
        <p:spPr>
          <a:xfrm>
            <a:off x="179512" y="476672"/>
            <a:ext cx="1512168" cy="1080120"/>
          </a:xfrm>
          <a:prstGeom prst="irregularSeal1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EMS</a:t>
            </a:r>
            <a:endParaRPr lang="th-TH" sz="32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028" name="Picture 4" descr="F:\IMG_48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9" y="5105564"/>
            <a:ext cx="1835695" cy="135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27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102912"/>
            <a:ext cx="8712968" cy="994122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th-TH" sz="6000" b="1" dirty="0" smtClean="0">
                <a:solidFill>
                  <a:srgbClr val="FFFF00"/>
                </a:solidFill>
                <a:latin typeface="AngsanaUPC" pitchFamily="18" charset="-34"/>
                <a:cs typeface="AngsanaUPC" pitchFamily="18" charset="-34"/>
              </a:rPr>
              <a:t>กิจกรรมการพัฒนา</a:t>
            </a:r>
            <a:endParaRPr lang="th-TH" sz="6000" b="1" dirty="0">
              <a:solidFill>
                <a:srgbClr val="FFFF00"/>
              </a:solidFill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684547"/>
              </p:ext>
            </p:extLst>
          </p:nvPr>
        </p:nvGraphicFramePr>
        <p:xfrm>
          <a:off x="252088" y="1586504"/>
          <a:ext cx="8712973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5544621"/>
              </a:tblGrid>
              <a:tr h="3700012">
                <a:tc>
                  <a:txBody>
                    <a:bodyPr/>
                    <a:lstStyle/>
                    <a:p>
                      <a:endParaRPr lang="en-US" sz="3600" b="1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- 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ขาดทักษะการประเมิน/ดูแล 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Severe TBI</a:t>
                      </a:r>
                    </a:p>
                    <a:p>
                      <a:endParaRPr lang="th-TH" sz="3600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- 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พัฒนาระบบการดูแลผู้ป่วย</a:t>
                      </a:r>
                      <a:r>
                        <a:rPr lang="th-TH" sz="3600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ครอบคลุมยิ่งขึ้น</a:t>
                      </a:r>
                    </a:p>
                    <a:p>
                      <a:r>
                        <a:rPr lang="th-TH" sz="3600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    : พัฒนาการใช้  </a:t>
                      </a:r>
                      <a:r>
                        <a:rPr lang="en-US" sz="3600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Warning Sign </a:t>
                      </a:r>
                      <a:endParaRPr lang="th-TH" sz="3600" b="1" baseline="0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    : 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ปรับ 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CPG 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การส่ง 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CT brain </a:t>
                      </a:r>
                    </a:p>
                    <a:p>
                      <a:r>
                        <a:rPr lang="en-US" sz="3600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    :</a:t>
                      </a:r>
                      <a:r>
                        <a:rPr lang="th-TH" sz="3600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จัดทำแนวทางใน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การให้ยา 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Dilantin, </a:t>
                      </a:r>
                      <a:r>
                        <a:rPr lang="en-US" sz="3600" b="1" dirty="0" err="1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Manitol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ใน 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HI</a:t>
                      </a:r>
                      <a:r>
                        <a:rPr lang="en-US" sz="3600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ที่มีข้อบ่งชี้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1340548">
                <a:tc>
                  <a:txBody>
                    <a:bodyPr/>
                    <a:lstStyle/>
                    <a:p>
                      <a:endParaRPr lang="en-US" sz="3600" b="1" baseline="0" dirty="0" smtClean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en-US" sz="3600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- 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ล่าช้า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&gt;1.5 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ชม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.</a:t>
                      </a:r>
                      <a:endParaRPr lang="th-TH" sz="3600" b="1" dirty="0"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- 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พัฒนาระบบ</a:t>
                      </a:r>
                      <a:r>
                        <a:rPr lang="th-TH" sz="3600" b="1" baseline="0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Trauma Fast Track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th-TH" sz="3600" b="1" dirty="0" err="1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รพช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.ในเครือข่าย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3" name="กระจาย 1 2"/>
          <p:cNvSpPr/>
          <p:nvPr/>
        </p:nvSpPr>
        <p:spPr>
          <a:xfrm>
            <a:off x="323528" y="836712"/>
            <a:ext cx="1872208" cy="1296144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ER</a:t>
            </a:r>
            <a:endParaRPr lang="th-TH" sz="40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กระจาย 1 4"/>
          <p:cNvSpPr/>
          <p:nvPr/>
        </p:nvSpPr>
        <p:spPr>
          <a:xfrm>
            <a:off x="323528" y="4869160"/>
            <a:ext cx="1872208" cy="100811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Refer</a:t>
            </a:r>
            <a:endParaRPr lang="th-TH" sz="40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63043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7504" y="117200"/>
            <a:ext cx="8856984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th-TH" sz="6000" b="1" dirty="0" smtClean="0">
                <a:solidFill>
                  <a:srgbClr val="FFFF00"/>
                </a:solidFill>
                <a:latin typeface="AngsanaUPC" pitchFamily="18" charset="-34"/>
                <a:cs typeface="AngsanaUPC" pitchFamily="18" charset="-34"/>
              </a:rPr>
              <a:t>การประเมินผลการเปลี่ยนแปลง</a:t>
            </a:r>
            <a:endParaRPr lang="th-TH" sz="6000" b="1" dirty="0">
              <a:solidFill>
                <a:srgbClr val="FFFF00"/>
              </a:solidFill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14172"/>
              </p:ext>
            </p:extLst>
          </p:nvPr>
        </p:nvGraphicFramePr>
        <p:xfrm>
          <a:off x="2123728" y="4149080"/>
          <a:ext cx="4357686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84566"/>
              </p:ext>
            </p:extLst>
          </p:nvPr>
        </p:nvGraphicFramePr>
        <p:xfrm>
          <a:off x="4786315" y="3573016"/>
          <a:ext cx="4357685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676"/>
                <a:gridCol w="726280"/>
                <a:gridCol w="581024"/>
                <a:gridCol w="1815705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ราย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16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/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20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6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/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11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2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//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2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774364"/>
              </p:ext>
            </p:extLst>
          </p:nvPr>
        </p:nvGraphicFramePr>
        <p:xfrm>
          <a:off x="2123728" y="6461760"/>
          <a:ext cx="435768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64"/>
                <a:gridCol w="554035"/>
                <a:gridCol w="692545"/>
                <a:gridCol w="2141543"/>
              </a:tblGrid>
              <a:tr h="260648"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       ราย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6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/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20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4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/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11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0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/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6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021711"/>
              </p:ext>
            </p:extLst>
          </p:nvPr>
        </p:nvGraphicFramePr>
        <p:xfrm>
          <a:off x="4786314" y="1214422"/>
          <a:ext cx="4357686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ตัวเชื่อมต่อตรง 4"/>
          <p:cNvCxnSpPr/>
          <p:nvPr/>
        </p:nvCxnSpPr>
        <p:spPr>
          <a:xfrm>
            <a:off x="6156176" y="2636912"/>
            <a:ext cx="24482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17820"/>
              </p:ext>
            </p:extLst>
          </p:nvPr>
        </p:nvGraphicFramePr>
        <p:xfrm>
          <a:off x="107504" y="3717032"/>
          <a:ext cx="4608511" cy="42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89"/>
                <a:gridCol w="1005501"/>
                <a:gridCol w="921710"/>
                <a:gridCol w="1927211"/>
              </a:tblGrid>
              <a:tr h="423540"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ngsanaUPC" pitchFamily="18" charset="-34"/>
                          <a:cs typeface="AngsanaUPC" pitchFamily="18" charset="-34"/>
                        </a:rPr>
                        <a:t>    ราย</a:t>
                      </a:r>
                      <a:endParaRPr lang="th-TH" sz="2000" dirty="0">
                        <a:ln>
                          <a:solidFill>
                            <a:schemeClr val="bg1"/>
                          </a:solidFill>
                        </a:ln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ngsanaUPC" pitchFamily="18" charset="-34"/>
                          <a:cs typeface="AngsanaUPC" pitchFamily="18" charset="-34"/>
                        </a:rPr>
                        <a:t>9/12</a:t>
                      </a:r>
                      <a:endParaRPr lang="th-TH" sz="2000" dirty="0">
                        <a:ln>
                          <a:solidFill>
                            <a:schemeClr val="bg1"/>
                          </a:solidFill>
                        </a:ln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5/</a:t>
                      </a:r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6</a:t>
                      </a:r>
                      <a:endParaRPr lang="th-TH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ngsanaUPC" pitchFamily="18" charset="-34"/>
                          <a:cs typeface="AngsanaUPC" pitchFamily="18" charset="-34"/>
                        </a:rPr>
                        <a:t>3/4</a:t>
                      </a:r>
                      <a:endParaRPr lang="th-TH" sz="2000" dirty="0">
                        <a:ln>
                          <a:solidFill>
                            <a:schemeClr val="bg1"/>
                          </a:solidFill>
                        </a:ln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635032"/>
              </p:ext>
            </p:extLst>
          </p:nvPr>
        </p:nvGraphicFramePr>
        <p:xfrm>
          <a:off x="107504" y="1196752"/>
          <a:ext cx="4608512" cy="244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299248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3777" y="476672"/>
            <a:ext cx="8229600" cy="1023518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th-TH" sz="6000" b="1" dirty="0" smtClean="0">
                <a:solidFill>
                  <a:srgbClr val="FFFF00"/>
                </a:solidFill>
                <a:latin typeface="AngsanaUPC" pitchFamily="18" charset="-34"/>
                <a:cs typeface="AngsanaUPC" pitchFamily="18" charset="-34"/>
              </a:rPr>
              <a:t>บทเรียนที่ได้รับ</a:t>
            </a:r>
            <a:endParaRPr lang="th-TH" sz="6000" b="1" dirty="0">
              <a:solidFill>
                <a:srgbClr val="FFFF0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สี่เหลี่ยมผืนผ้ามุมมน 2"/>
          <p:cNvSpPr/>
          <p:nvPr/>
        </p:nvSpPr>
        <p:spPr>
          <a:xfrm>
            <a:off x="248097" y="2132856"/>
            <a:ext cx="8640960" cy="3600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การให้ความร่วมมือจากวิชาชีพและหน่วยงานต่างๆ 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อาสาสมัคร</a:t>
            </a:r>
            <a:r>
              <a:rPr lang="th-TH" sz="4000" b="1" dirty="0">
                <a:latin typeface="AngsanaUPC" pitchFamily="18" charset="-34"/>
                <a:cs typeface="AngsanaUPC" pitchFamily="18" charset="-34"/>
              </a:rPr>
              <a:t>ฉุกเฉินทางการ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แพทย์ในเครือข่าย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, 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รพ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.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แม่ข่าย </a:t>
            </a:r>
          </a:p>
          <a:p>
            <a:pPr algn="ctr"/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ทำให้อุปสรรคต่างๆ ลดลง</a:t>
            </a:r>
          </a:p>
          <a:p>
            <a:endParaRPr lang="th-TH" sz="4000" b="1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63413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340</Words>
  <Application>Microsoft Office PowerPoint</Application>
  <PresentationFormat>นำเสนอทางหน้าจอ (4:3)</PresentationFormat>
  <Paragraphs>112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ชุดรูปแบบของ Office</vt:lpstr>
      <vt:lpstr>งานนำเสนอ PowerPoint</vt:lpstr>
      <vt:lpstr>กิจกรรมการพัฒนา</vt:lpstr>
      <vt:lpstr>กิจกรรมการพัฒนา</vt:lpstr>
      <vt:lpstr>การประเมินผลการเปลี่ยนแปลง</vt:lpstr>
      <vt:lpstr>บทเรียนที่ได้รับ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User</cp:lastModifiedBy>
  <cp:revision>81</cp:revision>
  <dcterms:created xsi:type="dcterms:W3CDTF">2019-04-15T00:32:50Z</dcterms:created>
  <dcterms:modified xsi:type="dcterms:W3CDTF">2019-04-17T16:55:10Z</dcterms:modified>
</cp:coreProperties>
</file>