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817" r:id="rId2"/>
    <p:sldId id="1896" r:id="rId3"/>
    <p:sldId id="1874" r:id="rId4"/>
    <p:sldId id="1873" r:id="rId5"/>
    <p:sldId id="323" r:id="rId6"/>
    <p:sldId id="1875" r:id="rId7"/>
    <p:sldId id="1893" r:id="rId8"/>
    <p:sldId id="1894" r:id="rId9"/>
    <p:sldId id="1895" r:id="rId10"/>
    <p:sldId id="756" r:id="rId11"/>
    <p:sldId id="754" r:id="rId12"/>
    <p:sldId id="755" r:id="rId13"/>
    <p:sldId id="757" r:id="rId14"/>
    <p:sldId id="1888" r:id="rId15"/>
  </p:sldIdLst>
  <p:sldSz cx="12241213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FAE"/>
    <a:srgbClr val="FFFFFF"/>
    <a:srgbClr val="C0FFAD"/>
    <a:srgbClr val="B9FFA4"/>
    <a:srgbClr val="9AFF7C"/>
    <a:srgbClr val="99FF7A"/>
    <a:srgbClr val="0000CC"/>
    <a:srgbClr val="C2FFB0"/>
    <a:srgbClr val="F6F6F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8"/>
      </p:cViewPr>
      <p:guideLst>
        <p:guide orient="horz" pos="2160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ร้อยละ</c:v>
                </c:pt>
              </c:strCache>
            </c:strRef>
          </c:tx>
          <c:spPr>
            <a:gradFill>
              <a:gsLst>
                <a:gs pos="0">
                  <a:srgbClr val="00B050"/>
                </a:gs>
                <a:gs pos="50000">
                  <a:srgbClr val="92D050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หลังสวน</c:v>
                </c:pt>
                <c:pt idx="4">
                  <c:v>ละแม</c:v>
                </c:pt>
                <c:pt idx="5">
                  <c:v>พะโต๊ะ</c:v>
                </c:pt>
                <c:pt idx="6">
                  <c:v>สวี</c:v>
                </c:pt>
                <c:pt idx="7">
                  <c:v>ทุ่งตะโก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90.06</c:v>
                </c:pt>
                <c:pt idx="1">
                  <c:v>86.22</c:v>
                </c:pt>
                <c:pt idx="2">
                  <c:v>93.3</c:v>
                </c:pt>
                <c:pt idx="3">
                  <c:v>75.78</c:v>
                </c:pt>
                <c:pt idx="4">
                  <c:v>89.38</c:v>
                </c:pt>
                <c:pt idx="5">
                  <c:v>92.56</c:v>
                </c:pt>
                <c:pt idx="6">
                  <c:v>89.88</c:v>
                </c:pt>
                <c:pt idx="7">
                  <c:v>93.25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3-4465-AE94-9FD71BB3C7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79233240"/>
        <c:axId val="1079219464"/>
      </c:barChart>
      <c:catAx>
        <c:axId val="107923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219464"/>
        <c:crosses val="autoZero"/>
        <c:auto val="1"/>
        <c:lblAlgn val="ctr"/>
        <c:lblOffset val="100"/>
        <c:noMultiLvlLbl val="0"/>
      </c:catAx>
      <c:valAx>
        <c:axId val="107921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23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ร้อยละ</c:v>
                </c:pt>
              </c:strCache>
            </c:strRef>
          </c:tx>
          <c:spPr>
            <a:gradFill>
              <a:gsLst>
                <a:gs pos="0">
                  <a:srgbClr val="00B050"/>
                </a:gs>
                <a:gs pos="50000">
                  <a:srgbClr val="92D050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นครศรีธรรมราช</c:v>
                </c:pt>
                <c:pt idx="1">
                  <c:v>กระบี่</c:v>
                </c:pt>
                <c:pt idx="2">
                  <c:v>พังงา</c:v>
                </c:pt>
                <c:pt idx="3">
                  <c:v>ภูเก็ต</c:v>
                </c:pt>
                <c:pt idx="4">
                  <c:v>สุราษฏร์ธานี</c:v>
                </c:pt>
                <c:pt idx="5">
                  <c:v>ระนอง</c:v>
                </c:pt>
                <c:pt idx="6">
                  <c:v>ชุมพร</c:v>
                </c:pt>
              </c:strCache>
            </c:strRef>
          </c:cat>
          <c:val>
            <c:numRef>
              <c:f>Sheet1!$B$2:$B$8</c:f>
              <c:numCache>
                <c:formatCode>0.00</c:formatCode>
                <c:ptCount val="7"/>
                <c:pt idx="0">
                  <c:v>76.78</c:v>
                </c:pt>
                <c:pt idx="1">
                  <c:v>86.19</c:v>
                </c:pt>
                <c:pt idx="2">
                  <c:v>80.33</c:v>
                </c:pt>
                <c:pt idx="3">
                  <c:v>54.15</c:v>
                </c:pt>
                <c:pt idx="4">
                  <c:v>85.6</c:v>
                </c:pt>
                <c:pt idx="5">
                  <c:v>77.92</c:v>
                </c:pt>
                <c:pt idx="6">
                  <c:v>89.33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3-4465-AE94-9FD71BB3C7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79233240"/>
        <c:axId val="1079219464"/>
      </c:barChart>
      <c:catAx>
        <c:axId val="107923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219464"/>
        <c:crosses val="autoZero"/>
        <c:auto val="1"/>
        <c:lblAlgn val="ctr"/>
        <c:lblOffset val="100"/>
        <c:noMultiLvlLbl val="0"/>
      </c:catAx>
      <c:valAx>
        <c:axId val="107921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23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ร้อยละ</c:v>
                </c:pt>
              </c:strCache>
            </c:strRef>
          </c:tx>
          <c:spPr>
            <a:gradFill>
              <a:gsLst>
                <a:gs pos="0">
                  <a:srgbClr val="00B050"/>
                </a:gs>
                <a:gs pos="50000">
                  <a:srgbClr val="92D050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นครศรีธรรมราช</c:v>
                </c:pt>
                <c:pt idx="1">
                  <c:v>กระบี่</c:v>
                </c:pt>
                <c:pt idx="2">
                  <c:v>พังงา</c:v>
                </c:pt>
                <c:pt idx="3">
                  <c:v>ภูเก็ต</c:v>
                </c:pt>
                <c:pt idx="4">
                  <c:v>สุราษฏร์ธานี</c:v>
                </c:pt>
                <c:pt idx="5">
                  <c:v>ระนอง</c:v>
                </c:pt>
                <c:pt idx="6">
                  <c:v>ชุมพร</c:v>
                </c:pt>
              </c:strCache>
            </c:strRef>
          </c:cat>
          <c:val>
            <c:numRef>
              <c:f>Sheet1!$B$2:$B$8</c:f>
              <c:numCache>
                <c:formatCode>0.00</c:formatCode>
                <c:ptCount val="7"/>
                <c:pt idx="0">
                  <c:v>57.28</c:v>
                </c:pt>
                <c:pt idx="1">
                  <c:v>77.02</c:v>
                </c:pt>
                <c:pt idx="2">
                  <c:v>51.15</c:v>
                </c:pt>
                <c:pt idx="3">
                  <c:v>38.72</c:v>
                </c:pt>
                <c:pt idx="4">
                  <c:v>77.91</c:v>
                </c:pt>
                <c:pt idx="5">
                  <c:v>70.510000000000005</c:v>
                </c:pt>
                <c:pt idx="6">
                  <c:v>85.1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3-4465-AE94-9FD71BB3C7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79233240"/>
        <c:axId val="1079219464"/>
      </c:barChart>
      <c:catAx>
        <c:axId val="107923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219464"/>
        <c:crosses val="autoZero"/>
        <c:auto val="1"/>
        <c:lblAlgn val="ctr"/>
        <c:lblOffset val="100"/>
        <c:noMultiLvlLbl val="0"/>
      </c:catAx>
      <c:valAx>
        <c:axId val="107921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23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ร้อยละ</c:v>
                </c:pt>
              </c:strCache>
            </c:strRef>
          </c:tx>
          <c:spPr>
            <a:gradFill>
              <a:gsLst>
                <a:gs pos="0">
                  <a:srgbClr val="00B050"/>
                </a:gs>
                <a:gs pos="50000">
                  <a:srgbClr val="92D050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พังงา</c:v>
                </c:pt>
                <c:pt idx="1">
                  <c:v>กระบี่</c:v>
                </c:pt>
                <c:pt idx="2">
                  <c:v>ภูเก็ต</c:v>
                </c:pt>
                <c:pt idx="3">
                  <c:v>นครศรีธรรมราช</c:v>
                </c:pt>
                <c:pt idx="4">
                  <c:v>สุราษฎร์ธานี</c:v>
                </c:pt>
                <c:pt idx="5">
                  <c:v>ระนอง</c:v>
                </c:pt>
                <c:pt idx="6">
                  <c:v>ชุมพร</c:v>
                </c:pt>
                <c:pt idx="7">
                  <c:v>เขตสุขภาพที่ 11</c:v>
                </c:pt>
                <c:pt idx="8">
                  <c:v>ประเทศ</c:v>
                </c:pt>
              </c:strCache>
            </c:strRef>
          </c:cat>
          <c:val>
            <c:numRef>
              <c:f>Sheet1!$B$2:$B$10</c:f>
              <c:numCache>
                <c:formatCode>0.00</c:formatCode>
                <c:ptCount val="9"/>
                <c:pt idx="0">
                  <c:v>91.7</c:v>
                </c:pt>
                <c:pt idx="1">
                  <c:v>94.3</c:v>
                </c:pt>
                <c:pt idx="2">
                  <c:v>100</c:v>
                </c:pt>
                <c:pt idx="3">
                  <c:v>78.78</c:v>
                </c:pt>
                <c:pt idx="4">
                  <c:v>90.1</c:v>
                </c:pt>
                <c:pt idx="5">
                  <c:v>93.3</c:v>
                </c:pt>
                <c:pt idx="6">
                  <c:v>92.85</c:v>
                </c:pt>
                <c:pt idx="7">
                  <c:v>87.94</c:v>
                </c:pt>
                <c:pt idx="8">
                  <c:v>71.099999999999994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3-4465-AE94-9FD71BB3C7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79233240"/>
        <c:axId val="1079219464"/>
      </c:barChart>
      <c:catAx>
        <c:axId val="107923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219464"/>
        <c:crosses val="autoZero"/>
        <c:auto val="1"/>
        <c:lblAlgn val="ctr"/>
        <c:lblOffset val="100"/>
        <c:noMultiLvlLbl val="0"/>
      </c:catAx>
      <c:valAx>
        <c:axId val="107921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23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rgbClr val="C0FFAE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rgbClr val="C0FFAE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rgbClr val="C0FFAE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#1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1"/>
    <dgm:cxn modelId="{4E614FD7-E6CD-4B5A-9447-916FBC4052A9}" type="presOf" srcId="{0E078886-6640-4B93-8BA8-E4218838F1D2}" destId="{83EA42A4-E2DF-4C91-99F2-3F132AC442B0}" srcOrd="0" destOrd="0" presId="urn:microsoft.com/office/officeart/2005/8/layout/vList3#1"/>
    <dgm:cxn modelId="{D1A669DA-69AB-4234-B834-F25FA35B9397}" type="presOf" srcId="{A50F79BC-7CDA-4A52-81ED-04113B85207A}" destId="{FBCBC6B9-C622-400E-9D6A-2B5D0BFC670C}" srcOrd="0" destOrd="0" presId="urn:microsoft.com/office/officeart/2005/8/layout/vList3#1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#1"/>
    <dgm:cxn modelId="{EF8CF358-B9AC-4B8E-9B21-FE7BD574B985}" type="presParOf" srcId="{611FED73-8076-4577-AD46-DD83FB62EC47}" destId="{8CCB8747-F5B3-49A5-B163-9F39BC4E3E21}" srcOrd="0" destOrd="0" presId="urn:microsoft.com/office/officeart/2005/8/layout/vList3#1"/>
    <dgm:cxn modelId="{5430E2EB-0BF5-4B09-9DAA-AF27FA06EEA2}" type="presParOf" srcId="{611FED73-8076-4577-AD46-DD83FB62EC47}" destId="{0273A891-A062-4940-A325-BE4D77BBCB9F}" srcOrd="1" destOrd="0" presId="urn:microsoft.com/office/officeart/2005/8/layout/vList3#1"/>
    <dgm:cxn modelId="{181B6DCF-4D28-4FA7-8E97-5511FBE2C629}" type="presParOf" srcId="{EC433BD6-9E05-4826-AE6B-BA7DE01FFEC5}" destId="{B58A2BDA-3E12-46FD-8949-BFC7D36DD66F}" srcOrd="1" destOrd="0" presId="urn:microsoft.com/office/officeart/2005/8/layout/vList3#1"/>
    <dgm:cxn modelId="{75294FF4-4298-4472-8CBC-26A726A278E3}" type="presParOf" srcId="{EC433BD6-9E05-4826-AE6B-BA7DE01FFEC5}" destId="{FDE3C27E-B86B-442A-9AA3-8EF248798CF3}" srcOrd="2" destOrd="0" presId="urn:microsoft.com/office/officeart/2005/8/layout/vList3#1"/>
    <dgm:cxn modelId="{65DCFE74-E2F1-4487-BCA3-BE7F75BA5819}" type="presParOf" srcId="{FDE3C27E-B86B-442A-9AA3-8EF248798CF3}" destId="{2E8124C5-40E1-47C2-A1A9-E275F31DA369}" srcOrd="0" destOrd="0" presId="urn:microsoft.com/office/officeart/2005/8/layout/vList3#1"/>
    <dgm:cxn modelId="{514F49FA-79EA-47F0-8522-31B3DFFA7310}" type="presParOf" srcId="{FDE3C27E-B86B-442A-9AA3-8EF248798CF3}" destId="{FBCBC6B9-C622-400E-9D6A-2B5D0BFC670C}" srcOrd="1" destOrd="0" presId="urn:microsoft.com/office/officeart/2005/8/layout/vList3#1"/>
    <dgm:cxn modelId="{DFB1F431-FD22-419D-827B-8C69632BB5BA}" type="presParOf" srcId="{EC433BD6-9E05-4826-AE6B-BA7DE01FFEC5}" destId="{43B17608-0CAE-4290-A0A9-C84581FEE3E6}" srcOrd="3" destOrd="0" presId="urn:microsoft.com/office/officeart/2005/8/layout/vList3#1"/>
    <dgm:cxn modelId="{C5E320BA-60A1-4B07-ABD0-E6ED30B0016B}" type="presParOf" srcId="{EC433BD6-9E05-4826-AE6B-BA7DE01FFEC5}" destId="{E59719AE-0C4B-4B57-9112-9E7E6225A049}" srcOrd="4" destOrd="0" presId="urn:microsoft.com/office/officeart/2005/8/layout/vList3#1"/>
    <dgm:cxn modelId="{DC709370-E1C6-484D-9F22-0812C865E546}" type="presParOf" srcId="{E59719AE-0C4B-4B57-9112-9E7E6225A049}" destId="{4B3E92E2-C2A6-454B-8F7B-E85A605ACCE1}" srcOrd="0" destOrd="0" presId="urn:microsoft.com/office/officeart/2005/8/layout/vList3#1"/>
    <dgm:cxn modelId="{7BD08E2F-A074-48E4-86B6-95C75AE6B717}" type="presParOf" srcId="{E59719AE-0C4B-4B57-9112-9E7E6225A049}" destId="{83EA42A4-E2DF-4C91-99F2-3F132AC442B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rgbClr val="C0FFAE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#2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2"/>
    <dgm:cxn modelId="{0A085084-5A26-483F-9DA1-335DE153A03E}" type="presParOf" srcId="{EC433BD6-9E05-4826-AE6B-BA7DE01FFEC5}" destId="{611FED73-8076-4577-AD46-DD83FB62EC47}" srcOrd="0" destOrd="0" presId="urn:microsoft.com/office/officeart/2005/8/layout/vList3#2"/>
    <dgm:cxn modelId="{EF8CF358-B9AC-4B8E-9B21-FE7BD574B985}" type="presParOf" srcId="{611FED73-8076-4577-AD46-DD83FB62EC47}" destId="{8CCB8747-F5B3-49A5-B163-9F39BC4E3E21}" srcOrd="0" destOrd="0" presId="urn:microsoft.com/office/officeart/2005/8/layout/vList3#2"/>
    <dgm:cxn modelId="{5430E2EB-0BF5-4B09-9DAA-AF27FA06EEA2}" type="presParOf" srcId="{611FED73-8076-4577-AD46-DD83FB62EC47}" destId="{0273A891-A062-4940-A325-BE4D77BBCB9F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41026" y="312"/>
          <a:ext cx="5790393" cy="730174"/>
        </a:xfrm>
        <a:prstGeom prst="homePlate">
          <a:avLst/>
        </a:prstGeom>
        <a:solidFill>
          <a:srgbClr val="C0FFAE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23569" y="312"/>
        <a:ext cx="5607850" cy="730174"/>
      </dsp:txXfrm>
    </dsp:sp>
    <dsp:sp modelId="{8CCB8747-F5B3-49A5-B163-9F39BC4E3E21}">
      <dsp:nvSpPr>
        <dsp:cNvPr id="0" name=""/>
        <dsp:cNvSpPr/>
      </dsp:nvSpPr>
      <dsp:spPr>
        <a:xfrm>
          <a:off x="1275938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41026" y="913029"/>
          <a:ext cx="5790393" cy="730174"/>
        </a:xfrm>
        <a:prstGeom prst="homePlate">
          <a:avLst/>
        </a:prstGeom>
        <a:solidFill>
          <a:srgbClr val="C0FFAE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23569" y="913029"/>
        <a:ext cx="5607850" cy="730174"/>
      </dsp:txXfrm>
    </dsp:sp>
    <dsp:sp modelId="{2E8124C5-40E1-47C2-A1A9-E275F31DA369}">
      <dsp:nvSpPr>
        <dsp:cNvPr id="0" name=""/>
        <dsp:cNvSpPr/>
      </dsp:nvSpPr>
      <dsp:spPr>
        <a:xfrm>
          <a:off x="1275938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41026" y="1825747"/>
          <a:ext cx="5790393" cy="730174"/>
        </a:xfrm>
        <a:prstGeom prst="homePlate">
          <a:avLst/>
        </a:prstGeom>
        <a:solidFill>
          <a:srgbClr val="C0FFAE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23569" y="1825747"/>
        <a:ext cx="5607850" cy="730174"/>
      </dsp:txXfrm>
    </dsp:sp>
    <dsp:sp modelId="{4B3E92E2-C2A6-454B-8F7B-E85A605ACCE1}">
      <dsp:nvSpPr>
        <dsp:cNvPr id="0" name=""/>
        <dsp:cNvSpPr/>
      </dsp:nvSpPr>
      <dsp:spPr>
        <a:xfrm>
          <a:off x="1275938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40436" y="0"/>
          <a:ext cx="5790393" cy="727818"/>
        </a:xfrm>
        <a:prstGeom prst="homePlate">
          <a:avLst/>
        </a:prstGeom>
        <a:solidFill>
          <a:srgbClr val="C0FFAE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22390" y="0"/>
        <a:ext cx="5608439" cy="727818"/>
      </dsp:txXfrm>
    </dsp:sp>
    <dsp:sp modelId="{8CCB8747-F5B3-49A5-B163-9F39BC4E3E21}">
      <dsp:nvSpPr>
        <dsp:cNvPr id="0" name=""/>
        <dsp:cNvSpPr/>
      </dsp:nvSpPr>
      <dsp:spPr>
        <a:xfrm>
          <a:off x="1276527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2675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675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52538"/>
            <a:ext cx="6030913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3" tIns="46557" rIns="93113" bIns="465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9"/>
          </a:xfrm>
          <a:prstGeom prst="rect">
            <a:avLst/>
          </a:prstGeom>
        </p:spPr>
        <p:txBody>
          <a:bodyPr vert="horz" lIns="93113" tIns="46557" rIns="93113" bIns="4655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040"/>
            <a:ext cx="2984871" cy="502674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40"/>
            <a:ext cx="2984871" cy="502674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68215" y="10330059"/>
            <a:ext cx="2957765" cy="54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287" tIns="48643" rIns="97287" bIns="48643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4</a:t>
            </a:fld>
            <a:endParaRPr lang="th-TH" altLang="en-US" sz="1300" dirty="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1252538"/>
            <a:ext cx="6030913" cy="33797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152" y="1122363"/>
            <a:ext cx="91809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152" y="3602038"/>
            <a:ext cx="91809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60118" y="365125"/>
            <a:ext cx="26395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584" y="365125"/>
            <a:ext cx="77655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08" y="1709738"/>
            <a:ext cx="1055804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208" y="4589464"/>
            <a:ext cx="1055804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583" y="1825625"/>
            <a:ext cx="52025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114" y="1825625"/>
            <a:ext cx="52025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8" y="365126"/>
            <a:ext cx="1055804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179" y="1681163"/>
            <a:ext cx="51786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179" y="2505075"/>
            <a:ext cx="51786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114" y="1681163"/>
            <a:ext cx="52041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114" y="2505075"/>
            <a:ext cx="520411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9" y="457200"/>
            <a:ext cx="39481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10" y="987426"/>
            <a:ext cx="619711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79" y="2057400"/>
            <a:ext cx="39481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9" y="457200"/>
            <a:ext cx="39481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04110" y="987426"/>
            <a:ext cx="619711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79" y="2057400"/>
            <a:ext cx="39481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84" y="365126"/>
            <a:ext cx="105580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84" y="1825625"/>
            <a:ext cx="105580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583" y="6356351"/>
            <a:ext cx="2754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4902" y="6356351"/>
            <a:ext cx="4131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5357" y="6356351"/>
            <a:ext cx="2754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C0FFAE"/>
            </a:gs>
            <a:gs pos="0">
              <a:srgbClr val="99FF7A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2767" y="89381"/>
            <a:ext cx="1795677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30816" y="1780348"/>
            <a:ext cx="3979578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5474" y="3257670"/>
            <a:ext cx="399728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904551" y="3257670"/>
            <a:ext cx="402464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1319935" y="4743893"/>
            <a:ext cx="9601341" cy="738660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0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การติดตามยุทธศาสตร์การพัฒนาด้านสาธารณสุขและแผนปฏิบัติการ</a:t>
            </a:r>
            <a:endParaRPr lang="th-TH" sz="8800" b="1" kern="0" dirty="0">
              <a:ln w="12700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521932" y="5460677"/>
            <a:ext cx="3197344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24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เขตสุขภาพที่ 11 ปีงบประมาณ 2562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Kodchasal" pitchFamily="2" charset="-34"/>
              <a:cs typeface="+mj-cs"/>
            </a:endParaRPr>
          </a:p>
          <a:p>
            <a:pPr algn="ctr"/>
            <a:r>
              <a:rPr lang="th-TH" sz="24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 18 – 19 เมษายน 256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sz="2400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34" y="1018268"/>
            <a:ext cx="3060302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0" y="439859"/>
            <a:ext cx="2789607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703B3-10D1-4C4F-8C97-F5D1E19ED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814226"/>
              </p:ext>
            </p:extLst>
          </p:nvPr>
        </p:nvGraphicFramePr>
        <p:xfrm>
          <a:off x="2457451" y="1396999"/>
          <a:ext cx="7743824" cy="4918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5C21C556-4B6A-4309-9091-01AC7A48C34B}"/>
              </a:ext>
            </a:extLst>
          </p:cNvPr>
          <p:cNvSpPr txBox="1">
            <a:spLocks/>
          </p:cNvSpPr>
          <p:nvPr/>
        </p:nvSpPr>
        <p:spPr>
          <a:xfrm>
            <a:off x="4063" y="-325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0F438-56D8-45C4-99A1-63CCA35DA6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88912"/>
            <a:ext cx="1015024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B460B-2EC1-4F63-8619-77A4188D3B62}"/>
              </a:ext>
            </a:extLst>
          </p:cNvPr>
          <p:cNvSpPr txBox="1"/>
          <p:nvPr/>
        </p:nvSpPr>
        <p:spPr>
          <a:xfrm>
            <a:off x="1332383" y="-325"/>
            <a:ext cx="8699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ตารางแสดงผู้สูงอายุได้รับการคัดกรอง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Geriatric  Syndrome</a:t>
            </a:r>
          </a:p>
          <a:p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จำแนกรายอำเภอ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จังหวัดชุมพร ประจำปี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2562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(ไม่น้อยกว่าร้อยละ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40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)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D23464-A4A7-486C-BCB2-647FE902043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622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703B3-10D1-4C4F-8C97-F5D1E19ED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891212"/>
              </p:ext>
            </p:extLst>
          </p:nvPr>
        </p:nvGraphicFramePr>
        <p:xfrm>
          <a:off x="2557463" y="1396999"/>
          <a:ext cx="7514941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2F9F0FD9-722F-4A85-A5EF-FBF65EC11DD7}"/>
              </a:ext>
            </a:extLst>
          </p:cNvPr>
          <p:cNvSpPr txBox="1">
            <a:spLocks/>
          </p:cNvSpPr>
          <p:nvPr/>
        </p:nvSpPr>
        <p:spPr>
          <a:xfrm>
            <a:off x="4063" y="-325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6629A-4E27-4D08-8304-EC32390E76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88912"/>
            <a:ext cx="1015024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07AD9E-68FB-4947-9832-6A1009DF96CB}"/>
              </a:ext>
            </a:extLst>
          </p:cNvPr>
          <p:cNvSpPr txBox="1"/>
          <p:nvPr/>
        </p:nvSpPr>
        <p:spPr>
          <a:xfrm>
            <a:off x="1332939" y="-325"/>
            <a:ext cx="9828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ตารางแสดงผลงาน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QOF 62K_2.1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ผู้สูงอายุได้รับการประเมินความสามารถใน   </a:t>
            </a:r>
          </a:p>
          <a:p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การทำกิจวัตรประจำวัน (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ADL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) ไม่น้อยกว่าร้อยละ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80</a:t>
            </a:r>
            <a:endParaRPr lang="th-TH" altLang="en-US" sz="3600" b="1" dirty="0"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EB7A5A8-7523-4783-AF6F-AA4F0620AF04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231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703B3-10D1-4C4F-8C97-F5D1E19ED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33803"/>
              </p:ext>
            </p:extLst>
          </p:nvPr>
        </p:nvGraphicFramePr>
        <p:xfrm>
          <a:off x="2528888" y="1397000"/>
          <a:ext cx="7543516" cy="490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0FC5B2F2-F37A-4A7A-8050-0871F78B43D5}"/>
              </a:ext>
            </a:extLst>
          </p:cNvPr>
          <p:cNvSpPr txBox="1">
            <a:spLocks/>
          </p:cNvSpPr>
          <p:nvPr/>
        </p:nvSpPr>
        <p:spPr>
          <a:xfrm>
            <a:off x="4063" y="-325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C3968-E522-451A-A053-E3528888A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88912"/>
            <a:ext cx="1015024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82307-FC25-43C0-8DC3-B5DD93EF56EB}"/>
              </a:ext>
            </a:extLst>
          </p:cNvPr>
          <p:cNvSpPr txBox="1"/>
          <p:nvPr/>
        </p:nvSpPr>
        <p:spPr>
          <a:xfrm>
            <a:off x="1332939" y="-325"/>
            <a:ext cx="9251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QOF 62K_2.2 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ผู้สูงอายุได้รับการคัดกรอง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Geriatric  Syndrome 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ทั้ง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4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ข้อ </a:t>
            </a:r>
            <a:endParaRPr lang="en-US" altLang="en-US" sz="3600" b="1" dirty="0"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จำแนกรายจังหวัด เขตสุขภาพที่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11 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ประจำปี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2562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(ไม่น้อยกว่าร้อยละ </a:t>
            </a:r>
            <a:r>
              <a:rPr lang="en-US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40</a:t>
            </a:r>
            <a:r>
              <a:rPr lang="th-TH" altLang="en-US" sz="36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)</a:t>
            </a:r>
            <a:r>
              <a:rPr lang="th-TH" altLang="en-US" sz="4400" b="1" dirty="0"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endParaRPr lang="th-TH" altLang="en-US" sz="3600" b="1" dirty="0"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3FC2F4-91D3-42CA-8BF3-8375D9291F62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694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703B3-10D1-4C4F-8C97-F5D1E19ED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766413"/>
              </p:ext>
            </p:extLst>
          </p:nvPr>
        </p:nvGraphicFramePr>
        <p:xfrm>
          <a:off x="2386013" y="1397000"/>
          <a:ext cx="7917117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F93A0453-9912-402E-9FE2-244A7AB4B832}"/>
              </a:ext>
            </a:extLst>
          </p:cNvPr>
          <p:cNvSpPr txBox="1">
            <a:spLocks/>
          </p:cNvSpPr>
          <p:nvPr/>
        </p:nvSpPr>
        <p:spPr>
          <a:xfrm>
            <a:off x="4063" y="-325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7D36E-F1A1-4D54-B691-5F6252E179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88912"/>
            <a:ext cx="1015024" cy="10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1039B-138B-44BD-815B-6E044569065A}"/>
              </a:ext>
            </a:extLst>
          </p:cNvPr>
          <p:cNvSpPr txBox="1"/>
          <p:nvPr/>
        </p:nvSpPr>
        <p:spPr>
          <a:xfrm>
            <a:off x="1332939" y="-100058"/>
            <a:ext cx="8167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800" b="1" i="1" spc="600" dirty="0">
                <a:latin typeface="Angsana New" panose="02020603050405020304" pitchFamily="18" charset="-34"/>
                <a:cs typeface="Angsana New" panose="02020603050405020304" pitchFamily="18" charset="-34"/>
              </a:rPr>
              <a:t>L-</a:t>
            </a:r>
            <a:r>
              <a:rPr lang="en-US" sz="48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Long Term Care </a:t>
            </a:r>
            <a:r>
              <a:rPr lang="th-TH" sz="48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การดูแลระยาวสำหรับผู้สูงอายุ                 </a:t>
            </a:r>
            <a:endParaRPr lang="en-US" sz="3200" b="1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defRPr/>
            </a:pPr>
            <a:r>
              <a:rPr lang="th-TH" sz="32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ที่มีภาวะพึ่งพิง ระดับเขต ปี 2562</a:t>
            </a:r>
            <a:endParaRPr lang="th-TH" sz="5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E5006F-7D55-41FE-B6E6-BFDBF74C2F5D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123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7014" y="106330"/>
            <a:ext cx="1296130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41893" y="1250576"/>
            <a:ext cx="3522409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02" y="184508"/>
            <a:ext cx="5943139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3B390-2453-456B-9AFB-9C7DBA6D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6" y="0"/>
            <a:ext cx="12333979" cy="68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9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47968" y="1818280"/>
            <a:ext cx="7961628" cy="3260034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2FFB0"/>
              </a:gs>
              <a:gs pos="100000">
                <a:srgbClr val="9AFF7C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การแก้ปัญหาโรค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4923198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1CD52B-0256-48E0-A660-0D01D7DB3398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747192"/>
              </p:ext>
            </p:extLst>
          </p:nvPr>
        </p:nvGraphicFramePr>
        <p:xfrm>
          <a:off x="1560098" y="2754773"/>
          <a:ext cx="8707358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401767"/>
              </p:ext>
            </p:extLst>
          </p:nvPr>
        </p:nvGraphicFramePr>
        <p:xfrm>
          <a:off x="1560098" y="5507374"/>
          <a:ext cx="8707358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81689" y="2745248"/>
            <a:ext cx="47189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31152" y="3666279"/>
            <a:ext cx="5572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47998" y="4578921"/>
            <a:ext cx="5282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39575" y="5516730"/>
            <a:ext cx="5282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61A16E-E628-47E7-9BD4-0743F7FF045D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684294-05CD-4E28-9BB1-5BDF36E35C3F}"/>
              </a:ext>
            </a:extLst>
          </p:cNvPr>
          <p:cNvSpPr/>
          <p:nvPr/>
        </p:nvSpPr>
        <p:spPr>
          <a:xfrm>
            <a:off x="3488352" y="1546993"/>
            <a:ext cx="5498486" cy="1046397"/>
          </a:xfrm>
          <a:prstGeom prst="roundRect">
            <a:avLst/>
          </a:prstGeom>
          <a:gradFill>
            <a:gsLst>
              <a:gs pos="0">
                <a:srgbClr val="FFFF00"/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72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72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72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72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4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sz="4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14983" y="2598006"/>
            <a:ext cx="7227598" cy="1661989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2FFB0"/>
              </a:gs>
              <a:gs pos="100000">
                <a:srgbClr val="9AFF7C"/>
              </a:gs>
            </a:gsLst>
            <a:lin ang="5400000" scaled="0"/>
          </a:gra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การแก้ปัญหาโรค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NCDS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F8621A-81B1-4211-B637-68EE478E9CE2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017" y="2087979"/>
            <a:ext cx="5377992" cy="1895875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42017" y="1389305"/>
            <a:ext cx="5377992" cy="665724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2FFB0"/>
              </a:gs>
              <a:gs pos="100000">
                <a:srgbClr val="9AFF7C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42017" y="4678473"/>
            <a:ext cx="5377992" cy="14138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42017" y="4012134"/>
            <a:ext cx="5377992" cy="635458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2FFB0"/>
              </a:gs>
              <a:gs pos="100000">
                <a:srgbClr val="9AFF7C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70BF23-3E36-465C-9165-5285076F1F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1036917" y="-342711"/>
            <a:ext cx="964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11</a:t>
            </a:r>
            <a:endParaRPr lang="th-TH" sz="8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8" name="รูปหกเหลี่ยม 47"/>
          <p:cNvSpPr/>
          <p:nvPr/>
        </p:nvSpPr>
        <p:spPr>
          <a:xfrm>
            <a:off x="6643691" y="2358136"/>
            <a:ext cx="1840595" cy="1476884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2" cstate="print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รูปหกเหลี่ยม 48"/>
          <p:cNvSpPr/>
          <p:nvPr/>
        </p:nvSpPr>
        <p:spPr>
          <a:xfrm>
            <a:off x="9734218" y="2326655"/>
            <a:ext cx="1875642" cy="150500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3" cstate="print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รูปหกเหลี่ยม 49"/>
          <p:cNvSpPr/>
          <p:nvPr/>
        </p:nvSpPr>
        <p:spPr>
          <a:xfrm>
            <a:off x="8178085" y="3096578"/>
            <a:ext cx="1864479" cy="1496048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000" b="-37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รูปหกเหลี่ยม 50"/>
          <p:cNvSpPr/>
          <p:nvPr/>
        </p:nvSpPr>
        <p:spPr>
          <a:xfrm>
            <a:off x="8176292" y="1583889"/>
            <a:ext cx="1840595" cy="1476884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000" r="-7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452" y="4835902"/>
            <a:ext cx="1632728" cy="935988"/>
          </a:xfrm>
          <a:prstGeom prst="rect">
            <a:avLst/>
          </a:prstGeom>
        </p:spPr>
      </p:pic>
      <p:pic>
        <p:nvPicPr>
          <p:cNvPr id="32" name="Picture 3" descr="C:\Users\บจก มีดีคอมเซ็นเตอร์\Desktop\ดาวน์โหลด.png"/>
          <p:cNvPicPr>
            <a:picLocks noChangeAspect="1" noChangeArrowheads="1"/>
          </p:cNvPicPr>
          <p:nvPr/>
        </p:nvPicPr>
        <p:blipFill>
          <a:blip r:embed="rId7"/>
          <a:srcRect l="26531" t="29753" r="53061" b="49839"/>
          <a:stretch>
            <a:fillRect/>
          </a:stretch>
        </p:blipFill>
        <p:spPr bwMode="auto">
          <a:xfrm>
            <a:off x="6758695" y="3904148"/>
            <a:ext cx="1218787" cy="910795"/>
          </a:xfrm>
          <a:prstGeom prst="rect">
            <a:avLst/>
          </a:prstGeom>
          <a:noFill/>
        </p:spPr>
      </p:pic>
      <p:pic>
        <p:nvPicPr>
          <p:cNvPr id="33" name="Picture 2" descr="C:\Users\บจก มีดีคอมเซ็นเตอร์\Downloads\icon\medical-icons_23-2147515140.jpg"/>
          <p:cNvPicPr>
            <a:picLocks noChangeAspect="1" noChangeArrowheads="1"/>
          </p:cNvPicPr>
          <p:nvPr/>
        </p:nvPicPr>
        <p:blipFill>
          <a:blip r:embed="rId8"/>
          <a:srcRect l="72764" t="3274" r="4472" b="76358"/>
          <a:stretch>
            <a:fillRect/>
          </a:stretch>
        </p:blipFill>
        <p:spPr bwMode="auto">
          <a:xfrm>
            <a:off x="7547312" y="4708338"/>
            <a:ext cx="1218787" cy="1086109"/>
          </a:xfrm>
          <a:prstGeom prst="rect">
            <a:avLst/>
          </a:prstGeom>
          <a:noFill/>
        </p:spPr>
      </p:pic>
      <p:pic>
        <p:nvPicPr>
          <p:cNvPr id="34" name="Picture 8" descr="C:\Users\บจก มีดีคอมเซ็นเตอร์\Desktop\stock-vector-insurance-icons-set-vector-illustration-232737673.jpg"/>
          <p:cNvPicPr>
            <a:picLocks noChangeAspect="1" noChangeArrowheads="1"/>
          </p:cNvPicPr>
          <p:nvPr/>
        </p:nvPicPr>
        <p:blipFill>
          <a:blip r:embed="rId9"/>
          <a:srcRect l="23891" t="52307" r="50512" b="29712"/>
          <a:stretch>
            <a:fillRect/>
          </a:stretch>
        </p:blipFill>
        <p:spPr bwMode="auto">
          <a:xfrm>
            <a:off x="10220552" y="3919273"/>
            <a:ext cx="1632728" cy="908333"/>
          </a:xfrm>
          <a:prstGeom prst="rect">
            <a:avLst/>
          </a:prstGeom>
          <a:noFill/>
        </p:spPr>
      </p:pic>
      <p:pic>
        <p:nvPicPr>
          <p:cNvPr id="35" name="รูปภาพ 81" descr="สมอง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85663" y="4927737"/>
            <a:ext cx="1088223" cy="752319"/>
          </a:xfrm>
          <a:prstGeom prst="rect">
            <a:avLst/>
          </a:prstGeom>
        </p:spPr>
      </p:pic>
      <p:pic>
        <p:nvPicPr>
          <p:cNvPr id="36" name="รูปภาพ 75" descr="เบาหวาน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21647" y="4786263"/>
            <a:ext cx="1097725" cy="1035269"/>
          </a:xfrm>
          <a:prstGeom prst="rect">
            <a:avLst/>
          </a:prstGeom>
        </p:spPr>
      </p:pic>
      <p:sp>
        <p:nvSpPr>
          <p:cNvPr id="39" name="Subtitle 2">
            <a:extLst>
              <a:ext uri="{FF2B5EF4-FFF2-40B4-BE49-F238E27FC236}">
                <a16:creationId xmlns:a16="http://schemas.microsoft.com/office/drawing/2014/main" id="{A29E6C9A-FE5A-4E4F-ACAE-5D585ACB668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36852F6-24DF-45B2-A166-EC4288577627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989" y="28825"/>
            <a:ext cx="1015024" cy="1010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3D324E-78C8-49A5-A769-DED8F77999C8}"/>
              </a:ext>
            </a:extLst>
          </p:cNvPr>
          <p:cNvSpPr txBox="1"/>
          <p:nvPr/>
        </p:nvSpPr>
        <p:spPr>
          <a:xfrm>
            <a:off x="1337610" y="149576"/>
            <a:ext cx="37802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จุดเน้น เขตสุขภาพที่ 11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77A9D6-FF48-4EC0-B759-9D13952213FC}"/>
              </a:ext>
            </a:extLst>
          </p:cNvPr>
          <p:cNvGrpSpPr/>
          <p:nvPr/>
        </p:nvGrpSpPr>
        <p:grpSpPr>
          <a:xfrm>
            <a:off x="1082929" y="2656110"/>
            <a:ext cx="2685962" cy="2668811"/>
            <a:chOff x="1082929" y="2656110"/>
            <a:chExt cx="2685962" cy="26688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3D62EBC-4DA5-4478-93B7-F38DD685C9A0}"/>
                </a:ext>
              </a:extLst>
            </p:cNvPr>
            <p:cNvSpPr/>
            <p:nvPr/>
          </p:nvSpPr>
          <p:spPr>
            <a:xfrm>
              <a:off x="1158144" y="2656110"/>
              <a:ext cx="2610747" cy="25952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F3A43B-0162-4E69-8A60-E95EA9EA4A66}"/>
                </a:ext>
              </a:extLst>
            </p:cNvPr>
            <p:cNvSpPr/>
            <p:nvPr/>
          </p:nvSpPr>
          <p:spPr>
            <a:xfrm>
              <a:off x="1289410" y="2786599"/>
              <a:ext cx="2348214" cy="23343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61AB61-DD7F-4ED7-91A0-50A32454B314}"/>
                </a:ext>
              </a:extLst>
            </p:cNvPr>
            <p:cNvSpPr/>
            <p:nvPr/>
          </p:nvSpPr>
          <p:spPr>
            <a:xfrm>
              <a:off x="1082929" y="2656110"/>
              <a:ext cx="1375281" cy="2668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C82CD3E-6745-42D3-8A5C-D5845E77AA0D}"/>
              </a:ext>
            </a:extLst>
          </p:cNvPr>
          <p:cNvSpPr/>
          <p:nvPr/>
        </p:nvSpPr>
        <p:spPr>
          <a:xfrm rot="442488">
            <a:off x="3368665" y="1821862"/>
            <a:ext cx="998684" cy="973443"/>
          </a:xfrm>
          <a:prstGeom prst="wedgeEllipseCallout">
            <a:avLst/>
          </a:prstGeom>
          <a:solidFill>
            <a:srgbClr val="E34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93C7BE0D-ACE9-4E85-ACFE-C6B8E98B3732}"/>
              </a:ext>
            </a:extLst>
          </p:cNvPr>
          <p:cNvSpPr/>
          <p:nvPr/>
        </p:nvSpPr>
        <p:spPr>
          <a:xfrm rot="3681824">
            <a:off x="4053463" y="3265873"/>
            <a:ext cx="998684" cy="960738"/>
          </a:xfrm>
          <a:prstGeom prst="wedgeEllipse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7961C0A4-2FA8-484F-89BD-2C7D78E71D81}"/>
              </a:ext>
            </a:extLst>
          </p:cNvPr>
          <p:cNvSpPr/>
          <p:nvPr/>
        </p:nvSpPr>
        <p:spPr>
          <a:xfrm rot="6723254">
            <a:off x="3570231" y="4833433"/>
            <a:ext cx="998684" cy="1017295"/>
          </a:xfrm>
          <a:prstGeom prst="wedgeEllipseCallou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897F22F7-9510-4128-B886-B2203A1B762D}"/>
              </a:ext>
            </a:extLst>
          </p:cNvPr>
          <p:cNvSpPr/>
          <p:nvPr/>
        </p:nvSpPr>
        <p:spPr>
          <a:xfrm rot="10800000">
            <a:off x="1591477" y="5554996"/>
            <a:ext cx="998684" cy="881757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82938033-029D-40BC-B078-578048211C69}"/>
              </a:ext>
            </a:extLst>
          </p:cNvPr>
          <p:cNvSpPr/>
          <p:nvPr/>
        </p:nvSpPr>
        <p:spPr>
          <a:xfrm rot="20199827">
            <a:off x="1709583" y="1392428"/>
            <a:ext cx="998684" cy="949258"/>
          </a:xfrm>
          <a:prstGeom prst="wedgeEllipseCallout">
            <a:avLst/>
          </a:prstGeom>
          <a:solidFill>
            <a:srgbClr val="FCB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2A90777-8EA4-4C4B-9319-45181B7BD0EF}"/>
              </a:ext>
            </a:extLst>
          </p:cNvPr>
          <p:cNvSpPr/>
          <p:nvPr/>
        </p:nvSpPr>
        <p:spPr>
          <a:xfrm>
            <a:off x="2163497" y="2590866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FCB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65AFB97F-9B44-4E42-8476-A04B287B5F24}"/>
              </a:ext>
            </a:extLst>
          </p:cNvPr>
          <p:cNvSpPr/>
          <p:nvPr/>
        </p:nvSpPr>
        <p:spPr>
          <a:xfrm>
            <a:off x="3230131" y="2943604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34E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0E18EADA-C7EC-420C-8FAC-87A68CD8896C}"/>
              </a:ext>
            </a:extLst>
          </p:cNvPr>
          <p:cNvSpPr/>
          <p:nvPr/>
        </p:nvSpPr>
        <p:spPr>
          <a:xfrm>
            <a:off x="3513607" y="3702497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92DDFF9C-1567-4237-B6C6-7CC1CF7E5D99}"/>
              </a:ext>
            </a:extLst>
          </p:cNvPr>
          <p:cNvSpPr/>
          <p:nvPr/>
        </p:nvSpPr>
        <p:spPr>
          <a:xfrm>
            <a:off x="3227711" y="4610047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343F09F2-A107-4578-B625-FB3336A65410}"/>
              </a:ext>
            </a:extLst>
          </p:cNvPr>
          <p:cNvSpPr/>
          <p:nvPr/>
        </p:nvSpPr>
        <p:spPr>
          <a:xfrm>
            <a:off x="2123397" y="5038107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25C4B4-5443-4C44-97DD-DC8FF8441437}"/>
              </a:ext>
            </a:extLst>
          </p:cNvPr>
          <p:cNvSpPr/>
          <p:nvPr/>
        </p:nvSpPr>
        <p:spPr>
          <a:xfrm>
            <a:off x="1253210" y="3060773"/>
            <a:ext cx="2082061" cy="1868155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5612A0-E34C-42E0-8F4D-8A7640FD25FA}"/>
              </a:ext>
            </a:extLst>
          </p:cNvPr>
          <p:cNvSpPr txBox="1"/>
          <p:nvPr/>
        </p:nvSpPr>
        <p:spPr>
          <a:xfrm>
            <a:off x="1976329" y="1301073"/>
            <a:ext cx="465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1D9C86-2A30-47AC-9C0E-28D3C21084B0}"/>
              </a:ext>
            </a:extLst>
          </p:cNvPr>
          <p:cNvSpPr txBox="1"/>
          <p:nvPr/>
        </p:nvSpPr>
        <p:spPr>
          <a:xfrm>
            <a:off x="3554460" y="1742824"/>
            <a:ext cx="627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47C8DE-7024-4CA1-9D4B-01C539058489}"/>
              </a:ext>
            </a:extLst>
          </p:cNvPr>
          <p:cNvSpPr txBox="1"/>
          <p:nvPr/>
        </p:nvSpPr>
        <p:spPr>
          <a:xfrm>
            <a:off x="4287348" y="3167523"/>
            <a:ext cx="530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CDED8D-FCAB-4243-ABC4-806E5775CB5C}"/>
              </a:ext>
            </a:extLst>
          </p:cNvPr>
          <p:cNvSpPr txBox="1"/>
          <p:nvPr/>
        </p:nvSpPr>
        <p:spPr>
          <a:xfrm>
            <a:off x="3824955" y="4756227"/>
            <a:ext cx="489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R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98AE86-93A6-40AE-8BE9-81C7504E04C8}"/>
              </a:ext>
            </a:extLst>
          </p:cNvPr>
          <p:cNvSpPr txBox="1"/>
          <p:nvPr/>
        </p:nvSpPr>
        <p:spPr>
          <a:xfrm>
            <a:off x="1836583" y="5429734"/>
            <a:ext cx="508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BCF83-BF88-479C-B6F6-34B04F0E3984}"/>
              </a:ext>
            </a:extLst>
          </p:cNvPr>
          <p:cNvSpPr txBox="1"/>
          <p:nvPr/>
        </p:nvSpPr>
        <p:spPr>
          <a:xfrm>
            <a:off x="1757074" y="3533185"/>
            <a:ext cx="1074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JOB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9141" y="5949277"/>
            <a:ext cx="210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Transformation  Digital</a:t>
            </a:r>
            <a:endParaRPr lang="th-TH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203" y="5260949"/>
            <a:ext cx="18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ational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Drug Use / RTI</a:t>
            </a:r>
            <a:endParaRPr lang="th-TH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1280" y="3627055"/>
            <a:ext cx="22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ging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Population Heath Care</a:t>
            </a:r>
            <a:endParaRPr lang="th-TH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9411" y="2216495"/>
            <a:ext cx="160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arine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Public Health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4939" y="1769909"/>
            <a:ext cx="11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troke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&amp; NCDs</a:t>
            </a:r>
            <a:endParaRPr lang="th-TH" dirty="0">
              <a:solidFill>
                <a:srgbClr val="0000CC"/>
              </a:solidFill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1E8A365-D8F0-46AB-9F83-0929F1E3003E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611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05830" y="1857365"/>
            <a:ext cx="2500330" cy="830997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1.โรคความดัน เบาหวาน</a:t>
            </a:r>
          </a:p>
          <a:p>
            <a:r>
              <a:rPr lang="th-TH" sz="2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2.อุบัติเหตุทางถนน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63746" y="2214555"/>
            <a:ext cx="2000264" cy="830997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1.จัดการขยะ</a:t>
            </a:r>
          </a:p>
          <a:p>
            <a:r>
              <a:rPr lang="th-TH" sz="2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2.อุบัติเหตุทางถนน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2954" y="3286125"/>
            <a:ext cx="2428892" cy="830997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1.อาหารปลอดภัย</a:t>
            </a:r>
          </a:p>
          <a:p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2.จัดการเหล้า บุหรี่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4326" y="4643447"/>
            <a:ext cx="2286016" cy="830997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1.อาหารปลอดภัย</a:t>
            </a:r>
          </a:p>
          <a:p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th-TH" sz="2400" b="1" dirty="0" err="1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th-TH" sz="2400" b="1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63680" y="3429001"/>
            <a:ext cx="2357486" cy="1200329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1.จัดการขยะ</a:t>
            </a:r>
          </a:p>
          <a:p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2400" b="1" dirty="0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อาหารปลอดภัยและ</a:t>
            </a:r>
          </a:p>
          <a:p>
            <a:r>
              <a:rPr lang="th-TH" sz="2400" b="1" dirty="0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ปลอด</a:t>
            </a:r>
            <a:r>
              <a:rPr lang="th-TH" sz="2400" b="1" dirty="0" err="1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โฟม</a:t>
            </a:r>
            <a:endParaRPr lang="th-TH" sz="2400" b="1" dirty="0">
              <a:solidFill>
                <a:srgbClr val="1F3F1D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39" name="ลูกศรเชื่อมต่อแบบตรง 38"/>
          <p:cNvCxnSpPr/>
          <p:nvPr/>
        </p:nvCxnSpPr>
        <p:spPr>
          <a:xfrm>
            <a:off x="7120738" y="2428868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ลูกศรเชื่อมต่อแบบตรง 40"/>
          <p:cNvCxnSpPr/>
          <p:nvPr/>
        </p:nvCxnSpPr>
        <p:spPr>
          <a:xfrm>
            <a:off x="6220618" y="4643446"/>
            <a:ext cx="1643074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/>
          <p:nvPr/>
        </p:nvCxnSpPr>
        <p:spPr>
          <a:xfrm flipV="1">
            <a:off x="6377782" y="4071942"/>
            <a:ext cx="1357322" cy="855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ลูกศรเชื่อมต่อแบบตรง 44"/>
          <p:cNvCxnSpPr>
            <a:cxnSpLocks/>
          </p:cNvCxnSpPr>
          <p:nvPr/>
        </p:nvCxnSpPr>
        <p:spPr>
          <a:xfrm>
            <a:off x="6263482" y="5573728"/>
            <a:ext cx="15716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 rot="10800000">
            <a:off x="4620408" y="2500306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/>
          <p:cNvCxnSpPr/>
          <p:nvPr/>
        </p:nvCxnSpPr>
        <p:spPr>
          <a:xfrm flipV="1">
            <a:off x="6692110" y="2643182"/>
            <a:ext cx="1571636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/>
          <p:nvPr/>
        </p:nvCxnSpPr>
        <p:spPr>
          <a:xfrm rot="10800000">
            <a:off x="4477532" y="3857628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ลูกศรเชื่อมต่อแบบตรง 54"/>
          <p:cNvCxnSpPr/>
          <p:nvPr/>
        </p:nvCxnSpPr>
        <p:spPr>
          <a:xfrm rot="10800000">
            <a:off x="3834590" y="5072074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06556" y="5214951"/>
            <a:ext cx="2000264" cy="830997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ผู้สูงอายุ</a:t>
            </a:r>
          </a:p>
          <a:p>
            <a:r>
              <a:rPr lang="th-TH" sz="2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2.อุบัติเหตุทางถนน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BD377BD-B9E7-41A6-94B9-45E95E7B57AA}"/>
              </a:ext>
            </a:extLst>
          </p:cNvPr>
          <p:cNvSpPr txBox="1">
            <a:spLocks/>
          </p:cNvSpPr>
          <p:nvPr/>
        </p:nvSpPr>
        <p:spPr>
          <a:xfrm>
            <a:off x="4063" y="-325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42CF3-EF72-420F-8F98-A2DCB798F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88912"/>
            <a:ext cx="1015024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CEB258-4A9F-4702-9912-A33BF53D66CC}"/>
              </a:ext>
            </a:extLst>
          </p:cNvPr>
          <p:cNvSpPr txBox="1"/>
          <p:nvPr/>
        </p:nvSpPr>
        <p:spPr>
          <a:xfrm>
            <a:off x="1337610" y="4826"/>
            <a:ext cx="666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ประเด็นการพัฒนาคุณภาพชีวิตระดับอำเภอ (พชอ.)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จังหวัดชุมพร ปี 2562 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4D2593F-C0A7-42F2-9D2C-576EF655ACE0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35" name="กลุ่ม 56">
            <a:extLst>
              <a:ext uri="{FF2B5EF4-FFF2-40B4-BE49-F238E27FC236}">
                <a16:creationId xmlns:a16="http://schemas.microsoft.com/office/drawing/2014/main" id="{F477F2DC-E6A1-46BC-AABD-528842E51096}"/>
              </a:ext>
            </a:extLst>
          </p:cNvPr>
          <p:cNvGrpSpPr/>
          <p:nvPr/>
        </p:nvGrpSpPr>
        <p:grpSpPr>
          <a:xfrm>
            <a:off x="3841180" y="1071703"/>
            <a:ext cx="3832632" cy="5505592"/>
            <a:chOff x="2428860" y="357166"/>
            <a:chExt cx="3714509" cy="6088327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8" name="กลุ่ม 16">
              <a:extLst>
                <a:ext uri="{FF2B5EF4-FFF2-40B4-BE49-F238E27FC236}">
                  <a16:creationId xmlns:a16="http://schemas.microsoft.com/office/drawing/2014/main" id="{32C0B207-0341-4138-A2BE-16D1109A5624}"/>
                </a:ext>
              </a:extLst>
            </p:cNvPr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  <a:grpFill/>
          </p:grpSpPr>
          <p:sp>
            <p:nvSpPr>
              <p:cNvPr id="54" name="รูปแบบอิสระ 66">
                <a:extLst>
                  <a:ext uri="{FF2B5EF4-FFF2-40B4-BE49-F238E27FC236}">
                    <a16:creationId xmlns:a16="http://schemas.microsoft.com/office/drawing/2014/main" id="{0392F69E-F82B-4143-9832-C5B7032A32BB}"/>
                  </a:ext>
                </a:extLst>
              </p:cNvPr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6" name="รูปแบบอิสระ 67">
                <a:extLst>
                  <a:ext uri="{FF2B5EF4-FFF2-40B4-BE49-F238E27FC236}">
                    <a16:creationId xmlns:a16="http://schemas.microsoft.com/office/drawing/2014/main" id="{6FDCA18D-E794-42A9-9534-CA109A242559}"/>
                  </a:ext>
                </a:extLst>
              </p:cNvPr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รูปแบบอิสระ 68">
                <a:extLst>
                  <a:ext uri="{FF2B5EF4-FFF2-40B4-BE49-F238E27FC236}">
                    <a16:creationId xmlns:a16="http://schemas.microsoft.com/office/drawing/2014/main" id="{8B498314-191E-45D3-B7F0-3FAD8368E8A6}"/>
                  </a:ext>
                </a:extLst>
              </p:cNvPr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รูปแบบอิสระ 69">
                <a:extLst>
                  <a:ext uri="{FF2B5EF4-FFF2-40B4-BE49-F238E27FC236}">
                    <a16:creationId xmlns:a16="http://schemas.microsoft.com/office/drawing/2014/main" id="{A1A7FFAB-FC15-4486-A0E9-01D271417EB2}"/>
                  </a:ext>
                </a:extLst>
              </p:cNvPr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รูปแบบอิสระ 70">
                <a:extLst>
                  <a:ext uri="{FF2B5EF4-FFF2-40B4-BE49-F238E27FC236}">
                    <a16:creationId xmlns:a16="http://schemas.microsoft.com/office/drawing/2014/main" id="{CA23D23F-143B-40DA-80E0-FA9606395C67}"/>
                  </a:ext>
                </a:extLst>
              </p:cNvPr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รูปแบบอิสระ 71">
                <a:extLst>
                  <a:ext uri="{FF2B5EF4-FFF2-40B4-BE49-F238E27FC236}">
                    <a16:creationId xmlns:a16="http://schemas.microsoft.com/office/drawing/2014/main" id="{C936CC20-9F3C-4CB1-A5BC-E5B46F861CC1}"/>
                  </a:ext>
                </a:extLst>
              </p:cNvPr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รูปแบบอิสระ 72">
                <a:extLst>
                  <a:ext uri="{FF2B5EF4-FFF2-40B4-BE49-F238E27FC236}">
                    <a16:creationId xmlns:a16="http://schemas.microsoft.com/office/drawing/2014/main" id="{1B9D96AF-3595-421B-8177-B15C72975F38}"/>
                  </a:ext>
                </a:extLst>
              </p:cNvPr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รูปแบบอิสระ 73">
                <a:extLst>
                  <a:ext uri="{FF2B5EF4-FFF2-40B4-BE49-F238E27FC236}">
                    <a16:creationId xmlns:a16="http://schemas.microsoft.com/office/drawing/2014/main" id="{C5D2FA8A-F81F-4B77-A32E-763406FBDFBE}"/>
                  </a:ext>
                </a:extLst>
              </p:cNvPr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790909-81FA-4910-AE71-489650DD9492}"/>
                </a:ext>
              </a:extLst>
            </p:cNvPr>
            <p:cNvSpPr txBox="1"/>
            <p:nvPr/>
          </p:nvSpPr>
          <p:spPr>
            <a:xfrm>
              <a:off x="4022669" y="1278840"/>
              <a:ext cx="652822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28C65-9983-4DFF-B0E1-4F39E844DC6A}"/>
                </a:ext>
              </a:extLst>
            </p:cNvPr>
            <p:cNvSpPr txBox="1"/>
            <p:nvPr/>
          </p:nvSpPr>
          <p:spPr>
            <a:xfrm>
              <a:off x="5056291" y="1269501"/>
              <a:ext cx="578249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27E1E7-549D-4BD9-8A23-60904073FD93}"/>
                </a:ext>
              </a:extLst>
            </p:cNvPr>
            <p:cNvSpPr txBox="1"/>
            <p:nvPr/>
          </p:nvSpPr>
          <p:spPr>
            <a:xfrm>
              <a:off x="4214810" y="2500306"/>
              <a:ext cx="50678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6096E-2F06-474E-BCAE-876380C4CA16}"/>
                </a:ext>
              </a:extLst>
            </p:cNvPr>
            <p:cNvSpPr txBox="1"/>
            <p:nvPr/>
          </p:nvSpPr>
          <p:spPr>
            <a:xfrm>
              <a:off x="3847799" y="3429000"/>
              <a:ext cx="373175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29D94E-58A5-47EF-8DA3-CD59FD8DA0B5}"/>
                </a:ext>
              </a:extLst>
            </p:cNvPr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75813-858F-4FEF-9DB3-7D58445AD068}"/>
                </a:ext>
              </a:extLst>
            </p:cNvPr>
            <p:cNvSpPr txBox="1"/>
            <p:nvPr/>
          </p:nvSpPr>
          <p:spPr>
            <a:xfrm>
              <a:off x="3857620" y="4786548"/>
              <a:ext cx="77866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DC85A9-528C-480C-B95E-6A932643C387}"/>
                </a:ext>
              </a:extLst>
            </p:cNvPr>
            <p:cNvSpPr txBox="1"/>
            <p:nvPr/>
          </p:nvSpPr>
          <p:spPr>
            <a:xfrm>
              <a:off x="2846937" y="5170842"/>
              <a:ext cx="641947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9E6167-0CAB-4E44-92F7-C36E0231C27F}"/>
                </a:ext>
              </a:extLst>
            </p:cNvPr>
            <p:cNvSpPr txBox="1"/>
            <p:nvPr/>
          </p:nvSpPr>
          <p:spPr>
            <a:xfrm>
              <a:off x="3857620" y="5572140"/>
              <a:ext cx="55805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58956" y="2269473"/>
            <a:ext cx="1318031" cy="461665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อุบัติเหตุ</a:t>
            </a:r>
            <a:endParaRPr lang="th-TH" sz="24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42291" y="2084327"/>
            <a:ext cx="2000264" cy="830997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1.โรงเรียนรอบรู้</a:t>
            </a:r>
          </a:p>
          <a:p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ด้านสุขภาพมีสุข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2349" y="3617435"/>
            <a:ext cx="1076594" cy="461665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พชอ.</a:t>
            </a:r>
            <a:endParaRPr lang="th-TH" sz="2400" b="1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9846" y="5131979"/>
            <a:ext cx="2616888" cy="461665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en-US" sz="2400" b="1" dirty="0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</a:t>
            </a:r>
            <a:endParaRPr lang="th-TH" sz="2400" b="1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35104" y="3213021"/>
            <a:ext cx="3275382" cy="830997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1.การดูแลสุขภาพชุมชน </a:t>
            </a:r>
            <a:r>
              <a:rPr lang="en-US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(Self Care)/</a:t>
            </a:r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งานทันตสุขภาพวัยเรียน</a:t>
            </a:r>
            <a:endParaRPr lang="th-TH" sz="2400" b="1" dirty="0">
              <a:solidFill>
                <a:srgbClr val="1F3F1D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39" name="ลูกศรเชื่อมต่อแบบตรง 38"/>
          <p:cNvCxnSpPr>
            <a:cxnSpLocks/>
          </p:cNvCxnSpPr>
          <p:nvPr/>
        </p:nvCxnSpPr>
        <p:spPr>
          <a:xfrm flipV="1">
            <a:off x="7161328" y="2434186"/>
            <a:ext cx="660963" cy="6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ลูกศรเชื่อมต่อแบบตรง 40"/>
          <p:cNvCxnSpPr>
            <a:cxnSpLocks/>
          </p:cNvCxnSpPr>
          <p:nvPr/>
        </p:nvCxnSpPr>
        <p:spPr>
          <a:xfrm>
            <a:off x="6220618" y="4643446"/>
            <a:ext cx="1271191" cy="13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cxnSpLocks/>
          </p:cNvCxnSpPr>
          <p:nvPr/>
        </p:nvCxnSpPr>
        <p:spPr>
          <a:xfrm flipV="1">
            <a:off x="6257262" y="5877926"/>
            <a:ext cx="895957" cy="8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ลูกศรเชื่อมต่อแบบตรง 44"/>
          <p:cNvCxnSpPr>
            <a:cxnSpLocks/>
          </p:cNvCxnSpPr>
          <p:nvPr/>
        </p:nvCxnSpPr>
        <p:spPr>
          <a:xfrm>
            <a:off x="6257262" y="5277188"/>
            <a:ext cx="97640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 rot="10800000">
            <a:off x="4620408" y="2500306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/>
          <p:cNvCxnSpPr>
            <a:cxnSpLocks/>
          </p:cNvCxnSpPr>
          <p:nvPr/>
        </p:nvCxnSpPr>
        <p:spPr>
          <a:xfrm>
            <a:off x="6810352" y="3591339"/>
            <a:ext cx="776422" cy="25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/>
          <p:nvPr/>
        </p:nvCxnSpPr>
        <p:spPr>
          <a:xfrm rot="10800000">
            <a:off x="4477532" y="3857628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ลูกศรเชื่อมต่อแบบตรง 54"/>
          <p:cNvCxnSpPr/>
          <p:nvPr/>
        </p:nvCxnSpPr>
        <p:spPr>
          <a:xfrm rot="10800000">
            <a:off x="3742042" y="5337468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240" y="4433372"/>
            <a:ext cx="1422061" cy="461665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ผู้สูงอายุ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BD377BD-B9E7-41A6-94B9-45E95E7B57AA}"/>
              </a:ext>
            </a:extLst>
          </p:cNvPr>
          <p:cNvSpPr txBox="1">
            <a:spLocks/>
          </p:cNvSpPr>
          <p:nvPr/>
        </p:nvSpPr>
        <p:spPr>
          <a:xfrm>
            <a:off x="4063" y="-325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42CF3-EF72-420F-8F98-A2DCB798F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88912"/>
            <a:ext cx="1015024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CEB258-4A9F-4702-9912-A33BF53D66CC}"/>
              </a:ext>
            </a:extLst>
          </p:cNvPr>
          <p:cNvSpPr txBox="1"/>
          <p:nvPr/>
        </p:nvSpPr>
        <p:spPr>
          <a:xfrm>
            <a:off x="1337610" y="4826"/>
            <a:ext cx="666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ประเด็นการพัฒนาคุณภาพชีวิตระดับอำเภอ (พชอ.)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จังหวัดชุมพร ปี 2562 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4D2593F-C0A7-42F2-9D2C-576EF655ACE0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35" name="กลุ่ม 56">
            <a:extLst>
              <a:ext uri="{FF2B5EF4-FFF2-40B4-BE49-F238E27FC236}">
                <a16:creationId xmlns:a16="http://schemas.microsoft.com/office/drawing/2014/main" id="{F477F2DC-E6A1-46BC-AABD-528842E51096}"/>
              </a:ext>
            </a:extLst>
          </p:cNvPr>
          <p:cNvGrpSpPr/>
          <p:nvPr/>
        </p:nvGrpSpPr>
        <p:grpSpPr>
          <a:xfrm>
            <a:off x="3841180" y="1071703"/>
            <a:ext cx="3832632" cy="5505592"/>
            <a:chOff x="2428860" y="357166"/>
            <a:chExt cx="3714509" cy="6088327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8" name="กลุ่ม 16">
              <a:extLst>
                <a:ext uri="{FF2B5EF4-FFF2-40B4-BE49-F238E27FC236}">
                  <a16:creationId xmlns:a16="http://schemas.microsoft.com/office/drawing/2014/main" id="{32C0B207-0341-4138-A2BE-16D1109A5624}"/>
                </a:ext>
              </a:extLst>
            </p:cNvPr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  <a:grpFill/>
          </p:grpSpPr>
          <p:sp>
            <p:nvSpPr>
              <p:cNvPr id="54" name="รูปแบบอิสระ 66">
                <a:extLst>
                  <a:ext uri="{FF2B5EF4-FFF2-40B4-BE49-F238E27FC236}">
                    <a16:creationId xmlns:a16="http://schemas.microsoft.com/office/drawing/2014/main" id="{0392F69E-F82B-4143-9832-C5B7032A32BB}"/>
                  </a:ext>
                </a:extLst>
              </p:cNvPr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6" name="รูปแบบอิสระ 67">
                <a:extLst>
                  <a:ext uri="{FF2B5EF4-FFF2-40B4-BE49-F238E27FC236}">
                    <a16:creationId xmlns:a16="http://schemas.microsoft.com/office/drawing/2014/main" id="{6FDCA18D-E794-42A9-9534-CA109A242559}"/>
                  </a:ext>
                </a:extLst>
              </p:cNvPr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รูปแบบอิสระ 68">
                <a:extLst>
                  <a:ext uri="{FF2B5EF4-FFF2-40B4-BE49-F238E27FC236}">
                    <a16:creationId xmlns:a16="http://schemas.microsoft.com/office/drawing/2014/main" id="{8B498314-191E-45D3-B7F0-3FAD8368E8A6}"/>
                  </a:ext>
                </a:extLst>
              </p:cNvPr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รูปแบบอิสระ 69">
                <a:extLst>
                  <a:ext uri="{FF2B5EF4-FFF2-40B4-BE49-F238E27FC236}">
                    <a16:creationId xmlns:a16="http://schemas.microsoft.com/office/drawing/2014/main" id="{A1A7FFAB-FC15-4486-A0E9-01D271417EB2}"/>
                  </a:ext>
                </a:extLst>
              </p:cNvPr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รูปแบบอิสระ 70">
                <a:extLst>
                  <a:ext uri="{FF2B5EF4-FFF2-40B4-BE49-F238E27FC236}">
                    <a16:creationId xmlns:a16="http://schemas.microsoft.com/office/drawing/2014/main" id="{CA23D23F-143B-40DA-80E0-FA9606395C67}"/>
                  </a:ext>
                </a:extLst>
              </p:cNvPr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รูปแบบอิสระ 71">
                <a:extLst>
                  <a:ext uri="{FF2B5EF4-FFF2-40B4-BE49-F238E27FC236}">
                    <a16:creationId xmlns:a16="http://schemas.microsoft.com/office/drawing/2014/main" id="{C936CC20-9F3C-4CB1-A5BC-E5B46F861CC1}"/>
                  </a:ext>
                </a:extLst>
              </p:cNvPr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รูปแบบอิสระ 72">
                <a:extLst>
                  <a:ext uri="{FF2B5EF4-FFF2-40B4-BE49-F238E27FC236}">
                    <a16:creationId xmlns:a16="http://schemas.microsoft.com/office/drawing/2014/main" id="{1B9D96AF-3595-421B-8177-B15C72975F38}"/>
                  </a:ext>
                </a:extLst>
              </p:cNvPr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รูปแบบอิสระ 73">
                <a:extLst>
                  <a:ext uri="{FF2B5EF4-FFF2-40B4-BE49-F238E27FC236}">
                    <a16:creationId xmlns:a16="http://schemas.microsoft.com/office/drawing/2014/main" id="{C5D2FA8A-F81F-4B77-A32E-763406FBDFBE}"/>
                  </a:ext>
                </a:extLst>
              </p:cNvPr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790909-81FA-4910-AE71-489650DD9492}"/>
                </a:ext>
              </a:extLst>
            </p:cNvPr>
            <p:cNvSpPr txBox="1"/>
            <p:nvPr/>
          </p:nvSpPr>
          <p:spPr>
            <a:xfrm>
              <a:off x="4022669" y="1278840"/>
              <a:ext cx="652822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28C65-9983-4DFF-B0E1-4F39E844DC6A}"/>
                </a:ext>
              </a:extLst>
            </p:cNvPr>
            <p:cNvSpPr txBox="1"/>
            <p:nvPr/>
          </p:nvSpPr>
          <p:spPr>
            <a:xfrm>
              <a:off x="5056291" y="1269501"/>
              <a:ext cx="578249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27E1E7-549D-4BD9-8A23-60904073FD93}"/>
                </a:ext>
              </a:extLst>
            </p:cNvPr>
            <p:cNvSpPr txBox="1"/>
            <p:nvPr/>
          </p:nvSpPr>
          <p:spPr>
            <a:xfrm>
              <a:off x="4214810" y="2500306"/>
              <a:ext cx="50678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6096E-2F06-474E-BCAE-876380C4CA16}"/>
                </a:ext>
              </a:extLst>
            </p:cNvPr>
            <p:cNvSpPr txBox="1"/>
            <p:nvPr/>
          </p:nvSpPr>
          <p:spPr>
            <a:xfrm>
              <a:off x="3847799" y="3429000"/>
              <a:ext cx="373175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29D94E-58A5-47EF-8DA3-CD59FD8DA0B5}"/>
                </a:ext>
              </a:extLst>
            </p:cNvPr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75813-858F-4FEF-9DB3-7D58445AD068}"/>
                </a:ext>
              </a:extLst>
            </p:cNvPr>
            <p:cNvSpPr txBox="1"/>
            <p:nvPr/>
          </p:nvSpPr>
          <p:spPr>
            <a:xfrm>
              <a:off x="3857620" y="4786548"/>
              <a:ext cx="77866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DC85A9-528C-480C-B95E-6A932643C387}"/>
                </a:ext>
              </a:extLst>
            </p:cNvPr>
            <p:cNvSpPr txBox="1"/>
            <p:nvPr/>
          </p:nvSpPr>
          <p:spPr>
            <a:xfrm>
              <a:off x="2846937" y="5170842"/>
              <a:ext cx="641947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9E6167-0CAB-4E44-92F7-C36E0231C27F}"/>
                </a:ext>
              </a:extLst>
            </p:cNvPr>
            <p:cNvSpPr txBox="1"/>
            <p:nvPr/>
          </p:nvSpPr>
          <p:spPr>
            <a:xfrm>
              <a:off x="3857620" y="5572140"/>
              <a:ext cx="55805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024DDE5-963A-439F-BA72-F9FB2B5BBF1D}"/>
              </a:ext>
            </a:extLst>
          </p:cNvPr>
          <p:cNvSpPr txBox="1"/>
          <p:nvPr/>
        </p:nvSpPr>
        <p:spPr>
          <a:xfrm>
            <a:off x="7370592" y="5046355"/>
            <a:ext cx="2571963" cy="461665"/>
          </a:xfrm>
          <a:prstGeom prst="rect">
            <a:avLst/>
          </a:prstGeom>
          <a:gradFill>
            <a:gsLst>
              <a:gs pos="0">
                <a:srgbClr val="99FF7A"/>
              </a:gs>
              <a:gs pos="53000">
                <a:srgbClr val="C0FFAE"/>
              </a:gs>
              <a:gs pos="100000">
                <a:srgbClr val="99FF7A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การกำจัดขยะในครัวเรือน</a:t>
            </a:r>
          </a:p>
        </p:txBody>
      </p:sp>
    </p:spTree>
    <p:extLst>
      <p:ext uri="{BB962C8B-B14F-4D97-AF65-F5344CB8AC3E}">
        <p14:creationId xmlns:p14="http://schemas.microsoft.com/office/powerpoint/2010/main" val="326682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729</Words>
  <Application>Microsoft Office PowerPoint</Application>
  <PresentationFormat>Custom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Angsana New</vt:lpstr>
      <vt:lpstr>Arial</vt:lpstr>
      <vt:lpstr>Calibri</vt:lpstr>
      <vt:lpstr>Calibri Light</vt:lpstr>
      <vt:lpstr>PSL Passanun</vt:lpstr>
      <vt:lpstr>Tahoma</vt:lpstr>
      <vt:lpstr>TH Fah kwang</vt:lpstr>
      <vt:lpstr>TH Kodchasal</vt:lpstr>
      <vt:lpstr>TH SarabunPSK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104</cp:revision>
  <dcterms:created xsi:type="dcterms:W3CDTF">2019-02-26T07:09:19Z</dcterms:created>
  <dcterms:modified xsi:type="dcterms:W3CDTF">2019-04-17T06:59:48Z</dcterms:modified>
</cp:coreProperties>
</file>