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817" r:id="rId2"/>
    <p:sldId id="257" r:id="rId3"/>
    <p:sldId id="259" r:id="rId4"/>
    <p:sldId id="260" r:id="rId5"/>
    <p:sldId id="269" r:id="rId6"/>
    <p:sldId id="270" r:id="rId7"/>
    <p:sldId id="272" r:id="rId8"/>
    <p:sldId id="266" r:id="rId9"/>
    <p:sldId id="278" r:id="rId10"/>
    <p:sldId id="256" r:id="rId11"/>
    <p:sldId id="279" r:id="rId12"/>
    <p:sldId id="268" r:id="rId13"/>
    <p:sldId id="280" r:id="rId14"/>
    <p:sldId id="281" r:id="rId15"/>
    <p:sldId id="282" r:id="rId16"/>
    <p:sldId id="283" r:id="rId17"/>
    <p:sldId id="284" r:id="rId18"/>
    <p:sldId id="285" r:id="rId19"/>
    <p:sldId id="277" r:id="rId20"/>
    <p:sldId id="276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7A"/>
    <a:srgbClr val="F6ACB3"/>
    <a:srgbClr val="FF0066"/>
    <a:srgbClr val="C0FFAE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Sheet1!$B$1</c:f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Sheet1!$B$2:$B$6</c:f>
            </c:numRef>
          </c:val>
          <c:smooth val="0"/>
          <c:extLst>
            <c:ext xmlns:c16="http://schemas.microsoft.com/office/drawing/2014/chart" uri="{C3380CC4-5D6E-409C-BE32-E72D297353CC}">
              <c16:uniqueId val="{00000000-3301-47A6-8769-224E64E521CD}"/>
            </c:ext>
          </c:extLst>
        </c:ser>
        <c:ser>
          <c:idx val="7"/>
          <c:order val="7"/>
          <c:tx>
            <c:strRef>
              <c:f>Sheet1!$C$1</c:f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Sheet1!$C$2:$C$6</c:f>
            </c:numRef>
          </c:val>
          <c:smooth val="0"/>
          <c:extLst>
            <c:ext xmlns:c16="http://schemas.microsoft.com/office/drawing/2014/chart" uri="{C3380CC4-5D6E-409C-BE32-E72D297353CC}">
              <c16:uniqueId val="{00000001-3301-47A6-8769-224E64E521CD}"/>
            </c:ext>
          </c:extLst>
        </c:ser>
        <c:ser>
          <c:idx val="8"/>
          <c:order val="8"/>
          <c:tx>
            <c:strRef>
              <c:f>Sheet1!$D$1</c:f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Sheet1!$D$2:$D$6</c:f>
            </c:numRef>
          </c:val>
          <c:smooth val="0"/>
          <c:extLst>
            <c:ext xmlns:c16="http://schemas.microsoft.com/office/drawing/2014/chart" uri="{C3380CC4-5D6E-409C-BE32-E72D297353CC}">
              <c16:uniqueId val="{00000002-3301-47A6-8769-224E64E521CD}"/>
            </c:ext>
          </c:extLst>
        </c:ser>
        <c:ser>
          <c:idx val="9"/>
          <c:order val="9"/>
          <c:tx>
            <c:strRef>
              <c:f>Sheet1!$E$1</c:f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3301-47A6-8769-224E64E521CD}"/>
            </c:ext>
          </c:extLst>
        </c:ser>
        <c:ser>
          <c:idx val="10"/>
          <c:order val="10"/>
          <c:tx>
            <c:strRef>
              <c:f>Sheet1!$F$1</c:f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3301-47A6-8769-224E64E521CD}"/>
            </c:ext>
          </c:extLst>
        </c:ser>
        <c:ser>
          <c:idx val="11"/>
          <c:order val="11"/>
          <c:tx>
            <c:strRef>
              <c:f>Sheet1!$G$1</c:f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Sheet1!$G$2:$G$6</c:f>
            </c:numRef>
          </c:val>
          <c:smooth val="0"/>
          <c:extLst>
            <c:ext xmlns:c16="http://schemas.microsoft.com/office/drawing/2014/chart" uri="{C3380CC4-5D6E-409C-BE32-E72D297353CC}">
              <c16:uniqueId val="{00000005-3301-47A6-8769-224E64E521CD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6.1199999999999966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01-47A6-8769-224E64E521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301-47A6-8769-224E64E521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10.850000000000016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301-47A6-8769-224E64E521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01-47A6-8769-224E64E521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0.47000000000000008</c:v>
                </c:pt>
                <c:pt idx="2">
                  <c:v>0.38000000000000056</c:v>
                </c:pt>
                <c:pt idx="3">
                  <c:v>0.3100000000000005</c:v>
                </c:pt>
                <c:pt idx="4">
                  <c:v>0.29000000000000031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301-47A6-8769-224E64E521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0.30000000000000032</c:v>
                </c:pt>
                <c:pt idx="3">
                  <c:v>0.30000000000000032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301-47A6-8769-224E64E52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3574784"/>
        <c:axId val="473584768"/>
      </c:lineChart>
      <c:catAx>
        <c:axId val="47357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84768"/>
        <c:crosses val="autoZero"/>
        <c:auto val="1"/>
        <c:lblAlgn val="ctr"/>
        <c:lblOffset val="100"/>
        <c:noMultiLvlLbl val="0"/>
      </c:catAx>
      <c:valAx>
        <c:axId val="47358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7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2.4208888120352756</c:v>
                </c:pt>
                <c:pt idx="1">
                  <c:v>6.607929515418502</c:v>
                </c:pt>
                <c:pt idx="2">
                  <c:v>4.3184378520465643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D-4B9E-9F9E-BF9DA5AD3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6.7439045478125541</c:v>
                </c:pt>
                <c:pt idx="1">
                  <c:v>8.2599118942731273</c:v>
                </c:pt>
                <c:pt idx="2">
                  <c:v>3.3796470146451369</c:v>
                </c:pt>
                <c:pt idx="3">
                  <c:v>4.43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D-4B9E-9F9E-BF9DA5AD3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11.013215859030836</c:v>
                </c:pt>
                <c:pt idx="2">
                  <c:v>5.8205031918888475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D-4B9E-9F9E-BF9DA5AD30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639936"/>
        <c:axId val="473658112"/>
      </c:lineChart>
      <c:catAx>
        <c:axId val="47363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58112"/>
        <c:crosses val="autoZero"/>
        <c:auto val="1"/>
        <c:lblAlgn val="ctr"/>
        <c:lblOffset val="100"/>
        <c:noMultiLvlLbl val="0"/>
      </c:catAx>
      <c:valAx>
        <c:axId val="47365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3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5285176608193"/>
          <c:y val="3.4830849583399381E-2"/>
          <c:w val="0.88344714583357065"/>
          <c:h val="0.653678836595533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C2-4920-9073-0C6646A63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C2-4920-9073-0C6646A6396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520768"/>
        <c:axId val="473723264"/>
      </c:lineChart>
      <c:catAx>
        <c:axId val="47352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723264"/>
        <c:crosses val="autoZero"/>
        <c:auto val="1"/>
        <c:lblAlgn val="ctr"/>
        <c:lblOffset val="100"/>
        <c:noMultiLvlLbl val="0"/>
      </c:catAx>
      <c:valAx>
        <c:axId val="4737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2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E-459B-9D30-A64C64D0BC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20114.498703713987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E-459B-9D30-A64C64D0BC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23950.12999999995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DE-459B-9D30-A64C64D0B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21568"/>
        <c:axId val="473823104"/>
      </c:barChart>
      <c:catAx>
        <c:axId val="473821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3104"/>
        <c:crosses val="autoZero"/>
        <c:auto val="1"/>
        <c:lblAlgn val="ctr"/>
        <c:lblOffset val="100"/>
        <c:noMultiLvlLbl val="0"/>
      </c:catAx>
      <c:valAx>
        <c:axId val="473823104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156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380.84960266849851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9-4431-B4F7-D72CCBCB1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9-4431-B4F7-D72CCBCB17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742.44225778290127</c:v>
                </c:pt>
                <c:pt idx="1">
                  <c:v>420.89503892933465</c:v>
                </c:pt>
                <c:pt idx="2">
                  <c:v>303.17873522127036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69-4431-B4F7-D72CCBCB1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63680"/>
        <c:axId val="473865216"/>
      </c:barChart>
      <c:catAx>
        <c:axId val="473863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5216"/>
        <c:crosses val="autoZero"/>
        <c:auto val="1"/>
        <c:lblAlgn val="ctr"/>
        <c:lblOffset val="100"/>
        <c:noMultiLvlLbl val="0"/>
      </c:catAx>
      <c:valAx>
        <c:axId val="473865216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368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EE-45F8-A396-E93DA568B5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EE-45F8-A396-E93DA568B5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38.42</c:v>
                </c:pt>
                <c:pt idx="2">
                  <c:v>51.16</c:v>
                </c:pt>
                <c:pt idx="3">
                  <c:v>48.66</c:v>
                </c:pt>
                <c:pt idx="4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EE-45F8-A396-E93DA568B5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EE-45F8-A396-E93DA568B5A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</c:v>
                </c:pt>
                <c:pt idx="2">
                  <c:v>18.170000000000002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EE-45F8-A396-E93DA568B5A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31.46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EE-45F8-A396-E93DA568B5A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EE-45F8-A396-E93DA568B5A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4EE-45F8-A396-E93DA568B5A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4EE-45F8-A396-E93DA568B5A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4EE-45F8-A396-E93DA568B5A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4037248"/>
        <c:axId val="474055424"/>
      </c:lineChart>
      <c:catAx>
        <c:axId val="4740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55424"/>
        <c:crosses val="autoZero"/>
        <c:auto val="1"/>
        <c:lblAlgn val="ctr"/>
        <c:lblOffset val="100"/>
        <c:noMultiLvlLbl val="0"/>
      </c:catAx>
      <c:valAx>
        <c:axId val="4740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48971835717684E-2"/>
          <c:y val="9.5636111298646576E-2"/>
          <c:w val="0.88658259609731438"/>
          <c:h val="0.719274853031537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หญิง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79</c:v>
                </c:pt>
                <c:pt idx="1">
                  <c:v>79</c:v>
                </c:pt>
                <c:pt idx="2">
                  <c:v>80</c:v>
                </c:pt>
                <c:pt idx="3">
                  <c:v>79</c:v>
                </c:pt>
                <c:pt idx="4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C8-4AB9-9F2A-3EDC3255BA8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ชาย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73</c:v>
                </c:pt>
                <c:pt idx="1">
                  <c:v>72</c:v>
                </c:pt>
                <c:pt idx="2">
                  <c:v>73</c:v>
                </c:pt>
                <c:pt idx="3">
                  <c:v>73</c:v>
                </c:pt>
                <c:pt idx="4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C8-4AB9-9F2A-3EDC3255BA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6302336"/>
        <c:axId val="499233536"/>
      </c:lineChart>
      <c:catAx>
        <c:axId val="386302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33536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499233536"/>
        <c:scaling>
          <c:orientation val="minMax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30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0.05668</cdr:x>
      <cdr:y>0.00798</cdr:y>
    </cdr:from>
    <cdr:to>
      <cdr:x>0.17643</cdr:x>
      <cdr:y>0.10198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1538" y="37344"/>
          <a:ext cx="615939" cy="4399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27432" tIns="41148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th-TH" sz="2000" b="1" i="0" u="none" strike="noStrike" baseline="0" dirty="0">
              <a:solidFill>
                <a:schemeClr val="tx1"/>
              </a:solidFill>
              <a:latin typeface="TH Niramit AS" pitchFamily="2" charset="-34"/>
              <a:cs typeface="TH Niramit AS" pitchFamily="2" charset="-34"/>
            </a:rPr>
            <a:t>อายุ(ปี)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70" y="89381"/>
            <a:ext cx="1788458" cy="1721029"/>
          </a:xfrm>
          <a:prstGeom prst="rect">
            <a:avLst/>
          </a:prstGeom>
        </p:spPr>
      </p:pic>
      <p:sp>
        <p:nvSpPr>
          <p:cNvPr id="9" name="สี่เหลี่ยมผืนผ้า 12"/>
          <p:cNvSpPr/>
          <p:nvPr/>
        </p:nvSpPr>
        <p:spPr>
          <a:xfrm>
            <a:off x="4114209" y="1780347"/>
            <a:ext cx="3963579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0" name="สี่เหลี่ยมผืนผ้า 6"/>
          <p:cNvSpPr/>
          <p:nvPr/>
        </p:nvSpPr>
        <p:spPr>
          <a:xfrm>
            <a:off x="453643" y="3257670"/>
            <a:ext cx="3981212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นพ.พิทักษ์พล 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บุณย</a:t>
            </a:r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มา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ลิก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ผู้ตรวจราชการกระทรวงสาธารณสุข</a:t>
            </a:r>
            <a:endParaRPr lang="th-TH" sz="43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1" name="สี่เหลี่ยมผืนผ้า 6"/>
          <p:cNvSpPr/>
          <p:nvPr/>
        </p:nvSpPr>
        <p:spPr>
          <a:xfrm>
            <a:off x="7872772" y="3257670"/>
            <a:ext cx="4008464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นพ.วันชัย  เหล่าเสถียรกิจ</a:t>
            </a: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สาธารณสุข</a:t>
            </a:r>
            <a:r>
              <a:rPr lang="th-TH" sz="24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นิเทศก์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2790929" y="4743893"/>
            <a:ext cx="6610137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800" b="1" kern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พร้อม คณะตรวจราชการและนิเทศงาน</a:t>
            </a:r>
          </a:p>
        </p:txBody>
      </p:sp>
      <p:sp>
        <p:nvSpPr>
          <p:cNvPr id="13" name="สี่เหลี่ยมผืนผ้า 8"/>
          <p:cNvSpPr/>
          <p:nvPr/>
        </p:nvSpPr>
        <p:spPr>
          <a:xfrm>
            <a:off x="4334620" y="5460676"/>
            <a:ext cx="3522753" cy="95410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การตรวจราชการและนิเทศงาน กระทรวงสาธารณสุข 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รอบที่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1/256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 จังหวัดชุมพร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วันที่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27-28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ก.พ. และ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มี.ค. 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endParaRPr lang="th-TH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3C7CA-A357-449C-A3E7-6D36FAA2C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93" y="1018268"/>
            <a:ext cx="3047999" cy="20319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C0BC92F-75DC-4128-A94F-748F8DA6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12" y="439859"/>
            <a:ext cx="2778392" cy="281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5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/>
          <p:cNvSpPr/>
          <p:nvPr/>
        </p:nvSpPr>
        <p:spPr>
          <a:xfrm>
            <a:off x="8016279" y="1346792"/>
            <a:ext cx="3499859" cy="4993377"/>
          </a:xfrm>
          <a:prstGeom prst="roundRect">
            <a:avLst/>
          </a:prstGeom>
          <a:solidFill>
            <a:srgbClr val="A7FF8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ถ่ายทอดนโยบาย และทำ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MOU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ปี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ระหว่าง</a:t>
            </a:r>
          </a:p>
          <a:p>
            <a:pPr algn="ctr"/>
            <a:endParaRPr lang="th-TH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นายแพทย์สาธารณสุขจังหวัดชุมพร และ ผู้อำนวยการโรงพยาบาลชุมชน  สาธารณสุขอำเภอ  หัวหน้ากลุ่มงาน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วันที่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5- 6 </a:t>
            </a:r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กุมภาพันธ์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26179"/>
          <a:stretch>
            <a:fillRect/>
          </a:stretch>
        </p:blipFill>
        <p:spPr>
          <a:xfrm>
            <a:off x="859314" y="1390993"/>
            <a:ext cx="6935362" cy="494917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C1CB9CA-F04A-4553-9F08-B7A10B7B2CCE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83810-7F8F-4389-B5AF-7C69EF06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35030F8-6DF6-4EFC-ADB4-A1C1E5640603}"/>
              </a:ext>
            </a:extLst>
          </p:cNvPr>
          <p:cNvSpPr txBox="1">
            <a:spLocks/>
          </p:cNvSpPr>
          <p:nvPr/>
        </p:nvSpPr>
        <p:spPr>
          <a:xfrm>
            <a:off x="1327578" y="216043"/>
            <a:ext cx="5867066" cy="63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การดำเนินงานพัฒนาสาธารณสุข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D355B1-37A0-44F2-BA0A-FD6447AF716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57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48D4D7-E8F7-4E33-8390-437B3248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6737742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5" y="2244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395710"/>
            <a:ext cx="6737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อัตราส่วนการตายมารดาไทยไม่เกิน 17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92577"/>
              </p:ext>
            </p:extLst>
          </p:nvPr>
        </p:nvGraphicFramePr>
        <p:xfrm>
          <a:off x="665812" y="3639840"/>
          <a:ext cx="11015000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22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959797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1936185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6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12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ไม่มีมารดาตาย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2159" y="2129731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ไม่เกิน 17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849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5" y="1318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93670" y="1454258"/>
            <a:ext cx="65341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1 ร้อยละ 90 ของเด็กอายุ 0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-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5 ปี ได้รับการคัดกรองพัฒนาการ 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2 ร้อยละ 20 ของเด็กอายุ 0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-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5 ปี ที่ได้รับการคัดกรองพัฒนาการ พบสงสัยล่าช้า 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3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ร้อยละ 90 ของเด็กอายุ 0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-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5 ปี ที่มีพัฒนาการสงสัยล่าช้าได้รับการติดตาม 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4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ร้อยละ 60 ของเด็กพัฒนาการล่าช้าได้รับการกระตุ้นพัฒนาการด้วย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TEDA4I</a:t>
            </a:r>
            <a:endParaRPr lang="th-TH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18003"/>
              </p:ext>
            </p:extLst>
          </p:nvPr>
        </p:nvGraphicFramePr>
        <p:xfrm>
          <a:off x="368300" y="2942440"/>
          <a:ext cx="11620500" cy="36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423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84470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1.มีแผนงาน โครงการส่งเสริมสุขภาพเด็กปฐมวัย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 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โครงการมหัศจรรย์ 1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000 วันแรกของชีวิต จังหวัดชุมพร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โครงการสร้างเสริมสุขภาพเด็กปฐมวัยจังหวัดชุมพร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39766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2.มีการถ่ายทอดนโยบาย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/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มาตรการ การดำเนินงานเด็กปฐมวัย ให้กับ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CPM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ระดับอำเภอ และ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ประชุม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th-TH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CPN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เมื่อ 22 ก.พ. 62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3.ส่งเสริมศักยภาพบุคลากรสาธารณสุขในการคัดกรองด้วย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DSPM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Teda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I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ได้รับการคัดกรองพัฒนาการ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ที่ได้รับการคัดกรองพัฒนาการ พบสงสัยล่าช้า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ที่มีพัฒนาการสงสัยล่าช้าได้รับการติดตาม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เด็กพัฒนาการล่าช้าได้รับการกระตุ้นพัฒนาการด้วย 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TEDA4I</a:t>
                      </a:r>
                      <a:endParaRPr lang="th-TH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60.38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41.20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67.66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19.06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+mj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341270" y="1035158"/>
            <a:ext cx="6582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2.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 ระดับความสำเร็จของพัฒนาการเด็กตามเกณฑ์มาตรฐาน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997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C9A26-4AF4-4C54-915B-67341DCE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08621"/>
            <a:ext cx="844987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2" y="253244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GREEN &amp; CLEAN</a:t>
            </a:r>
            <a:endParaRPr lang="th-TH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03458"/>
            <a:ext cx="8706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</a:rPr>
              <a:t>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GREEN &amp; CLEAN Hospital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7613"/>
              </p:ext>
            </p:extLst>
          </p:nvPr>
        </p:nvGraphicFramePr>
        <p:xfrm>
          <a:off x="615012" y="3853530"/>
          <a:ext cx="10980088" cy="173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จังหวัดมีแผนในการขับเคลื่อนและประเมิน(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Re-accreditation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100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-จำนวนรพ.ทั้งสิ้น 11 แห่ง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-มีแผนในการขับเคลื่อน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และตรวจประเมินรพ.ทุกแห่ง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308074" y="2195036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รอบ 3เดือน จังหวัดมีแผนในการขับเคลื่อนและประเมิน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Re-accreditation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                               โรงพยาบาล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GREEN&amp;CLEAN  Hospital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96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2DE570-C3D7-4972-91E7-A965BE5C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7861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9" y="2757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กลุ่มสูงวัย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26487"/>
            <a:ext cx="778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ตำบลที่มีระบบการส่งเสริมสุขภาพดูแลผู้สูงอายุระยะยาว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Long Term Care) 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16366"/>
              </p:ext>
            </p:extLst>
          </p:nvPr>
        </p:nvGraphicFramePr>
        <p:xfrm>
          <a:off x="615012" y="4065565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23066" y="2129727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ตำบลที่มีระบบการส่งเสริมสุขภาพดูแลผู้สูงอายุระยะยาว 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Long Term Care)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ในชุมชนผ่านเกณฑ์ (เป้าหมายร้อยละ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70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196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4" y="2317254"/>
            <a:ext cx="1282104" cy="1282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5B257D-E4D9-43C5-AB7C-9ACF79D5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15486"/>
            <a:ext cx="10220662" cy="102656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NCD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65876" y="1413272"/>
            <a:ext cx="99404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อัตราผู้ป่วยเบาหวานรายใหม่จากกลุ่มเสี่ยงเบาหวาน ไม่เกินร้อยละ 2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.05</a:t>
            </a:r>
          </a:p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อัตรากลุ่มสงสัยป่วยความดันโลหิตสูงในเขตรับผิดชอบได้รับการวัดความดันโลหิตที่บ้าน  ร้อยละ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30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62824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ผู้ป่วยเบาหวานรายใหม่จากกลุ่มเสี่ยงเบาหวาน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กลุ่มสงสัยป่วยความดันโลหิตสูงในเขตรับผิดชอบได้รับการวัดความดันโลหิตที่บ้าน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6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22190A-E186-4238-B0A1-12F82DEF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5" y="1328481"/>
            <a:ext cx="9270999" cy="1015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4" y="296977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ระบบตอบโต้ภาวะฉุกเฉิน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429564"/>
            <a:ext cx="927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หน่วยงานที่สามารถดำเนินการได้ทั้ง 5 ขั้น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ขั้นตอนที่ 1 – 5 สามารถดำเนินการไปพร้อมๆ กันได้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423784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ทุกหน่วยงานดำเนินการตามขั้นตอนที่ 1 ได้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35784" y="1359088"/>
            <a:ext cx="878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จังหวัดในการพัฒนาศูนย์ปฏิบัติการภาวะฉุกเฉิน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EOC)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ทีมตระหนักรู้สถานการณ์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SAT)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ที่สามารถปฏิบัติงานได้จริง</a:t>
            </a:r>
            <a:endParaRPr lang="th-T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105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05D974-141B-476D-9680-14368D68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1308621"/>
            <a:ext cx="442622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3" y="245293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กลุ่มวัยเรียน/วัยรุ่น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177774"/>
            <a:ext cx="927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อัตราการคลอดมีชีพในหญิงอายุ 15 - 19 ปี ไม่เกิน 38 ต่อพันประชากร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59291"/>
              </p:ext>
            </p:extLst>
          </p:nvPr>
        </p:nvGraphicFramePr>
        <p:xfrm>
          <a:off x="615012" y="372100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อัตราการคลอดมีชีพในหญิงอายุ 15 - 19 ปี 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2672" y="1426487"/>
            <a:ext cx="3775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อัตราคลอดมีชีพในหญิงอายุ  15-19 ปี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704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8" y="1812414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ประเด็นเพิ่มเติม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129630"/>
          <a:ext cx="11195988" cy="31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อสม.1 คน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: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ผู้สูบบุหรี่เข้าร่วมโครงการ ฯ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( 1 คน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11,431 คนต่อ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34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,</a:t>
                      </a:r>
                      <a:r>
                        <a:rPr lang="th-TH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293</a:t>
                      </a:r>
                      <a:r>
                        <a:rPr lang="th-TH" sz="2400" b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คน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)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</a:t>
                      </a:r>
                      <a:r>
                        <a:rPr lang="th-TH" sz="24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จังหวัดชุมพร  มี อสม.จำนวน 11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431 คน ดำเนินการชักชวนผู้สูบบุหรี่เข้าร่วมโครงการฯ ได้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28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614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คน </a:t>
                      </a: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2. แจ้งเป้าหมายและแนวทางการดำเนินงานโครงการ 3 ล้าน 3 ปีฯ แก่ผู้รับผิดชอบงานสุขภาพภาคประชาชนระดับ สสอ.และรพช.ทุกแห่ง 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3.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ประชุมชมรม อสม.จังหวัดชุมพร และขอความร่วมมือให้ชมรม อสม.ทุกระดับเร่งรัดให้ อสม.ชวนคนเลิกบุหรี่</a:t>
                      </a:r>
                    </a:p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4.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ติดตาม ผลการดำเนินงานระดับและอำเภอ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0907" y="1581581"/>
            <a:ext cx="9384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อสม.ที่สูบบุหรี่ เป็นต้นแบบในพฤติกรรมสุขภาพ (ด้านการไม่สูบบุหรี่)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จำนวนผู้สูบบุหรี่เลิกสูบบุหรี่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746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EB81D43-A6D8-4AF1-A2EA-DA0055A42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79" y="1366383"/>
            <a:ext cx="764123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1" y="236900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56121"/>
              </p:ext>
            </p:extLst>
          </p:nvPr>
        </p:nvGraphicFramePr>
        <p:xfrm>
          <a:off x="615012" y="3682907"/>
          <a:ext cx="11195988" cy="11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53470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กําหนดประเด็น ≥ 2 ประเด็น</a:t>
                      </a:r>
                      <a:endParaRPr lang="en-US" sz="24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91207" y="1484249"/>
            <a:ext cx="7336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ร้อยละของอําเภอผ่านเกณฑ์การประเมินการพัฒนาคุณภาพชีวิตที่มีคุณภาพ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1800" y="2202260"/>
            <a:ext cx="9563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เป้าหมาย: พชอ. ที่มีคุณภาพ สามารถพัฒนาคุณภาพชีวิต ของประชาชนได้อย่างเป็นรูปธรรม (ผ่านเกณฑ์ร้อยละ 60)</a:t>
            </a:r>
          </a:p>
        </p:txBody>
      </p:sp>
    </p:spTree>
    <p:extLst>
      <p:ext uri="{BB962C8B-B14F-4D97-AF65-F5344CB8AC3E}">
        <p14:creationId xmlns:p14="http://schemas.microsoft.com/office/powerpoint/2010/main" val="36747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à¸¥à¸à¸²à¸£à¸à¹à¸à¸«à¸²à¸£à¸¹à¸à¸ à¸²à¸à¸ªà¸³à¸«à¸£à¸±à¸ à¸«à¸à¸­à¸à¹à¸«à¸à¹à¸à¸¸à¸¡à¸à¸£">
            <a:extLst>
              <a:ext uri="{FF2B5EF4-FFF2-40B4-BE49-F238E27FC236}">
                <a16:creationId xmlns:a16="http://schemas.microsoft.com/office/drawing/2014/main" id="{155D009A-1B60-4A47-9D87-445E281D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52"/>
            <a:ext cx="12192000" cy="6926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สี่เหลี่ยมผืนผ้า 8">
            <a:extLst>
              <a:ext uri="{FF2B5EF4-FFF2-40B4-BE49-F238E27FC236}">
                <a16:creationId xmlns:a16="http://schemas.microsoft.com/office/drawing/2014/main" id="{62CA41B2-A72B-46F0-912B-8E02E3F9416F}"/>
              </a:ext>
            </a:extLst>
          </p:cNvPr>
          <p:cNvSpPr/>
          <p:nvPr/>
        </p:nvSpPr>
        <p:spPr>
          <a:xfrm>
            <a:off x="6272965" y="1350490"/>
            <a:ext cx="6166913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6F002C1-D0E2-427D-BD4D-1A6F7B3AB018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07A776-51F6-4EF4-B273-59237A185F7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DEDA1-04DA-4F60-9C85-C8291E30021C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2CAB1-E7AD-4300-A120-116D3BDC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800AEB-BA5D-4399-91FF-C2A21BF29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8383617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5" y="2079318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1805" y="3396019"/>
          <a:ext cx="11195988" cy="1692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743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420245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95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1053309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latin typeface="Angsana New" pitchFamily="18" charset="-34"/>
                          <a:cs typeface="Angsana New" pitchFamily="18" charset="-34"/>
                        </a:rPr>
                        <a:t>ชี้แจงทบทวนนโยบาย </a:t>
                      </a:r>
                      <a:r>
                        <a:rPr lang="en-US" sz="2800" b="1" dirty="0">
                          <a:latin typeface="Angsana New" pitchFamily="18" charset="-34"/>
                          <a:cs typeface="Angsana New" pitchFamily="18" charset="-34"/>
                        </a:rPr>
                        <a:t>PCC</a:t>
                      </a:r>
                      <a:r>
                        <a:rPr lang="th-TH" sz="2800" b="1" dirty="0">
                          <a:latin typeface="Angsana New" pitchFamily="18" charset="-34"/>
                          <a:cs typeface="Angsana New" pitchFamily="18" charset="-34"/>
                        </a:rPr>
                        <a:t> ต้นแบบระดับเขต 12 แห่ง ประเมินตนเอง (3 </a:t>
                      </a:r>
                      <a:r>
                        <a:rPr lang="en-US" sz="2800" b="1" dirty="0">
                          <a:latin typeface="Angsana New" pitchFamily="18" charset="-34"/>
                          <a:cs typeface="Angsana New" pitchFamily="18" charset="-34"/>
                        </a:rPr>
                        <a:t>S)</a:t>
                      </a:r>
                      <a:endParaRPr lang="en-US" sz="28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14249" y="1426487"/>
            <a:ext cx="7926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ร้อยละของคลินิกหมอครอบครัวที่เปิดดำเนินการในพื้นที่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Primary Care Cluster)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4828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04B394-6D0D-4239-A491-C62FE0496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0010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2" y="2219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99454"/>
              </p:ext>
            </p:extLst>
          </p:nvPr>
        </p:nvGraphicFramePr>
        <p:xfrm>
          <a:off x="734281" y="3528341"/>
          <a:ext cx="111959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ชี้แจงนโยบาย</a:t>
                      </a:r>
                      <a:endParaRPr lang="en-US" sz="24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67535" y="1426487"/>
            <a:ext cx="6437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 รพ.สต.ที่ผ่านเกณฑ์การพัฒนาคุณภาพ รพ.สต.ติดดาว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4885" y="2136979"/>
            <a:ext cx="6331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ระดับ 3 ดาว ร้อยละ 100 และระดับ 5 ดาว ร้อยละ 60 (สะสม)</a:t>
            </a:r>
          </a:p>
        </p:txBody>
      </p:sp>
    </p:spTree>
    <p:extLst>
      <p:ext uri="{BB962C8B-B14F-4D97-AF65-F5344CB8AC3E}">
        <p14:creationId xmlns:p14="http://schemas.microsoft.com/office/powerpoint/2010/main" val="348332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5E23032-941A-42B8-A4F8-A2AA1EC2E61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84652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030BE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735612" y="1910212"/>
            <a:ext cx="1041246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499213" y="2136976"/>
            <a:ext cx="106631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1441018" y="3549756"/>
            <a:ext cx="5897179" cy="29054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พื้นที่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6,010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(ชายทะเลยาว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220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ประชากร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509,650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คน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HDC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ธันวาคม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2561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ประกอบด้วย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8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อำเภอ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743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8664275" y="3193832"/>
            <a:ext cx="101822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561743" y="3963410"/>
            <a:ext cx="8627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8598251" y="4526077"/>
            <a:ext cx="1127233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14127" y="5090170"/>
            <a:ext cx="115608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533677" y="5793973"/>
            <a:ext cx="99738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656204" y="5511817"/>
            <a:ext cx="106792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3" name="สี่เหลี่ยมผืนผ้า 8">
            <a:extLst>
              <a:ext uri="{FF2B5EF4-FFF2-40B4-BE49-F238E27FC236}">
                <a16:creationId xmlns:a16="http://schemas.microsoft.com/office/drawing/2014/main" id="{03F3B836-B60E-4164-9EC7-A2501A3DBED6}"/>
              </a:ext>
            </a:extLst>
          </p:cNvPr>
          <p:cNvSpPr/>
          <p:nvPr/>
        </p:nvSpPr>
        <p:spPr>
          <a:xfrm>
            <a:off x="1441018" y="1350490"/>
            <a:ext cx="5897179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>
            <a:extLst>
              <a:ext uri="{FF2B5EF4-FFF2-40B4-BE49-F238E27FC236}">
                <a16:creationId xmlns:a16="http://schemas.microsoft.com/office/drawing/2014/main" id="{E273DF93-1D51-4151-A9DD-21BAA6D4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365" y="946871"/>
            <a:ext cx="4534468" cy="50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71400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641678" y="2119263"/>
            <a:ext cx="49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857678" y="21320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4106173" y="1313504"/>
            <a:ext cx="3796470" cy="206210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รพ.กลาโหม 1 แห่ง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รพ.เอกชน 2 แห่ง 110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รพ.สธ.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(ระดับ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-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) 909 เตียง</a:t>
            </a:r>
            <a:endParaRPr lang="en-US" sz="32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CordiaUPC" pitchFamily="34" charset="-34"/>
              <a:cs typeface="+mj-cs"/>
            </a:endParaRPr>
          </a:p>
          <a:p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แห่ง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9063318" y="2971519"/>
            <a:ext cx="4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644194" y="3574987"/>
            <a:ext cx="38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9285881" y="4470219"/>
            <a:ext cx="58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44141" y="486867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902839" y="5609281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902643" y="536863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8024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9859257" y="1822726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FC80F-6636-40BA-9B7F-AC8BD9B0DCD9}"/>
              </a:ext>
            </a:extLst>
          </p:cNvPr>
          <p:cNvSpPr/>
          <p:nvPr/>
        </p:nvSpPr>
        <p:spPr>
          <a:xfrm>
            <a:off x="8566499" y="3093785"/>
            <a:ext cx="50873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C3A02D-4DFC-495B-BA3B-241B6A6E1C38}"/>
              </a:ext>
            </a:extLst>
          </p:cNvPr>
          <p:cNvSpPr/>
          <p:nvPr/>
        </p:nvSpPr>
        <p:spPr>
          <a:xfrm>
            <a:off x="9066136" y="3244067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4E4830-2460-49A2-9DA0-6DB6C229988D}"/>
              </a:ext>
            </a:extLst>
          </p:cNvPr>
          <p:cNvSpPr/>
          <p:nvPr/>
        </p:nvSpPr>
        <p:spPr>
          <a:xfrm>
            <a:off x="9807617" y="144822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8879348" y="1798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DC9997-A275-43C1-8E2A-5EA35FEDE9A7}"/>
              </a:ext>
            </a:extLst>
          </p:cNvPr>
          <p:cNvSpPr/>
          <p:nvPr/>
        </p:nvSpPr>
        <p:spPr>
          <a:xfrm>
            <a:off x="8564484" y="3844020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1BAB3-92F4-4398-8529-054F509D6BA6}"/>
              </a:ext>
            </a:extLst>
          </p:cNvPr>
          <p:cNvSpPr/>
          <p:nvPr/>
        </p:nvSpPr>
        <p:spPr>
          <a:xfrm>
            <a:off x="8693119" y="4448381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665FD4-F559-4FD8-8FA8-1F261697F578}"/>
              </a:ext>
            </a:extLst>
          </p:cNvPr>
          <p:cNvSpPr/>
          <p:nvPr/>
        </p:nvSpPr>
        <p:spPr>
          <a:xfrm>
            <a:off x="8404642" y="5063273"/>
            <a:ext cx="683773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M2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EFF567-E37F-4397-B589-EB12A6484B34}"/>
              </a:ext>
            </a:extLst>
          </p:cNvPr>
          <p:cNvSpPr/>
          <p:nvPr/>
        </p:nvSpPr>
        <p:spPr>
          <a:xfrm>
            <a:off x="9008529" y="526786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683E7C-F058-4EC8-8BA3-5BDCB9D0CC93}"/>
              </a:ext>
            </a:extLst>
          </p:cNvPr>
          <p:cNvSpPr/>
          <p:nvPr/>
        </p:nvSpPr>
        <p:spPr>
          <a:xfrm>
            <a:off x="8511953" y="5782009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414EEE-E811-4A0E-9916-FEF226ECDBD8}"/>
              </a:ext>
            </a:extLst>
          </p:cNvPr>
          <p:cNvSpPr/>
          <p:nvPr/>
        </p:nvSpPr>
        <p:spPr>
          <a:xfrm>
            <a:off x="7680806" y="5666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21ABC4B-3D7F-4736-BB04-DCF86989D82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F256248-88E3-436F-88C3-8CAFF85C985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72DDA4D-0F3C-44EC-B431-32E1A28C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09BA038-C050-43BE-BDBA-5705E87C0EE2}"/>
              </a:ext>
            </a:extLst>
          </p:cNvPr>
          <p:cNvSpPr/>
          <p:nvPr/>
        </p:nvSpPr>
        <p:spPr>
          <a:xfrm>
            <a:off x="1327578" y="144150"/>
            <a:ext cx="3443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ทรัพยากรสาธารณสุข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514149-9BCB-4A1E-A823-2B73170784AC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C06D80-BDDC-4C88-9642-5547D4CCE0F9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74ED4-64DB-4B96-B189-EB91A12817D8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F8548A-5DCB-47BE-AE1B-F347FA1C22BD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9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F2E411E-E896-4EF4-9799-CAF8CC724A0B}"/>
              </a:ext>
            </a:extLst>
          </p:cNvPr>
          <p:cNvSpPr/>
          <p:nvPr/>
        </p:nvSpPr>
        <p:spPr>
          <a:xfrm>
            <a:off x="1597994" y="5733401"/>
            <a:ext cx="4158701" cy="4846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ประชากร    ชาย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252,415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คน  หญิง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257,235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คน  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ADF5-D39A-4711-80E0-52FEC589E5AF}"/>
              </a:ext>
            </a:extLst>
          </p:cNvPr>
          <p:cNvSpPr txBox="1"/>
          <p:nvPr/>
        </p:nvSpPr>
        <p:spPr>
          <a:xfrm>
            <a:off x="1327578" y="149575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0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rgbClr val="0B10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id="{43B7FEC5-E4EA-43EC-9775-FEADE60688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4247" y="1838987"/>
          <a:ext cx="4761974" cy="3024927"/>
        </p:xfrm>
        <a:graphic>
          <a:graphicData uri="http://schemas.openxmlformats.org/drawingml/2006/table">
            <a:tbl>
              <a:tblPr/>
              <a:tblGrid>
                <a:gridCol w="209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255B57B-23A7-4A21-80B2-91F6ECC6729B}"/>
              </a:ext>
            </a:extLst>
          </p:cNvPr>
          <p:cNvSpPr txBox="1"/>
          <p:nvPr/>
        </p:nvSpPr>
        <p:spPr>
          <a:xfrm>
            <a:off x="6354246" y="4937728"/>
            <a:ext cx="4761973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7EF13-D8E3-4832-9F71-3D9AB2E830AE}"/>
              </a:ext>
            </a:extLst>
          </p:cNvPr>
          <p:cNvSpPr/>
          <p:nvPr/>
        </p:nvSpPr>
        <p:spPr>
          <a:xfrm>
            <a:off x="2897945" y="1934417"/>
            <a:ext cx="1322363" cy="37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84843C8-6B5F-404B-BBBC-A20BB364675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596C72-2F6D-4A30-835F-35CE8B8D082F}"/>
              </a:ext>
            </a:extLst>
          </p:cNvPr>
          <p:cNvGrpSpPr/>
          <p:nvPr/>
        </p:nvGrpSpPr>
        <p:grpSpPr>
          <a:xfrm>
            <a:off x="1597994" y="1445083"/>
            <a:ext cx="4158702" cy="4320745"/>
            <a:chOff x="1597994" y="1445083"/>
            <a:chExt cx="4158702" cy="432074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38BF650-73F3-40F3-B7B1-AF32E28A863F}"/>
                </a:ext>
              </a:extLst>
            </p:cNvPr>
            <p:cNvPicPr/>
            <p:nvPr/>
          </p:nvPicPr>
          <p:blipFill>
            <a:blip r:embed="rId3"/>
            <a:srcRect l="51264" t="16667" b="21795"/>
            <a:stretch>
              <a:fillRect/>
            </a:stretch>
          </p:blipFill>
          <p:spPr bwMode="auto">
            <a:xfrm>
              <a:off x="1597994" y="1445083"/>
              <a:ext cx="4158702" cy="432074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29F8E3-C48D-4608-89C6-6484C6B08A21}"/>
                </a:ext>
              </a:extLst>
            </p:cNvPr>
            <p:cNvSpPr/>
            <p:nvPr/>
          </p:nvSpPr>
          <p:spPr>
            <a:xfrm>
              <a:off x="2897945" y="1445083"/>
              <a:ext cx="1322363" cy="372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73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5" name="แผนภูมิ 7">
            <a:extLst>
              <a:ext uri="{FF2B5EF4-FFF2-40B4-BE49-F238E27FC236}">
                <a16:creationId xmlns:a16="http://schemas.microsoft.com/office/drawing/2014/main" id="{2D118BA9-B5F1-41B1-90A0-A61476FA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882606"/>
              </p:ext>
            </p:extLst>
          </p:nvPr>
        </p:nvGraphicFramePr>
        <p:xfrm>
          <a:off x="980661" y="1804996"/>
          <a:ext cx="5897217" cy="4752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แผนภูมิ 15">
            <a:extLst>
              <a:ext uri="{FF2B5EF4-FFF2-40B4-BE49-F238E27FC236}">
                <a16:creationId xmlns:a16="http://schemas.microsoft.com/office/drawing/2014/main" id="{920241C1-ACE7-48EA-9E77-5C0C2E2F2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533554"/>
              </p:ext>
            </p:extLst>
          </p:nvPr>
        </p:nvGraphicFramePr>
        <p:xfrm>
          <a:off x="7427652" y="1738388"/>
          <a:ext cx="3837197" cy="221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5A798F6-1C7C-49A8-AC8A-4492FF2EADC0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3837197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อัตราตายปริกำเนิด อัตราทารก และเด็ก 0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ปี 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แผนภูมิ 16">
            <a:extLst>
              <a:ext uri="{FF2B5EF4-FFF2-40B4-BE49-F238E27FC236}">
                <a16:creationId xmlns:a16="http://schemas.microsoft.com/office/drawing/2014/main" id="{C216BCDB-3BB9-4249-A4F3-4972A20A3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051882"/>
              </p:ext>
            </p:extLst>
          </p:nvPr>
        </p:nvGraphicFramePr>
        <p:xfrm>
          <a:off x="7427653" y="4457796"/>
          <a:ext cx="3837196" cy="210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95C46B3-0B54-4A91-8C34-7D26DB78B69C}"/>
              </a:ext>
            </a:extLst>
          </p:cNvPr>
          <p:cNvSpPr txBox="1">
            <a:spLocks/>
          </p:cNvSpPr>
          <p:nvPr/>
        </p:nvSpPr>
        <p:spPr>
          <a:xfrm>
            <a:off x="7427653" y="3953062"/>
            <a:ext cx="3837196" cy="49337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อัตรามารดาตาย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CDA5CC-B6DE-4D38-BA48-51873894621C}"/>
              </a:ext>
            </a:extLst>
          </p:cNvPr>
          <p:cNvSpPr txBox="1">
            <a:spLocks/>
          </p:cNvSpPr>
          <p:nvPr/>
        </p:nvSpPr>
        <p:spPr>
          <a:xfrm>
            <a:off x="980662" y="1177440"/>
            <a:ext cx="5897216" cy="579120"/>
          </a:xfrm>
          <a:prstGeom prst="rect">
            <a:avLst/>
          </a:prstGeom>
          <a:solidFill>
            <a:srgbClr val="99FF7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อัตราเกิด อัตราตาย อัตราเพิ่ม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049FC3A-FE74-4B9A-9E5E-283F452A8C6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72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สาเหตุการป่วยสาเหตุการตาย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2" name="แผนภูมิ 1">
            <a:extLst>
              <a:ext uri="{FF2B5EF4-FFF2-40B4-BE49-F238E27FC236}">
                <a16:creationId xmlns:a16="http://schemas.microsoft.com/office/drawing/2014/main" id="{6D1BB58E-7FDF-4793-AE0C-9197C0BC7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104460"/>
              </p:ext>
            </p:extLst>
          </p:nvPr>
        </p:nvGraphicFramePr>
        <p:xfrm>
          <a:off x="7427653" y="1842646"/>
          <a:ext cx="4305712" cy="231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A68295B-68CD-4995-9B2C-173059334953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4305711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สาเหตุการป่วยของผู้ป่วยนอก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แผนภูมิ 1">
            <a:extLst>
              <a:ext uri="{FF2B5EF4-FFF2-40B4-BE49-F238E27FC236}">
                <a16:creationId xmlns:a16="http://schemas.microsoft.com/office/drawing/2014/main" id="{26913651-BCA2-4419-8BBA-7816F98E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159461"/>
              </p:ext>
            </p:extLst>
          </p:nvPr>
        </p:nvGraphicFramePr>
        <p:xfrm>
          <a:off x="7427653" y="4710030"/>
          <a:ext cx="4305712" cy="184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4EDE35A-32C1-4FE0-BB7D-BC7382C4B914}"/>
              </a:ext>
            </a:extLst>
          </p:cNvPr>
          <p:cNvSpPr txBox="1">
            <a:spLocks/>
          </p:cNvSpPr>
          <p:nvPr/>
        </p:nvSpPr>
        <p:spPr>
          <a:xfrm>
            <a:off x="7427652" y="4111679"/>
            <a:ext cx="4305712" cy="57912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สาเหตุการป่วยของผู้ป่วยใน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279A31-24FA-4CDF-B979-2F91274F2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58120"/>
              </p:ext>
            </p:extLst>
          </p:nvPr>
        </p:nvGraphicFramePr>
        <p:xfrm>
          <a:off x="458635" y="1958162"/>
          <a:ext cx="6871729" cy="452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0E6091C-3611-4592-9CED-AE20A1A7F8D2}"/>
              </a:ext>
            </a:extLst>
          </p:cNvPr>
          <p:cNvSpPr txBox="1">
            <a:spLocks/>
          </p:cNvSpPr>
          <p:nvPr/>
        </p:nvSpPr>
        <p:spPr>
          <a:xfrm>
            <a:off x="458635" y="1177440"/>
            <a:ext cx="6871729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430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96ABE56-2445-4747-B505-3083EA4B5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2793" y="2227423"/>
            <a:ext cx="4429662" cy="420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2503347" cy="745218"/>
          </a:xfrm>
        </p:spPr>
        <p:txBody>
          <a:bodyPr/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สถานะสุขภาพ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884C8960-F0AE-40DD-8DA9-44111B43CD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60607" y="2155371"/>
          <a:ext cx="5143536" cy="437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306802D-92C3-48AE-8570-8102DCCD605A}"/>
              </a:ext>
            </a:extLst>
          </p:cNvPr>
          <p:cNvSpPr txBox="1">
            <a:spLocks/>
          </p:cNvSpPr>
          <p:nvPr/>
        </p:nvSpPr>
        <p:spPr>
          <a:xfrm>
            <a:off x="960607" y="1503118"/>
            <a:ext cx="5135393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อายุคาดเฉลี่ยเมื่อแรกเกิด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5F10632-3B82-4F11-8DF0-E5043DCD6991}"/>
              </a:ext>
            </a:extLst>
          </p:cNvPr>
          <p:cNvSpPr txBox="1">
            <a:spLocks/>
          </p:cNvSpPr>
          <p:nvPr/>
        </p:nvSpPr>
        <p:spPr>
          <a:xfrm>
            <a:off x="6582736" y="1503118"/>
            <a:ext cx="5135393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LE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จังหวัดชุมพร ปี 2560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=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76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th-TH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ปี</a:t>
            </a: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F3608CE2-B1B2-433B-B0F9-4CA10EBB1202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9717111" cy="745218"/>
          </a:xfrm>
        </p:spPr>
        <p:txBody>
          <a:bodyPr>
            <a:normAutofit fontScale="90000"/>
          </a:bodyPr>
          <a:lstStyle/>
          <a:p>
            <a:r>
              <a:rPr lang="th-TH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iaUPC" pitchFamily="34" charset="-34"/>
              </a:rPr>
              <a:t>สถานการณ์โรคเฝ้าระวังทางระบาดวิทยา จังหวัดชุมพร ประจำปี 2561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E7E7DE8-4A99-4B45-AD96-5AAA203B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2523" y="1843484"/>
            <a:ext cx="4816357" cy="3377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24A1795-DB1D-4EB8-AB5E-58C0E12C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6271" y="1843483"/>
            <a:ext cx="4816357" cy="33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39D04B32-CB0A-4F4E-A245-73F7724A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01" y="1264134"/>
            <a:ext cx="6499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จังหวัดชุมพรอยู่อันดับที่ 7 ของเขตสุขภาพที่ 11 อันดับที่ 68 ของประเทศ</a:t>
            </a:r>
            <a:endParaRPr lang="th-TH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C5F3B-549E-4584-B815-324325AFF5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2523" y="5249821"/>
          <a:ext cx="95801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104">
                  <a:extLst>
                    <a:ext uri="{9D8B030D-6E8A-4147-A177-3AD203B41FA5}">
                      <a16:colId xmlns:a16="http://schemas.microsoft.com/office/drawing/2014/main" val="4238418473"/>
                    </a:ext>
                  </a:extLst>
                </a:gridCol>
              </a:tblGrid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สถานการณ์โรคไข้เลือดออก จังหวัดชุมพร ปี 2562  </a:t>
                      </a:r>
                      <a:endParaRPr lang="en-US" sz="2200" b="1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698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ได้รับรายงานผู้ป่วย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ราย  ไม่มีผู้ป่วยเสียชีวิต อัตราป่วย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6.72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ต่อประชากรแสนคน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13627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อำเภอที่มีอัตราป่วยสูงสุด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อันดับแรกคือคือ อำเภอเมือง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(14.87)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ปะทิว (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6.21)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และท่าแซะ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(5.87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3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18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1749</Words>
  <Application>Microsoft Office PowerPoint</Application>
  <PresentationFormat>Widescreen</PresentationFormat>
  <Paragraphs>234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Angsana New</vt:lpstr>
      <vt:lpstr>Arial</vt:lpstr>
      <vt:lpstr>Calibri</vt:lpstr>
      <vt:lpstr>Calibri Light</vt:lpstr>
      <vt:lpstr>CordiaUPC</vt:lpstr>
      <vt:lpstr>FreesiaUPC</vt:lpstr>
      <vt:lpstr>PSL Passanun</vt:lpstr>
      <vt:lpstr>Tahoma</vt:lpstr>
      <vt:lpstr>TH Kodchasal</vt:lpstr>
      <vt:lpstr>TH Niramit AS</vt:lpstr>
      <vt:lpstr>TH SarabunPSK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สถิติชีพ จังหวัดชุมพร ปี 2557-2561</vt:lpstr>
      <vt:lpstr>สาเหตุการป่วยสาเหตุการตาย</vt:lpstr>
      <vt:lpstr>สถานะสุขภาพ</vt:lpstr>
      <vt:lpstr>สถานการณ์โรคเฝ้าระวังทางระบาดวิทยา จังหวัดชุมพร ประจำปี 2561</vt:lpstr>
      <vt:lpstr>PowerPoint Presentation</vt:lpstr>
      <vt:lpstr>การพัฒนาสุขภาพกลุ่มสตรีและเด็กปฐมวัย</vt:lpstr>
      <vt:lpstr>การพัฒนาสุขภาพกลุ่มสตรีและเด็กปฐมวัย</vt:lpstr>
      <vt:lpstr>โรงพยาบาลที่พัฒนาอนามัยสิ่งแวดล้อมได้ตามเกณฑ์ GREEN &amp; CLEAN</vt:lpstr>
      <vt:lpstr>กลุ่มสูงวัย</vt:lpstr>
      <vt:lpstr>NCD</vt:lpstr>
      <vt:lpstr>ระบบตอบโต้ภาวะฉุกเฉิน</vt:lpstr>
      <vt:lpstr>กลุ่มวัยเรียน/วัยรุ่น</vt:lpstr>
      <vt:lpstr>ประเด็นเพิ่มเติม</vt:lpstr>
      <vt:lpstr>PRIMARY CARE</vt:lpstr>
      <vt:lpstr>PRIMARY CARE</vt:lpstr>
      <vt:lpstr>PRIMARY CARE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12</cp:revision>
  <dcterms:created xsi:type="dcterms:W3CDTF">2019-02-26T07:09:19Z</dcterms:created>
  <dcterms:modified xsi:type="dcterms:W3CDTF">2019-02-26T09:14:54Z</dcterms:modified>
</cp:coreProperties>
</file>