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6" r:id="rId3"/>
    <p:sldId id="270" r:id="rId4"/>
    <p:sldId id="271" r:id="rId5"/>
    <p:sldId id="272" r:id="rId6"/>
    <p:sldId id="274" r:id="rId7"/>
    <p:sldId id="275" r:id="rId8"/>
    <p:sldId id="278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96FF76"/>
    <a:srgbClr val="DBDBDB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605;&#3656;&#3629;\2560\&#3586;&#3657;&#3629;&#3617;&#3641;&#3621;\&#3626;&#3619;&#3640;&#3611;&#3586;&#3657;&#3629;&#3617;&#3641;&#3621;&#3619;&#3634;&#3618;&#3605;&#3634;&#3619;&#3634;&#3591;&#3611;&#3637;%202560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&#3626;&#3617;&#3640;&#3604;&#3591;&#3634;&#3609;1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648971835717684E-2"/>
          <c:y val="9.5636111298646576E-2"/>
          <c:w val="0.88658259609731438"/>
          <c:h val="0.71927485303153704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หญิง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2556</c:v>
                </c:pt>
                <c:pt idx="1">
                  <c:v>2557</c:v>
                </c:pt>
                <c:pt idx="2">
                  <c:v>2558</c:v>
                </c:pt>
                <c:pt idx="3">
                  <c:v>2559</c:v>
                </c:pt>
                <c:pt idx="4">
                  <c:v>2560</c:v>
                </c:pt>
              </c:numCache>
            </c:numRef>
          </c:cat>
          <c:val>
            <c:numRef>
              <c:f>Sheet1!$B$2:$F$2</c:f>
              <c:numCache>
                <c:formatCode>General</c:formatCode>
                <c:ptCount val="5"/>
                <c:pt idx="0">
                  <c:v>79</c:v>
                </c:pt>
                <c:pt idx="1">
                  <c:v>79</c:v>
                </c:pt>
                <c:pt idx="2">
                  <c:v>80</c:v>
                </c:pt>
                <c:pt idx="3">
                  <c:v>79</c:v>
                </c:pt>
                <c:pt idx="4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C8-4AB9-9F2A-3EDC3255BA8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ชาย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2556</c:v>
                </c:pt>
                <c:pt idx="1">
                  <c:v>2557</c:v>
                </c:pt>
                <c:pt idx="2">
                  <c:v>2558</c:v>
                </c:pt>
                <c:pt idx="3">
                  <c:v>2559</c:v>
                </c:pt>
                <c:pt idx="4">
                  <c:v>2560</c:v>
                </c:pt>
              </c:numCache>
            </c:numRef>
          </c:cat>
          <c:val>
            <c:numRef>
              <c:f>Sheet1!$B$3:$F$3</c:f>
              <c:numCache>
                <c:formatCode>General</c:formatCode>
                <c:ptCount val="5"/>
                <c:pt idx="0">
                  <c:v>73</c:v>
                </c:pt>
                <c:pt idx="1">
                  <c:v>72</c:v>
                </c:pt>
                <c:pt idx="2">
                  <c:v>73</c:v>
                </c:pt>
                <c:pt idx="3">
                  <c:v>73</c:v>
                </c:pt>
                <c:pt idx="4">
                  <c:v>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C8-4AB9-9F2A-3EDC3255BA8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86302336"/>
        <c:axId val="499233536"/>
      </c:lineChart>
      <c:catAx>
        <c:axId val="3863023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233536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499233536"/>
        <c:scaling>
          <c:orientation val="minMax"/>
          <c:min val="6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302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6"/>
          <c:order val="6"/>
          <c:tx>
            <c:strRef>
              <c:f>Sheet1!$B$1</c:f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Sheet1!$B$2:$B$6</c:f>
            </c:numRef>
          </c:val>
          <c:smooth val="0"/>
          <c:extLst>
            <c:ext xmlns:c16="http://schemas.microsoft.com/office/drawing/2014/chart" uri="{C3380CC4-5D6E-409C-BE32-E72D297353CC}">
              <c16:uniqueId val="{00000000-3301-47A6-8769-224E64E521CD}"/>
            </c:ext>
          </c:extLst>
        </c:ser>
        <c:ser>
          <c:idx val="7"/>
          <c:order val="7"/>
          <c:tx>
            <c:strRef>
              <c:f>Sheet1!$C$1</c:f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Sheet1!$C$2:$C$6</c:f>
            </c:numRef>
          </c:val>
          <c:smooth val="0"/>
          <c:extLst>
            <c:ext xmlns:c16="http://schemas.microsoft.com/office/drawing/2014/chart" uri="{C3380CC4-5D6E-409C-BE32-E72D297353CC}">
              <c16:uniqueId val="{00000001-3301-47A6-8769-224E64E521CD}"/>
            </c:ext>
          </c:extLst>
        </c:ser>
        <c:ser>
          <c:idx val="8"/>
          <c:order val="8"/>
          <c:tx>
            <c:strRef>
              <c:f>Sheet1!$D$1</c:f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Sheet1!$D$2:$D$6</c:f>
            </c:numRef>
          </c:val>
          <c:smooth val="0"/>
          <c:extLst>
            <c:ext xmlns:c16="http://schemas.microsoft.com/office/drawing/2014/chart" uri="{C3380CC4-5D6E-409C-BE32-E72D297353CC}">
              <c16:uniqueId val="{00000002-3301-47A6-8769-224E64E521CD}"/>
            </c:ext>
          </c:extLst>
        </c:ser>
        <c:ser>
          <c:idx val="9"/>
          <c:order val="9"/>
          <c:tx>
            <c:strRef>
              <c:f>Sheet1!$E$1</c:f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Sheet1!$E$2:$E$6</c:f>
            </c:numRef>
          </c:val>
          <c:smooth val="0"/>
          <c:extLst>
            <c:ext xmlns:c16="http://schemas.microsoft.com/office/drawing/2014/chart" uri="{C3380CC4-5D6E-409C-BE32-E72D297353CC}">
              <c16:uniqueId val="{00000003-3301-47A6-8769-224E64E521CD}"/>
            </c:ext>
          </c:extLst>
        </c:ser>
        <c:ser>
          <c:idx val="10"/>
          <c:order val="10"/>
          <c:tx>
            <c:strRef>
              <c:f>Sheet1!$F$1</c:f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Sheet1!$F$2:$F$6</c:f>
            </c:numRef>
          </c:val>
          <c:smooth val="0"/>
          <c:extLst>
            <c:ext xmlns:c16="http://schemas.microsoft.com/office/drawing/2014/chart" uri="{C3380CC4-5D6E-409C-BE32-E72D297353CC}">
              <c16:uniqueId val="{00000004-3301-47A6-8769-224E64E521CD}"/>
            </c:ext>
          </c:extLst>
        </c:ser>
        <c:ser>
          <c:idx val="11"/>
          <c:order val="11"/>
          <c:tx>
            <c:strRef>
              <c:f>Sheet1!$G$1</c:f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Sheet1!$G$2:$G$6</c:f>
            </c:numRef>
          </c:val>
          <c:smooth val="0"/>
          <c:extLst>
            <c:ext xmlns:c16="http://schemas.microsoft.com/office/drawing/2014/chart" uri="{C3380CC4-5D6E-409C-BE32-E72D297353CC}">
              <c16:uniqueId val="{00000005-3301-47A6-8769-224E64E521CD}"/>
            </c:ext>
          </c:extLst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อัตราตาย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6.18</c:v>
                </c:pt>
                <c:pt idx="1">
                  <c:v>6.1199999999999966</c:v>
                </c:pt>
                <c:pt idx="2">
                  <c:v>6.75</c:v>
                </c:pt>
                <c:pt idx="3">
                  <c:v>6.6499999999999995</c:v>
                </c:pt>
                <c:pt idx="4">
                  <c:v>6.79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301-47A6-8769-224E64E521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อัตราตายประเทศ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6.7</c:v>
                </c:pt>
                <c:pt idx="1">
                  <c:v>6.9</c:v>
                </c:pt>
                <c:pt idx="2">
                  <c:v>7.2</c:v>
                </c:pt>
                <c:pt idx="3">
                  <c:v>7.1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301-47A6-8769-224E64E521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อัตราเกิด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11.6</c:v>
                </c:pt>
                <c:pt idx="1">
                  <c:v>10.850000000000016</c:v>
                </c:pt>
                <c:pt idx="2">
                  <c:v>10.52</c:v>
                </c:pt>
                <c:pt idx="3">
                  <c:v>9.7900000000000009</c:v>
                </c:pt>
                <c:pt idx="4">
                  <c:v>9.6399999999999988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301-47A6-8769-224E64E521C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อัตราเกิดประเทศ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</c:v>
                </c:pt>
                <c:pt idx="1">
                  <c:v>10.4</c:v>
                </c:pt>
                <c:pt idx="2">
                  <c:v>10.200000000000001</c:v>
                </c:pt>
                <c:pt idx="3">
                  <c:v>10.6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301-47A6-8769-224E64E521C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อัตราเพิ่ม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0.51</c:v>
                </c:pt>
                <c:pt idx="1">
                  <c:v>0.47000000000000008</c:v>
                </c:pt>
                <c:pt idx="2">
                  <c:v>0.38000000000000056</c:v>
                </c:pt>
                <c:pt idx="3">
                  <c:v>0.3100000000000005</c:v>
                </c:pt>
                <c:pt idx="4">
                  <c:v>0.29000000000000031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3301-47A6-8769-224E64E521C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อัตราเพิ่มประเทศ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0.4</c:v>
                </c:pt>
                <c:pt idx="1">
                  <c:v>0.4</c:v>
                </c:pt>
                <c:pt idx="2">
                  <c:v>0.30000000000000032</c:v>
                </c:pt>
                <c:pt idx="3">
                  <c:v>0.30000000000000032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3301-47A6-8769-224E64E521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3574784"/>
        <c:axId val="473584768"/>
      </c:lineChart>
      <c:catAx>
        <c:axId val="47357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584768"/>
        <c:crosses val="autoZero"/>
        <c:auto val="1"/>
        <c:lblAlgn val="ctr"/>
        <c:lblOffset val="100"/>
        <c:noMultiLvlLbl val="0"/>
      </c:catAx>
      <c:valAx>
        <c:axId val="47358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574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ตายปริกำเนิด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0.00</c:formatCode>
                <c:ptCount val="5"/>
                <c:pt idx="0">
                  <c:v>2.4208888120352756</c:v>
                </c:pt>
                <c:pt idx="1">
                  <c:v>6.607929515418502</c:v>
                </c:pt>
                <c:pt idx="2">
                  <c:v>4.3184378520465643</c:v>
                </c:pt>
                <c:pt idx="3">
                  <c:v>7.33</c:v>
                </c:pt>
                <c:pt idx="4">
                  <c:v>5.9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CC8-4673-93FD-BDFA46B40E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ทารกตาย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0.00</c:formatCode>
                <c:ptCount val="5"/>
                <c:pt idx="0">
                  <c:v>6.7439045478125541</c:v>
                </c:pt>
                <c:pt idx="1">
                  <c:v>8.2599118942731273</c:v>
                </c:pt>
                <c:pt idx="2">
                  <c:v>3.3796470146451369</c:v>
                </c:pt>
                <c:pt idx="3">
                  <c:v>4.43</c:v>
                </c:pt>
                <c:pt idx="4">
                  <c:v>3.66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CC8-4673-93FD-BDFA46B40EB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0-5 ปีตาย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_-* #,##0.00_-;\-* #,##0.00_-;_-* "-"??_-;_-@_-</c:formatCode>
                <c:ptCount val="5"/>
                <c:pt idx="0">
                  <c:v>8.3001902126923746</c:v>
                </c:pt>
                <c:pt idx="1">
                  <c:v>11.013215859030836</c:v>
                </c:pt>
                <c:pt idx="2">
                  <c:v>5.8205031918888475</c:v>
                </c:pt>
                <c:pt idx="3">
                  <c:v>6.44</c:v>
                </c:pt>
                <c:pt idx="4">
                  <c:v>5.49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8CC8-4673-93FD-BDFA46B40EB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73639936"/>
        <c:axId val="473658112"/>
      </c:lineChart>
      <c:catAx>
        <c:axId val="47363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658112"/>
        <c:crosses val="autoZero"/>
        <c:auto val="1"/>
        <c:lblAlgn val="ctr"/>
        <c:lblOffset val="100"/>
        <c:noMultiLvlLbl val="0"/>
      </c:catAx>
      <c:valAx>
        <c:axId val="47365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639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55285176608193"/>
          <c:y val="3.4830849583399381E-2"/>
          <c:w val="0.88344714583357065"/>
          <c:h val="0.817778849372016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อัตรามารดาตาย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15.28</c:v>
                </c:pt>
                <c:pt idx="2">
                  <c:v>18.78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F83-4F14-B71D-24C23DFE15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ประเทศ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23.3</c:v>
                </c:pt>
                <c:pt idx="1">
                  <c:v>24.6</c:v>
                </c:pt>
                <c:pt idx="2">
                  <c:v>26.6</c:v>
                </c:pt>
                <c:pt idx="3">
                  <c:v>21.8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DF83-4F14-B71D-24C23DFE159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73520768"/>
        <c:axId val="473723264"/>
      </c:lineChart>
      <c:catAx>
        <c:axId val="473520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723264"/>
        <c:crosses val="autoZero"/>
        <c:auto val="1"/>
        <c:lblAlgn val="ctr"/>
        <c:lblOffset val="100"/>
        <c:noMultiLvlLbl val="0"/>
      </c:catAx>
      <c:valAx>
        <c:axId val="47372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520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ปี 2561</c:v>
                </c:pt>
              </c:strCache>
            </c:strRef>
          </c:tx>
          <c:spPr>
            <a:ln>
              <a:prstDash val="sysDot"/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Sheet1!$B$2:$B$6</c:f>
              <c:numCache>
                <c:formatCode>_(* #,##0.00_);_(* \(#,##0.00\);_(* "-"??_);_(@_)</c:formatCode>
                <c:ptCount val="5"/>
                <c:pt idx="0">
                  <c:v>33331.699999999997</c:v>
                </c:pt>
                <c:pt idx="1">
                  <c:v>18127.54</c:v>
                </c:pt>
                <c:pt idx="2">
                  <c:v>14008.04</c:v>
                </c:pt>
                <c:pt idx="3">
                  <c:v>11291.28</c:v>
                </c:pt>
                <c:pt idx="4">
                  <c:v>10914.16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DE-459B-9D30-A64C64D0BC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ปี 2560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Sheet1!$C$2:$C$6</c:f>
              <c:numCache>
                <c:formatCode>#,##0.00</c:formatCode>
                <c:ptCount val="5"/>
                <c:pt idx="0">
                  <c:v>37257.783626606564</c:v>
                </c:pt>
                <c:pt idx="1">
                  <c:v>20114.498703713987</c:v>
                </c:pt>
                <c:pt idx="2">
                  <c:v>17545.370012844658</c:v>
                </c:pt>
                <c:pt idx="3">
                  <c:v>23107.776928471802</c:v>
                </c:pt>
                <c:pt idx="4">
                  <c:v>12927.597103253695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DE-459B-9D30-A64C64D0BC2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ปี 2559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Sheet1!$D$2:$D$6</c:f>
              <c:numCache>
                <c:formatCode>#,##0.00</c:formatCode>
                <c:ptCount val="5"/>
                <c:pt idx="0">
                  <c:v>36158.850000000013</c:v>
                </c:pt>
                <c:pt idx="1">
                  <c:v>19144.480000000021</c:v>
                </c:pt>
                <c:pt idx="2">
                  <c:v>17474.75</c:v>
                </c:pt>
                <c:pt idx="3">
                  <c:v>23950.12999999995</c:v>
                </c:pt>
                <c:pt idx="4">
                  <c:v>11721.07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DE-459B-9D30-A64C64D0BC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3821568"/>
        <c:axId val="473823104"/>
      </c:barChart>
      <c:catAx>
        <c:axId val="4738215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473823104"/>
        <c:crosses val="autoZero"/>
        <c:auto val="1"/>
        <c:lblAlgn val="ctr"/>
        <c:lblOffset val="100"/>
        <c:noMultiLvlLbl val="0"/>
      </c:catAx>
      <c:valAx>
        <c:axId val="473823104"/>
        <c:scaling>
          <c:orientation val="minMax"/>
        </c:scaling>
        <c:delete val="0"/>
        <c:axPos val="l"/>
        <c:majorGridlines/>
        <c:numFmt formatCode="_(* #,##0.00_);_(* \(#,##0.00\);_(* &quot;-&quot;??_);_(@_)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473821568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600" b="1">
              <a:solidFill>
                <a:schemeClr val="tx1">
                  <a:lumMod val="95000"/>
                  <a:lumOff val="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ปี 2561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Sheet1!$B$2:$B$6</c:f>
              <c:numCache>
                <c:formatCode>_(* #,##0.00_);_(* \(#,##0.00\);_(* "-"??_);_(@_)</c:formatCode>
                <c:ptCount val="5"/>
                <c:pt idx="0">
                  <c:v>695.37918179142548</c:v>
                </c:pt>
                <c:pt idx="1">
                  <c:v>425.78239968605897</c:v>
                </c:pt>
                <c:pt idx="2">
                  <c:v>380.84960266849851</c:v>
                </c:pt>
                <c:pt idx="3">
                  <c:v>311.78259589914671</c:v>
                </c:pt>
                <c:pt idx="4">
                  <c:v>279.01501030118669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EC-4907-8FA1-23A6260375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ปี 2560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Sheet1!$C$2:$C$6</c:f>
              <c:numCache>
                <c:formatCode>#,##0.00</c:formatCode>
                <c:ptCount val="5"/>
                <c:pt idx="0">
                  <c:v>818.35446529184139</c:v>
                </c:pt>
                <c:pt idx="1">
                  <c:v>455.86717204750153</c:v>
                </c:pt>
                <c:pt idx="2">
                  <c:v>370.76145972056929</c:v>
                </c:pt>
                <c:pt idx="3">
                  <c:v>285.45874342991783</c:v>
                </c:pt>
                <c:pt idx="4">
                  <c:v>228.91860584234954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EC-4907-8FA1-23A62603752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ปี 2559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Sheet1!$D$2:$D$6</c:f>
              <c:numCache>
                <c:formatCode>0.00</c:formatCode>
                <c:ptCount val="5"/>
                <c:pt idx="0">
                  <c:v>742.44225778290127</c:v>
                </c:pt>
                <c:pt idx="1">
                  <c:v>420.89503892933465</c:v>
                </c:pt>
                <c:pt idx="2">
                  <c:v>303.17873522127036</c:v>
                </c:pt>
                <c:pt idx="3">
                  <c:v>241.95045644694281</c:v>
                </c:pt>
                <c:pt idx="4">
                  <c:v>163.73626807715553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EC-4907-8FA1-23A626037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3863680"/>
        <c:axId val="473865216"/>
      </c:barChart>
      <c:catAx>
        <c:axId val="4738636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473865216"/>
        <c:crosses val="autoZero"/>
        <c:auto val="1"/>
        <c:lblAlgn val="ctr"/>
        <c:lblOffset val="100"/>
        <c:noMultiLvlLbl val="0"/>
      </c:catAx>
      <c:valAx>
        <c:axId val="473865216"/>
        <c:scaling>
          <c:orientation val="minMax"/>
        </c:scaling>
        <c:delete val="0"/>
        <c:axPos val="l"/>
        <c:majorGridlines/>
        <c:numFmt formatCode="_(* #,##0.00_);_(* \(#,##0.00\);_(* &quot;-&quot;??_);_(@_)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473863680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600" b="1">
              <a:solidFill>
                <a:schemeClr val="tx1">
                  <a:lumMod val="95000"/>
                  <a:lumOff val="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เนื้องอก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93.24</c:v>
                </c:pt>
                <c:pt idx="1">
                  <c:v>103.72</c:v>
                </c:pt>
                <c:pt idx="2">
                  <c:v>102.11</c:v>
                </c:pt>
                <c:pt idx="3">
                  <c:v>89.64</c:v>
                </c:pt>
                <c:pt idx="4">
                  <c:v>100.85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8F-4F33-92CA-420F1B630A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โลหิตเป็นพิษ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52.76</c:v>
                </c:pt>
                <c:pt idx="1">
                  <c:v>36.43</c:v>
                </c:pt>
                <c:pt idx="2">
                  <c:v>60.44</c:v>
                </c:pt>
                <c:pt idx="3">
                  <c:v>50.04</c:v>
                </c:pt>
                <c:pt idx="4">
                  <c:v>52.78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8F-4F33-92CA-420F1B630A2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ปอดบวม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32.369999999999997</c:v>
                </c:pt>
                <c:pt idx="1">
                  <c:v>38.42</c:v>
                </c:pt>
                <c:pt idx="2">
                  <c:v>51.16</c:v>
                </c:pt>
                <c:pt idx="3">
                  <c:v>48.66</c:v>
                </c:pt>
                <c:pt idx="4">
                  <c:v>62.2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C8F-4F33-92CA-420F1B630A2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หลอดเลือดสมอง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37.22</c:v>
                </c:pt>
                <c:pt idx="1">
                  <c:v>36.43</c:v>
                </c:pt>
                <c:pt idx="2">
                  <c:v>42.46</c:v>
                </c:pt>
                <c:pt idx="3">
                  <c:v>40.78</c:v>
                </c:pt>
                <c:pt idx="4">
                  <c:v>43.75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C8F-4F33-92CA-420F1B630A2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ระบบประสาท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49.88</c:v>
                </c:pt>
                <c:pt idx="1">
                  <c:v>19.11</c:v>
                </c:pt>
                <c:pt idx="2">
                  <c:v>18.170000000000002</c:v>
                </c:pt>
                <c:pt idx="3">
                  <c:v>26.2</c:v>
                </c:pt>
                <c:pt idx="4">
                  <c:v>58.27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C8F-4F33-92CA-420F1B630A2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อุบัติเหตุ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31.46</c:v>
                </c:pt>
                <c:pt idx="1">
                  <c:v>25.68</c:v>
                </c:pt>
                <c:pt idx="2">
                  <c:v>26.07</c:v>
                </c:pt>
                <c:pt idx="3">
                  <c:v>22.85</c:v>
                </c:pt>
                <c:pt idx="4">
                  <c:v>23.54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C8F-4F33-92CA-420F1B630A2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ระบบสืบพันธุ์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Sheet1!$H$2:$H$6</c:f>
              <c:numCache>
                <c:formatCode>General</c:formatCode>
                <c:ptCount val="5"/>
                <c:pt idx="0">
                  <c:v>14.39</c:v>
                </c:pt>
                <c:pt idx="1">
                  <c:v>15.52</c:v>
                </c:pt>
                <c:pt idx="2">
                  <c:v>15.21</c:v>
                </c:pt>
                <c:pt idx="3">
                  <c:v>13</c:v>
                </c:pt>
                <c:pt idx="4">
                  <c:v>13.54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C8F-4F33-92CA-420F1B630A2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ระบบย่อยอาหาร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Sheet1!$I$2:$I$6</c:f>
              <c:numCache>
                <c:formatCode>General</c:formatCode>
                <c:ptCount val="5"/>
                <c:pt idx="0">
                  <c:v>18.61</c:v>
                </c:pt>
                <c:pt idx="1">
                  <c:v>16.52</c:v>
                </c:pt>
                <c:pt idx="2">
                  <c:v>16.39</c:v>
                </c:pt>
                <c:pt idx="3">
                  <c:v>12.21</c:v>
                </c:pt>
                <c:pt idx="4">
                  <c:v>17.07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C8F-4F33-92CA-420F1B630A29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หัวใจ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Sheet1!$J$2:$J$6</c:f>
              <c:numCache>
                <c:formatCode>General</c:formatCode>
                <c:ptCount val="5"/>
                <c:pt idx="0">
                  <c:v>29.31</c:v>
                </c:pt>
                <c:pt idx="1">
                  <c:v>30.66</c:v>
                </c:pt>
                <c:pt idx="2">
                  <c:v>33.18</c:v>
                </c:pt>
                <c:pt idx="3">
                  <c:v>12.02</c:v>
                </c:pt>
                <c:pt idx="4">
                  <c:v>34.53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C8F-4F33-92CA-420F1B630A29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ทางเดินหายใจเรื้อรัง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Sheet1!$K$2:$K$6</c:f>
              <c:numCache>
                <c:formatCode>General</c:formatCode>
                <c:ptCount val="5"/>
                <c:pt idx="0">
                  <c:v>16.09</c:v>
                </c:pt>
                <c:pt idx="1">
                  <c:v>12.34</c:v>
                </c:pt>
                <c:pt idx="2">
                  <c:v>12.44</c:v>
                </c:pt>
                <c:pt idx="3">
                  <c:v>10.24</c:v>
                </c:pt>
                <c:pt idx="4">
                  <c:v>14.32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EC8F-4F33-92CA-420F1B630A2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74037248"/>
        <c:axId val="474055424"/>
      </c:lineChart>
      <c:catAx>
        <c:axId val="47403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055424"/>
        <c:crosses val="autoZero"/>
        <c:auto val="1"/>
        <c:lblAlgn val="ctr"/>
        <c:lblOffset val="100"/>
        <c:noMultiLvlLbl val="0"/>
      </c:catAx>
      <c:valAx>
        <c:axId val="47405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037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0.05668</cdr:x>
      <cdr:y>0.00798</cdr:y>
    </cdr:from>
    <cdr:to>
      <cdr:x>0.17643</cdr:x>
      <cdr:y>0.10198</cdr:y>
    </cdr:to>
    <cdr:sp macro="" textlink="">
      <cdr:nvSpPr>
        <cdr:cNvPr id="1025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91538" y="37344"/>
          <a:ext cx="615939" cy="43997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27432" tIns="41148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th-TH" sz="2000" b="1" i="0" u="none" strike="noStrike" baseline="0" dirty="0">
              <a:solidFill>
                <a:schemeClr val="tx1"/>
              </a:solidFill>
              <a:latin typeface="TH Niramit AS" pitchFamily="2" charset="-34"/>
              <a:cs typeface="TH Niramit AS" pitchFamily="2" charset="-34"/>
            </a:rPr>
            <a:t>อายุ(ปี)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9F6D-C373-4DE0-9766-4DBE71B10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1D7BF-1EB3-4139-B3D0-540F04F8E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D26A2-7C73-489F-9377-63AE7C03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4A71-12EC-414A-A647-EE63616DA396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A9740-0005-498A-A738-63079F5D7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9645E-FD27-4B53-9A37-9A7ECA13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6308-9C11-4463-9932-45F8836C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8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DE43-AF76-4196-BCD0-A782FA8D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5C312-5676-4DA5-93E8-94FBD5E61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18B0E-D805-45DC-B49C-DC7622FA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4A71-12EC-414A-A647-EE63616DA396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FF0B7-7C24-43FB-88D8-ECD907DB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F7399-D520-47A5-A731-AF5FF1F0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6308-9C11-4463-9932-45F8836C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2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CD31EB-42FC-4220-A91E-B323C6238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7C933-9A5B-4C2A-95C4-C7F8CF4FC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2B8CF-A7D5-4805-B141-3B8B2E84F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4A71-12EC-414A-A647-EE63616DA396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8655B-2C69-40D0-B650-9ED639F4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E0D14-4060-4244-8DD6-C8FBF6EB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6308-9C11-4463-9932-45F8836C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7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C656-93AB-415E-A3B0-47D36AE6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4B09-CF44-4DEC-BC03-B4134D780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FA027-BACF-4BDB-9E09-5B808608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4A71-12EC-414A-A647-EE63616DA396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6B39F-6913-4C3F-B86B-B50E31F0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E814C-9D3F-4E50-9384-33F09FF5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6308-9C11-4463-9932-45F8836C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3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28D9-C317-4874-BBD4-21043BE8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9C723-EF2B-4600-BAE7-A887C7F34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7F2B5-6D48-4EA0-A668-CADDE30A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4A71-12EC-414A-A647-EE63616DA396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3A1E7-EA93-4FCD-9111-63E4ACE9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2C26-9955-449A-AAE1-19E448428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6308-9C11-4463-9932-45F8836C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9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D883-A47D-4224-93E8-5B3B7C35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E6E73-4AF3-4539-AFF4-76AFC06F8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42253-15BD-490C-A811-097B235F0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219E0-AFD5-4993-A781-3AB04C53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4A71-12EC-414A-A647-EE63616DA396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D5931-5A88-4C14-AC7D-57600BB12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A942C-F651-49CB-A924-C86A077C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6308-9C11-4463-9932-45F8836C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4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02B5-D9BC-42DE-976D-A33F913C2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DE6D5-9EF5-48FC-BA41-DEF902952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DCA27-5B01-4764-9A51-9F3F7481D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7EBF4-3B29-46A2-BB25-55FB8D1ED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5EFDC2-F514-440D-9B11-440B82783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154AF3-513D-4732-9C1C-0603C043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4A71-12EC-414A-A647-EE63616DA396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DE0E1C-97B9-437E-95BE-D8210DBC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E9529-3DE2-469D-AC45-D2995CC0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6308-9C11-4463-9932-45F8836C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4695-580E-44D7-9F73-7E95DC3E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C341F9-7C23-423A-A972-3CC8B261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4A71-12EC-414A-A647-EE63616DA396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B4FFE-2E4D-48F1-A741-8FBFC937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30644-0C28-4961-9157-1B6F84CF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6308-9C11-4463-9932-45F8836C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2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9E296-C57D-4A5F-9193-56BBD3BD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4A71-12EC-414A-A647-EE63616DA396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4A3834-D980-407B-9E58-B35F02C45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B5657-8B4A-4050-BEEE-06D4F381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6308-9C11-4463-9932-45F8836C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8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444F-115A-450D-A01B-329086714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C21A-9E29-45AF-89DE-9D507CAB5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F330F-2EF2-4024-8C07-2C5C86C46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69048-AF0B-4F8E-85E8-05214611E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4A71-12EC-414A-A647-EE63616DA396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1426D-FC46-4034-86A2-3CD6B4E3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8058A-F3EB-4C2F-B821-9E35563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6308-9C11-4463-9932-45F8836C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8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2A09-4ECC-4963-87E8-54A846E90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B33F4D-0920-4F10-BE7B-E2FC0A354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F4464-BACD-4D8E-A8C8-91D1D660E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546BB-955E-449D-A7C9-C6FF6A08C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4A71-12EC-414A-A647-EE63616DA396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766D2-E4F2-43B1-99B2-487EAA38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EB135-1657-4B12-B118-CAFDD6F6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6308-9C11-4463-9932-45F8836C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0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3C73F-10C0-4413-9C34-BA95079D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DEF66-AE84-4ED4-AE7B-609CFDB57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81304-194A-49A0-93BD-3575570CD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04A71-12EC-414A-A647-EE63616DA396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1655C-97E7-498A-96BA-7DC5D210C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3F85B-2BC5-46A0-A4F3-427D8959B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46308-9C11-4463-9932-45F8836C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5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038BF650-73F3-40F3-B7B1-AF32E28A863F}"/>
              </a:ext>
            </a:extLst>
          </p:cNvPr>
          <p:cNvPicPr/>
          <p:nvPr/>
        </p:nvPicPr>
        <p:blipFill>
          <a:blip r:embed="rId2"/>
          <a:srcRect l="51264" t="16667" b="21795"/>
          <a:stretch>
            <a:fillRect/>
          </a:stretch>
        </p:blipFill>
        <p:spPr bwMode="auto">
          <a:xfrm>
            <a:off x="1597994" y="1445083"/>
            <a:ext cx="4158702" cy="432074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AF2E411E-E896-4EF4-9799-CAF8CC724A0B}"/>
              </a:ext>
            </a:extLst>
          </p:cNvPr>
          <p:cNvSpPr/>
          <p:nvPr/>
        </p:nvSpPr>
        <p:spPr>
          <a:xfrm>
            <a:off x="1597994" y="5733401"/>
            <a:ext cx="4158701" cy="4846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ประชากร    ชาย </a:t>
            </a:r>
            <a:r>
              <a:rPr lang="en-US" b="1" dirty="0">
                <a:solidFill>
                  <a:schemeClr val="bg1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252,415</a:t>
            </a:r>
            <a:r>
              <a:rPr lang="en-US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 </a:t>
            </a:r>
            <a:r>
              <a:rPr lang="th-TH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คน  หญิง </a:t>
            </a:r>
            <a:r>
              <a:rPr lang="en-US" b="1" dirty="0">
                <a:solidFill>
                  <a:schemeClr val="bg1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257,235</a:t>
            </a:r>
            <a:r>
              <a:rPr lang="th-TH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 คน  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41D216A3-A028-4A37-8420-1BCD04055E6B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56ADF5-D39A-4711-80E0-52FEC589E5AF}"/>
              </a:ext>
            </a:extLst>
          </p:cNvPr>
          <p:cNvSpPr txBox="1"/>
          <p:nvPr/>
        </p:nvSpPr>
        <p:spPr>
          <a:xfrm>
            <a:off x="1327578" y="149575"/>
            <a:ext cx="3203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>
                <a:solidFill>
                  <a:srgbClr val="0B10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โครงสร้างประชากร</a:t>
            </a:r>
            <a:endParaRPr lang="en-US" sz="4400" b="1" dirty="0">
              <a:solidFill>
                <a:srgbClr val="0B100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69" name="Group 3">
            <a:extLst>
              <a:ext uri="{FF2B5EF4-FFF2-40B4-BE49-F238E27FC236}">
                <a16:creationId xmlns:a16="http://schemas.microsoft.com/office/drawing/2014/main" id="{43B7FEC5-E4EA-43EC-9775-FEADE60688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54247" y="1838987"/>
          <a:ext cx="4761974" cy="3024927"/>
        </p:xfrm>
        <a:graphic>
          <a:graphicData uri="http://schemas.openxmlformats.org/drawingml/2006/table">
            <a:tbl>
              <a:tblPr/>
              <a:tblGrid>
                <a:gridCol w="2090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21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โครงสร้างประชากร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จำนวน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2558 (ร้อยละ)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0-14 ปี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92,720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6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31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15-59 ปี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334,901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6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4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.9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7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60 ปีขึ้นไป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79,983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8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.7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2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702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อัตราส่วนพึ่งพิงทางอายุ 2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:  </a:t>
                      </a: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F255B57B-23A7-4A21-80B2-91F6ECC6729B}"/>
              </a:ext>
            </a:extLst>
          </p:cNvPr>
          <p:cNvSpPr txBox="1"/>
          <p:nvPr/>
        </p:nvSpPr>
        <p:spPr>
          <a:xfrm>
            <a:off x="6354246" y="4937728"/>
            <a:ext cx="4761973" cy="830997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>
              <a:defRPr/>
            </a:pP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อายุ </a:t>
            </a: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60 </a:t>
            </a: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ปีขึ้นไป</a:t>
            </a: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 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ชุมพร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: 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1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8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.7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% </a:t>
            </a:r>
            <a:endParaRPr lang="th-TH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pPr algn="r">
              <a:defRPr/>
            </a:pP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                     </a:t>
            </a:r>
            <a:r>
              <a:rPr lang="th-TH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ประเทศ </a:t>
            </a:r>
            <a:r>
              <a:rPr lang="en-GB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17.05</a:t>
            </a:r>
            <a:r>
              <a:rPr lang="en-GB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%</a:t>
            </a:r>
            <a:endParaRPr lang="th-TH" sz="2400" b="1" dirty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27EF13-D8E3-4832-9F71-3D9AB2E830AE}"/>
              </a:ext>
            </a:extLst>
          </p:cNvPr>
          <p:cNvSpPr/>
          <p:nvPr/>
        </p:nvSpPr>
        <p:spPr>
          <a:xfrm>
            <a:off x="2897945" y="1934417"/>
            <a:ext cx="1322363" cy="37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884843C8-6B5F-404B-BBBC-A20BB364675B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9139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A1FB3FC-B8C1-449A-827F-E55126C29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736" y="1281966"/>
            <a:ext cx="4429662" cy="11841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6E329C-0A9C-4B83-9B59-52A0BA6F2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94" y="1273662"/>
            <a:ext cx="4158702" cy="758952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96ABE56-2445-4747-B505-3083EA4B5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82736" y="2527466"/>
            <a:ext cx="4429662" cy="420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2503347" cy="745218"/>
          </a:xfrm>
        </p:spPr>
        <p:txBody>
          <a:bodyPr/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สถานะสุขภาพ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2076587" y="1329973"/>
            <a:ext cx="32015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600" b="1" dirty="0">
                <a:solidFill>
                  <a:schemeClr val="bg1"/>
                </a:solidFill>
                <a:effectLst>
                  <a:glow rad="1016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+mj-cs"/>
              </a:rPr>
              <a:t>อายุคาดเฉลี่ยเมื่อแรกเกิด</a:t>
            </a:r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884C8960-F0AE-40DD-8DA9-44111B43CD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850745"/>
              </p:ext>
            </p:extLst>
          </p:nvPr>
        </p:nvGraphicFramePr>
        <p:xfrm>
          <a:off x="960607" y="2155371"/>
          <a:ext cx="5143536" cy="4375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FDC2327-7975-4D5C-9EAE-07977922171F}"/>
              </a:ext>
            </a:extLst>
          </p:cNvPr>
          <p:cNvSpPr txBox="1"/>
          <p:nvPr/>
        </p:nvSpPr>
        <p:spPr>
          <a:xfrm>
            <a:off x="7561491" y="1273896"/>
            <a:ext cx="2472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glow rad="1016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LE</a:t>
            </a:r>
            <a:r>
              <a:rPr lang="en-US" sz="3600" b="1" dirty="0">
                <a:solidFill>
                  <a:schemeClr val="bg1"/>
                </a:solidFill>
                <a:effectLst>
                  <a:glow rad="1016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itchFamily="34" charset="0"/>
              </a:rPr>
              <a:t> </a:t>
            </a:r>
            <a:r>
              <a:rPr lang="th-TH" sz="3600" b="1" dirty="0">
                <a:solidFill>
                  <a:schemeClr val="bg1"/>
                </a:solidFill>
                <a:effectLst>
                  <a:glow rad="1016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+mj-cs"/>
              </a:rPr>
              <a:t>จังหวัดชุมพร </a:t>
            </a:r>
            <a:endParaRPr lang="en-US" sz="3600" b="1" dirty="0">
              <a:solidFill>
                <a:schemeClr val="bg1"/>
              </a:solidFill>
              <a:effectLst>
                <a:glow rad="1016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+mj-cs"/>
            </a:endParaRPr>
          </a:p>
          <a:p>
            <a:r>
              <a:rPr lang="th-TH" sz="3600" b="1" dirty="0">
                <a:solidFill>
                  <a:schemeClr val="bg1"/>
                </a:solidFill>
                <a:effectLst>
                  <a:glow rad="1016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+mj-cs"/>
              </a:rPr>
              <a:t>ปี 2560</a:t>
            </a:r>
            <a:r>
              <a:rPr lang="en-US" sz="3600" b="1" dirty="0">
                <a:solidFill>
                  <a:schemeClr val="bg1"/>
                </a:solidFill>
                <a:effectLst>
                  <a:glow rad="1016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+mj-cs"/>
              </a:rPr>
              <a:t> </a:t>
            </a:r>
            <a:r>
              <a:rPr lang="en-US" sz="3600" b="1" dirty="0">
                <a:solidFill>
                  <a:schemeClr val="bg1"/>
                </a:solidFill>
                <a:effectLst>
                  <a:glow rad="1016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=</a:t>
            </a:r>
            <a:r>
              <a:rPr lang="en-US" sz="3600" b="1" dirty="0">
                <a:solidFill>
                  <a:schemeClr val="bg1"/>
                </a:solidFill>
                <a:effectLst>
                  <a:glow rad="1016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+mj-cs"/>
              </a:rPr>
              <a:t> </a:t>
            </a:r>
            <a:r>
              <a:rPr lang="en-US" sz="3600" b="1" dirty="0">
                <a:solidFill>
                  <a:schemeClr val="bg1"/>
                </a:solidFill>
                <a:effectLst>
                  <a:glow rad="1016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76</a:t>
            </a:r>
            <a:r>
              <a:rPr lang="en-US" sz="3600" b="1" dirty="0">
                <a:solidFill>
                  <a:schemeClr val="bg1"/>
                </a:solidFill>
                <a:effectLst>
                  <a:glow rad="1016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+mj-cs"/>
              </a:rPr>
              <a:t> </a:t>
            </a:r>
            <a:r>
              <a:rPr lang="th-TH" sz="3600" b="1" dirty="0">
                <a:solidFill>
                  <a:schemeClr val="bg1"/>
                </a:solidFill>
                <a:effectLst>
                  <a:glow rad="1016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+mj-cs"/>
              </a:rPr>
              <a:t>ปี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1987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3" y="161687"/>
            <a:ext cx="5706595" cy="745218"/>
          </a:xfrm>
        </p:spPr>
        <p:txBody>
          <a:bodyPr>
            <a:normAutofit/>
          </a:bodyPr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สถิติชีพ จังหวัดชุมพร ปี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2557-2561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15" name="แผนภูมิ 7">
            <a:extLst>
              <a:ext uri="{FF2B5EF4-FFF2-40B4-BE49-F238E27FC236}">
                <a16:creationId xmlns:a16="http://schemas.microsoft.com/office/drawing/2014/main" id="{2D118BA9-B5F1-41B1-90A0-A61476FA25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6651391"/>
              </p:ext>
            </p:extLst>
          </p:nvPr>
        </p:nvGraphicFramePr>
        <p:xfrm>
          <a:off x="1728716" y="1610437"/>
          <a:ext cx="8577618" cy="4831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47236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3" y="161687"/>
            <a:ext cx="5706595" cy="745218"/>
          </a:xfrm>
        </p:spPr>
        <p:txBody>
          <a:bodyPr>
            <a:normAutofit/>
          </a:bodyPr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สถิติชีพ จังหวัดชุมพร ปี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2557-2561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7" name="แผนภูมิ 15">
            <a:extLst>
              <a:ext uri="{FF2B5EF4-FFF2-40B4-BE49-F238E27FC236}">
                <a16:creationId xmlns:a16="http://schemas.microsoft.com/office/drawing/2014/main" id="{7523A5D1-0AE2-4F0D-A2AF-EDE11E5982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9029419"/>
              </p:ext>
            </p:extLst>
          </p:nvPr>
        </p:nvGraphicFramePr>
        <p:xfrm>
          <a:off x="2049781" y="1929790"/>
          <a:ext cx="4126231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3DC57981-71C2-44AA-8BC9-069D500034B6}"/>
              </a:ext>
            </a:extLst>
          </p:cNvPr>
          <p:cNvSpPr txBox="1">
            <a:spLocks/>
          </p:cNvSpPr>
          <p:nvPr/>
        </p:nvSpPr>
        <p:spPr>
          <a:xfrm>
            <a:off x="2049781" y="1213958"/>
            <a:ext cx="4114799" cy="579120"/>
          </a:xfrm>
          <a:prstGeom prst="rect">
            <a:avLst/>
          </a:prstGeom>
          <a:solidFill>
            <a:srgbClr val="96FF76"/>
          </a:solidFill>
          <a:ln>
            <a:noFill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อัตราตายปริกำเนิด อัตราทารก และเด็ก 0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–</a:t>
            </a:r>
            <a:r>
              <a:rPr lang="th-TH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ปี ตาย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แผนภูมิ 16">
            <a:extLst>
              <a:ext uri="{FF2B5EF4-FFF2-40B4-BE49-F238E27FC236}">
                <a16:creationId xmlns:a16="http://schemas.microsoft.com/office/drawing/2014/main" id="{5B2C0FAF-E195-474E-8A84-EE1A549277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8553897"/>
              </p:ext>
            </p:extLst>
          </p:nvPr>
        </p:nvGraphicFramePr>
        <p:xfrm>
          <a:off x="6347463" y="1914550"/>
          <a:ext cx="4254276" cy="4541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FEC83663-1403-4A45-9EAF-015FA1CFB1B1}"/>
              </a:ext>
            </a:extLst>
          </p:cNvPr>
          <p:cNvSpPr txBox="1">
            <a:spLocks/>
          </p:cNvSpPr>
          <p:nvPr/>
        </p:nvSpPr>
        <p:spPr>
          <a:xfrm>
            <a:off x="6347463" y="1213958"/>
            <a:ext cx="4254276" cy="579120"/>
          </a:xfrm>
          <a:prstGeom prst="rect">
            <a:avLst/>
          </a:prstGeom>
          <a:solidFill>
            <a:srgbClr val="FFFF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อัตรามารดาตาย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654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3" y="161687"/>
            <a:ext cx="5706595" cy="745218"/>
          </a:xfrm>
        </p:spPr>
        <p:txBody>
          <a:bodyPr>
            <a:normAutofit/>
          </a:bodyPr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สาเหตุการป่วยของผู้ป่วยนอก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12" name="แผนภูมิ 1">
            <a:extLst>
              <a:ext uri="{FF2B5EF4-FFF2-40B4-BE49-F238E27FC236}">
                <a16:creationId xmlns:a16="http://schemas.microsoft.com/office/drawing/2014/main" id="{6D1BB58E-7FDF-4793-AE0C-9197C0BC7B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6799508"/>
              </p:ext>
            </p:extLst>
          </p:nvPr>
        </p:nvGraphicFramePr>
        <p:xfrm>
          <a:off x="2236872" y="1251285"/>
          <a:ext cx="7594997" cy="5306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9430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3" y="161687"/>
            <a:ext cx="5706595" cy="745218"/>
          </a:xfrm>
        </p:spPr>
        <p:txBody>
          <a:bodyPr>
            <a:normAutofit/>
          </a:bodyPr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สาเหตุการป่วยของผู้ป่วยใน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7" name="แผนภูมิ 1">
            <a:extLst>
              <a:ext uri="{FF2B5EF4-FFF2-40B4-BE49-F238E27FC236}">
                <a16:creationId xmlns:a16="http://schemas.microsoft.com/office/drawing/2014/main" id="{D7F5733D-874C-4C71-BD27-7293372F8A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615755"/>
              </p:ext>
            </p:extLst>
          </p:nvPr>
        </p:nvGraphicFramePr>
        <p:xfrm>
          <a:off x="2651960" y="1191127"/>
          <a:ext cx="7047498" cy="4824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73334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0A556ADF-8694-4E06-81B3-BA6EE2519A33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3" y="161687"/>
            <a:ext cx="5706595" cy="745218"/>
          </a:xfrm>
        </p:spPr>
        <p:txBody>
          <a:bodyPr>
            <a:normAutofit/>
          </a:bodyPr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สาเหตุการตาย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5F8D845-76A7-4961-8D67-90750E7690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8239131"/>
              </p:ext>
            </p:extLst>
          </p:nvPr>
        </p:nvGraphicFramePr>
        <p:xfrm>
          <a:off x="2260134" y="1245762"/>
          <a:ext cx="7882671" cy="5138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6692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>
            <a:extLst>
              <a:ext uri="{FF2B5EF4-FFF2-40B4-BE49-F238E27FC236}">
                <a16:creationId xmlns:a16="http://schemas.microsoft.com/office/drawing/2014/main" id="{F3608CE2-B1B2-433B-B0F9-4CA10EBB1202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3" y="161687"/>
            <a:ext cx="9717111" cy="745218"/>
          </a:xfrm>
        </p:spPr>
        <p:txBody>
          <a:bodyPr>
            <a:normAutofit fontScale="90000"/>
          </a:bodyPr>
          <a:lstStyle/>
          <a:p>
            <a:r>
              <a:rPr lang="th-TH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iaUPC" pitchFamily="34" charset="-34"/>
              </a:rPr>
              <a:t>สถานการณ์โรคเฝ้าระวังทางระบาดวิทยา จังหวัดชุมพร ประจำปี 2561</a:t>
            </a:r>
            <a:endPara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1E7E7DE8-4A99-4B45-AD96-5AAA203B1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2523" y="1843484"/>
            <a:ext cx="4816357" cy="337766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  <p:pic>
        <p:nvPicPr>
          <p:cNvPr id="20" name="Picture 3">
            <a:extLst>
              <a:ext uri="{FF2B5EF4-FFF2-40B4-BE49-F238E27FC236}">
                <a16:creationId xmlns:a16="http://schemas.microsoft.com/office/drawing/2014/main" id="{124A1795-DB1D-4EB8-AB5E-58C0E12CA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36271" y="1843483"/>
            <a:ext cx="4816357" cy="337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5">
            <a:extLst>
              <a:ext uri="{FF2B5EF4-FFF2-40B4-BE49-F238E27FC236}">
                <a16:creationId xmlns:a16="http://schemas.microsoft.com/office/drawing/2014/main" id="{39D04B32-CB0A-4F4E-A245-73F7724AA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0201" y="1264134"/>
            <a:ext cx="64992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th-TH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Times New Roman" pitchFamily="18" charset="0"/>
                <a:cs typeface="+mj-cs"/>
              </a:rPr>
              <a:t>จังหวัดชุมพรอยู่อันดับที่ 7 ของเขตสุขภาพที่ 11 อันดับที่ 68 ของประเทศ</a:t>
            </a:r>
            <a:endParaRPr lang="th-TH" sz="4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1C5F3B-549E-4584-B815-324325AFF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982446"/>
              </p:ext>
            </p:extLst>
          </p:nvPr>
        </p:nvGraphicFramePr>
        <p:xfrm>
          <a:off x="1772523" y="5249821"/>
          <a:ext cx="958010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0104">
                  <a:extLst>
                    <a:ext uri="{9D8B030D-6E8A-4147-A177-3AD203B41FA5}">
                      <a16:colId xmlns:a16="http://schemas.microsoft.com/office/drawing/2014/main" val="4238418473"/>
                    </a:ext>
                  </a:extLst>
                </a:gridCol>
              </a:tblGrid>
              <a:tr h="396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200" b="1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สถานการณ์โรคไข้เลือดออก จังหวัดชุมพร ปี 2562  </a:t>
                      </a:r>
                      <a:endParaRPr lang="en-US" sz="2200" b="1" u="non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1698"/>
                  </a:ext>
                </a:extLst>
              </a:tr>
              <a:tr h="396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ได้รับรายงานผู้ป่วย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34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ราย  ไม่มีผู้ป่วยเสียชีวิต อัตราป่วย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6.72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ต่อประชากรแสนคน </a:t>
                      </a:r>
                      <a:endParaRPr lang="en-US" sz="2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913627"/>
                  </a:ext>
                </a:extLst>
              </a:tr>
              <a:tr h="396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อำเภอที่มีอัตราป่วยสูงสุด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 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อันดับแรกคือคือ อำเภอเมือง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(14.87)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ปะทิว (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6.21) 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และท่าแซะ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(5.87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)  </a:t>
                      </a:r>
                      <a:endParaRPr lang="en-US" sz="2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433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189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E8EEFD4-7935-498A-98C3-10D05049F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59" y="1402808"/>
            <a:ext cx="4487319" cy="758952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3519986" cy="745218"/>
          </a:xfrm>
        </p:spPr>
        <p:txBody>
          <a:bodyPr>
            <a:normAutofit fontScale="90000"/>
          </a:bodyPr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ตัวอย่างสถานะสุขภาพ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494690" y="1452381"/>
            <a:ext cx="40222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glow rad="1016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1. </a:t>
            </a:r>
            <a:r>
              <a:rPr lang="th-TH" sz="3600" b="1" dirty="0">
                <a:solidFill>
                  <a:schemeClr val="bg1"/>
                </a:solidFill>
                <a:effectLst>
                  <a:glow rad="1016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อัตราส่วนการตายของมารดา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5812" y="4174340"/>
          <a:ext cx="11015000" cy="191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2511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2335237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307101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  <a:gridCol w="2110151">
                  <a:extLst>
                    <a:ext uri="{9D8B030D-6E8A-4147-A177-3AD203B41FA5}">
                      <a16:colId xmlns:a16="http://schemas.microsoft.com/office/drawing/2014/main" val="3277839117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รายการ 1</a:t>
                      </a:r>
                      <a:endParaRPr lang="en-US" sz="2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รายการ 2</a:t>
                      </a:r>
                      <a:endParaRPr lang="en-US" sz="2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รายการ 3</a:t>
                      </a:r>
                      <a:endParaRPr lang="en-US" sz="2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1. ไม่เกิน 17 ต่อการเกิดมีชีพแสนคน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45.64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26.7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23.17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2. ไม่เกิน 17 ต่อการเกิดมีชีพแสนคน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0.0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44.21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26.11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6924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66B6C-4E86-4DA2-89EC-53DA63673849}"/>
              </a:ext>
            </a:extLst>
          </p:cNvPr>
          <p:cNvSpPr txBox="1"/>
          <p:nvPr/>
        </p:nvSpPr>
        <p:spPr>
          <a:xfrm>
            <a:off x="1262159" y="2334031"/>
            <a:ext cx="2521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เป้าหมายปี 2562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ร้อยละ 60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695" y="2804670"/>
            <a:ext cx="1282104" cy="128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52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420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Angsana New</vt:lpstr>
      <vt:lpstr>Arial</vt:lpstr>
      <vt:lpstr>Calibri</vt:lpstr>
      <vt:lpstr>Calibri Light</vt:lpstr>
      <vt:lpstr>CordiaUPC</vt:lpstr>
      <vt:lpstr>FreesiaUPC</vt:lpstr>
      <vt:lpstr>Tahoma</vt:lpstr>
      <vt:lpstr>TH Niramit AS</vt:lpstr>
      <vt:lpstr>TH SarabunPSK</vt:lpstr>
      <vt:lpstr>Wingdings</vt:lpstr>
      <vt:lpstr>Office Theme</vt:lpstr>
      <vt:lpstr>PowerPoint Presentation</vt:lpstr>
      <vt:lpstr>สถานะสุขภาพ</vt:lpstr>
      <vt:lpstr>สถิติชีพ จังหวัดชุมพร ปี 2557-2561</vt:lpstr>
      <vt:lpstr>สถิติชีพ จังหวัดชุมพร ปี 2557-2561</vt:lpstr>
      <vt:lpstr>สาเหตุการป่วยของผู้ป่วยนอก</vt:lpstr>
      <vt:lpstr>สาเหตุการป่วยของผู้ป่วยใน</vt:lpstr>
      <vt:lpstr>สาเหตุการตาย</vt:lpstr>
      <vt:lpstr>สถานการณ์โรคเฝ้าระวังทางระบาดวิทยา จังหวัดชุมพร ประจำปี 2561</vt:lpstr>
      <vt:lpstr> ตัวอย่างสถานะสุขภาพ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JOBLACK</dc:creator>
  <cp:lastModifiedBy>JOBLACK</cp:lastModifiedBy>
  <cp:revision>14</cp:revision>
  <dcterms:created xsi:type="dcterms:W3CDTF">2019-02-26T03:04:50Z</dcterms:created>
  <dcterms:modified xsi:type="dcterms:W3CDTF">2019-02-26T07:11:33Z</dcterms:modified>
</cp:coreProperties>
</file>