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  <p:sldId id="273" r:id="rId7"/>
    <p:sldId id="274" r:id="rId8"/>
    <p:sldId id="275" r:id="rId9"/>
    <p:sldId id="277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28E6-02F3-471E-AC9A-71F3ADA9A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478C3-0F8C-4E8B-9FED-25C3C18E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EE2A-1401-49D6-AC72-ADC35250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7230-33D6-4839-BED8-973CB60B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51B6-A509-45B0-8CD2-9B16BB3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6C71-1E3A-47AA-9954-66F0AB58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FA19-5197-48C1-A48D-9CE999FE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6F0CE-6777-43C1-9487-8EB95E4A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A6EC-0A70-4E54-B38A-9DEBA441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989F-85EC-4DEC-87F7-F836AFE8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58A21-198C-449F-919F-EC3527524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5E63B-296B-4C5D-8F2E-42CEAAF45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B59DD-B5E6-40BD-8D1D-DCB7E6E2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0C7E-1B3B-476E-BB21-D96F152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6A25-6011-4059-A244-FF741506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5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858D-C48E-4245-B48E-1144E92F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ED59-9D2F-47FD-9308-7009E2EE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6B26B-E1CC-4A0B-9FEF-2E9BBC7F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9A18-174A-4403-B36E-34236139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0C2C-3EA4-4F6C-BF70-EEB979C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9EB9-E1C0-4F80-B98B-BA43B3E0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0AC0B-F4B9-4791-B8FF-D733EC71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19D7-0000-4278-A790-A36ECB1E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1353-673A-4AC8-8B11-9A6E3EC5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8B57-4926-4DC6-A35F-EA2C16C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DEF0-15D3-49D6-A8B6-A7B3BED4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8C2A-0E54-4FFE-AA1E-0E926E20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07C4D-054E-4C29-94EA-C8DFEC11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CA35A-AB96-4895-852E-0C263CC8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CEDF-65F7-432E-8D33-A2AB940A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7291C-DA37-4059-BA84-5BB3F38D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F1E2-689A-4C41-9695-CA96E298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9235-8144-4B10-B77B-18C1A722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7ABF-6192-409C-930F-8D6B8E27C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1221-BFCB-412C-BC4D-990313ED0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A6E8D-45F5-4969-B219-E8A949A7D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A1B8D-1B99-4117-8F4C-3A453FC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E5C24-A6C0-4332-9A17-BB05E24D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B5007-297A-4E84-A682-9783354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AD54-123F-48CE-964E-8D1729DB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A0BD-9556-448E-AF2C-2F961FD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2D00-2201-4437-B0BB-9A87CBF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44826-9C84-49BD-96B9-361C3605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8600-6615-4935-8062-098C5681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37D9D-D720-4D01-87EA-0357973E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5730-2A58-4312-B21F-A0E0DFD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A633-C32C-486C-B981-1E80F71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E234-C26A-4E35-A52E-661DCF9E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FC9F-FB49-4220-9313-3F914E01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7E32-513B-43C5-86FE-F754DEC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F1FF-A80F-4B57-A01F-57422DD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789B2-0B0C-4519-8893-513366A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6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9C2D-0396-4699-AF59-2501492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49FF2-C643-4324-A11C-7F73FEDAC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779D-2733-4A24-8012-CC00CD024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35321-11CC-4327-A334-EEE1B99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93A6-68E0-47D0-9836-7A477C8F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9745-B73B-4583-903F-BE00F15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C46E9-642B-48C8-934A-1BC06924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B2A9-D54D-4A6B-A15C-6A80989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0E3A-E8DF-4352-8C5B-C97C55E87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8777-A36D-41AA-A942-A1580DA0D9CA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20BE-A7FF-4B7C-AEC9-FEC55A820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841E-AA0B-4727-AD21-C451065A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AFB5-EAAF-4C88-B984-CDC07865C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25760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A3FC1-8079-447E-A3A9-71F6C210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5" y="1149534"/>
            <a:ext cx="8276566" cy="1311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517758"/>
            <a:ext cx="6737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อัตราส่วนการตายมารดาไทยไม่เกิน 17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65812" y="3971140"/>
          <a:ext cx="11015000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22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959797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1936185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3277839117"/>
                    </a:ext>
                  </a:extLst>
                </a:gridCol>
                <a:gridCol w="1770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6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9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12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1. ไม่เกิน 17 ต่อการเกิดมีชีพแสนคน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ไม่มีมารดาตาย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62159" y="2461031"/>
            <a:ext cx="4116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ไม่เกิน 17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แสนการเกิดมีชีพ 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5" y="2079318"/>
            <a:ext cx="1282104" cy="1282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14D65-7AC0-461D-9F13-88C16943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2766" y1="15873" x2="7021" y2="12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5" y="1149379"/>
            <a:ext cx="9698386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07943"/>
              </p:ext>
            </p:extLst>
          </p:nvPr>
        </p:nvGraphicFramePr>
        <p:xfrm>
          <a:off x="611805" y="3396019"/>
          <a:ext cx="11195988" cy="169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743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5420245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95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1053309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ชี้แจงทบทวนนโยบาย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PCC</a:t>
                      </a:r>
                      <a:r>
                        <a:rPr lang="th-TH" sz="2800" b="1" dirty="0">
                          <a:latin typeface="Angsana New" pitchFamily="18" charset="-34"/>
                          <a:cs typeface="Angsana New" pitchFamily="18" charset="-34"/>
                        </a:rPr>
                        <a:t> ต้นแบบระดับเขต 12 แห่ง ประเมินตนเอง (3 </a:t>
                      </a:r>
                      <a:r>
                        <a:rPr lang="en-US" sz="2800" b="1" dirty="0">
                          <a:latin typeface="Angsana New" pitchFamily="18" charset="-34"/>
                          <a:cs typeface="Angsana New" pitchFamily="18" charset="-34"/>
                        </a:rPr>
                        <a:t>S)</a:t>
                      </a:r>
                      <a:endParaRPr lang="en-US" sz="28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42829" y="1477681"/>
            <a:ext cx="7926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ร้อยละของคลินิกหมอครอบครัวที่เปิดดำเนินการในพื้นที่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Primary Care Cluster)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86C6A8-AE10-496B-B7CE-71ABB031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2766" y1="15873" x2="7021" y2="12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" y="1149379"/>
            <a:ext cx="8568745" cy="1282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12" y="2484773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7104"/>
              </p:ext>
            </p:extLst>
          </p:nvPr>
        </p:nvGraphicFramePr>
        <p:xfrm>
          <a:off x="734281" y="3793381"/>
          <a:ext cx="111959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ชี้แจงนโยบาย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49400" y="1528821"/>
            <a:ext cx="64372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ร้อยละของ รพ.สต.ที่ผ่านเกณฑ์การพัฒนาคุณภาพ รพ.สต.ติดดาว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34885" y="2402019"/>
            <a:ext cx="6331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ระดับ 3 ดาว ร้อยละ 100 และระดับ 5 ดาว ร้อยละ 60 (สะสม)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5" y="1318770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8404516" cy="745218"/>
          </a:xfrm>
        </p:spPr>
        <p:txBody>
          <a:bodyPr>
            <a:normAutofit/>
          </a:bodyPr>
          <a:lstStyle/>
          <a:p>
            <a:r>
              <a:rPr lang="th-TH" sz="4000" b="1" dirty="0"/>
              <a:t>การพัฒนาสุขภาพกลุ่มสตรีและเด็กปฐมวัย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93670" y="1454258"/>
            <a:ext cx="653416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1 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ได้รับการคัดกรองพัฒนาการ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2 ร้อยละ 20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ที่ได้รับการคัดกรองพัฒนาการ พบสงสัยล่าช้า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3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90 ของเด็กอายุ 0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-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5 ปี ที่มีพัฒนาการสงสัยล่าช้าได้รับการติดตาม 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  <a:p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4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ร้อยละ 60 ของเด็กพัฒนาการล่าช้าได้รับการกระตุ้นพัฒนาการด้วย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TEDA4I</a:t>
            </a:r>
            <a:endParaRPr lang="th-T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52094"/>
              </p:ext>
            </p:extLst>
          </p:nvPr>
        </p:nvGraphicFramePr>
        <p:xfrm>
          <a:off x="368300" y="2942440"/>
          <a:ext cx="11620500" cy="362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0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423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8447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1.มีแผนงาน โครงการส่งเสริมสุขภาพเด็กปฐมวัย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 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โครงการมหัศจรรย์ 1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000 วันแรกของชีวิต จังหวัดชุมพร 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  -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โครงการสร้างเสริมสุขภาพเด็กปฐมวัยจังหวัดชุมพร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39766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2.มีการถ่ายทอดนโยบาย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/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มาตรการ การดำเนินงานเด็กปฐมวัย ให้กับ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CPM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ระดับอำเภอ 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ประชุม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MCH BOARD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th-TH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b="1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CPN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เมื่อ 22 ก.พ. 62 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3.ส่งเสริมศักยภาพบุคลากรสาธารณสุขในการคัดกรองด้วย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DSPM 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และ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Teda</a:t>
                      </a:r>
                      <a:r>
                        <a:rPr lang="th-TH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I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อยู่ระหว่างดำเนินงานในไตรมาส 3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ได้รับการคัดกรองพัฒนาการ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ที่ได้รับการคัดกรองพัฒนาการ พบสงสัยล่าช้า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เด็กอายุ 0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-</a:t>
                      </a:r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5 ปี ที่มีพัฒนาการสงสัยล่าช้าได้รับการติดตาม </a:t>
                      </a:r>
                      <a:endParaRPr lang="en-US" sz="2000" b="0" dirty="0"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r>
                        <a:rPr lang="th-TH" sz="2000" b="0" dirty="0">
                          <a:latin typeface="Angsana New" pitchFamily="18" charset="-34"/>
                          <a:cs typeface="Angsana New" pitchFamily="18" charset="-34"/>
                        </a:rPr>
                        <a:t>เด็กพัฒนาการล่าช้าได้รับการกระตุ้นพัฒนาการด้วย </a:t>
                      </a:r>
                      <a:r>
                        <a:rPr lang="en-US" sz="2000" b="0" dirty="0">
                          <a:latin typeface="Angsana New" pitchFamily="18" charset="-34"/>
                          <a:cs typeface="Angsana New" pitchFamily="18" charset="-34"/>
                        </a:rPr>
                        <a:t>TEDA4I</a:t>
                      </a:r>
                      <a:endParaRPr lang="th-TH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ร้อยละ60.38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ร้อยละ41.20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ร้อยละ67.66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j-cs"/>
                        </a:rPr>
                        <a:t>ร้อยละ19.06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+mj-cs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1270" y="1035158"/>
            <a:ext cx="6582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2.</a:t>
            </a:r>
            <a:r>
              <a:rPr lang="th-TH" sz="3200" b="1" dirty="0">
                <a:latin typeface="Angsana New" pitchFamily="18" charset="-34"/>
                <a:cs typeface="Angsana New" pitchFamily="18" charset="-34"/>
              </a:rPr>
              <a:t> ระดับความสำเร็จของพัฒนาการเด็กตามเกณฑ์มาตรฐาน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F0782-C924-404A-8C47-BB705DFD8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34"/>
            <a:ext cx="10866783" cy="1311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2" y="277098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3600" b="1" dirty="0">
                <a:latin typeface="Angsana New" pitchFamily="18" charset="-34"/>
                <a:cs typeface="Angsana New" pitchFamily="18" charset="-34"/>
              </a:rPr>
              <a:t>GREEN &amp; CLEAN</a:t>
            </a:r>
            <a:endParaRPr lang="th-TH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403458"/>
            <a:ext cx="8706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</a:rPr>
              <a:t>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โรงพยาบาลที่พัฒนาอนามัยสิ่งแวดล้อมได้ตามเกณฑ์ 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GREEN &amp; CLEAN Hospital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13213"/>
              </p:ext>
            </p:extLst>
          </p:nvPr>
        </p:nvGraphicFramePr>
        <p:xfrm>
          <a:off x="615012" y="4092066"/>
          <a:ext cx="10980088" cy="173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จังหวัดมีแผนในการขับเคลื่อนและประเมิน(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Re-accreditation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)โรงพยาบาล 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GREEN&amp;CLEAN  Hospital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100</a:t>
                      </a:r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-จำนวนรพ.ทั้งสิ้น 11 แห่ง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-มีแผนในการขับเคลื่อน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และตรวจประเมินรพ.ทุกแห่ง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72209" y="2398763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รอบ 3เดือน จังหวัดมีแผนในการขับเคลื่อนและประเมิน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Re-accreditation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                               โรงพยาบาล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GREEN&amp;CLEAN  Hospital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C993A9-F263-4F7C-B825-51D7864F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534"/>
            <a:ext cx="9978887" cy="1311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3009521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กลุ่มสูงวัย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985670" y="1509474"/>
            <a:ext cx="778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1.</a:t>
            </a:r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 ตำบลที่มีระบบการส่งเสริมสุขภาพดูแลผู้สูงอายุระยะยาว (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Long Term Care) 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28416"/>
              </p:ext>
            </p:extLst>
          </p:nvPr>
        </p:nvGraphicFramePr>
        <p:xfrm>
          <a:off x="615012" y="4317353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39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66B6C-4E86-4DA2-89EC-53DA63673849}"/>
              </a:ext>
            </a:extLst>
          </p:cNvPr>
          <p:cNvSpPr txBox="1"/>
          <p:nvPr/>
        </p:nvSpPr>
        <p:spPr>
          <a:xfrm>
            <a:off x="1223066" y="2381515"/>
            <a:ext cx="858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เป้าหมายปี 2562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ตำบลที่มีระบบการส่งเสริมสุขภาพดูแลผู้สูงอายุระยะยาว (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Long Term Care)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ในชุมชนผ่านเกณฑ์ (เป้าหมายร้อยละ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70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)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4" y="231725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7"/>
            <a:ext cx="10347616" cy="74521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itchFamily="18" charset="-34"/>
                <a:cs typeface="Angsana New" pitchFamily="18" charset="-34"/>
              </a:rPr>
              <a:t>NCD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340680" y="1517924"/>
            <a:ext cx="843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1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อัตราผู้ป่วยเบาหวานรายใหม่จากกลุ่มเสี่ยงเบาหวาน ไม่เกินร้อยละ 2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.05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2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.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อัตรากลุ่มสงสัยป่วยความดันโลหิตสูงในเขตรับผิดชอบได้รับการวัดความดันโลหิตที่บ้าน  ร้อยละ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30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14983"/>
              </p:ext>
            </p:extLst>
          </p:nvPr>
        </p:nvGraphicFramePr>
        <p:xfrm>
          <a:off x="615012" y="3628240"/>
          <a:ext cx="10980088" cy="19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ผู้ป่วยเบาหวานรายใหม่จากกลุ่มเสี่ยงเบาหวาน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กลุ่มสงสัยป่วยความดันโลหิตสูงในเขตรับผิดชอบได้รับการวัดความดันโลหิตที่บ้าน 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Angsana New" pitchFamily="18" charset="-34"/>
                        <a:ea typeface="+mn-ea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59D609-49A8-4872-ADDB-7E99D84AA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9" y="1134163"/>
            <a:ext cx="10980088" cy="1419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4" y="2969772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ระบบตอบโต้ภาวะฉุกเฉิน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429564"/>
            <a:ext cx="927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หน่วยงานที่สามารถดำเนินการได้ทั้ง 5 ขั้น</a:t>
            </a:r>
          </a:p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ขั้นตอนที่ 1 – 5 สามารถดำเนินการไปพร้อมๆ กันได้</a:t>
            </a:r>
            <a:endParaRPr lang="en-US" sz="2400" b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4898"/>
              </p:ext>
            </p:extLst>
          </p:nvPr>
        </p:nvGraphicFramePr>
        <p:xfrm>
          <a:off x="615012" y="4237842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ทุกหน่วยงานดำเนินการตามขั้นตอนที่ 1 ได้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85900" y="1409555"/>
            <a:ext cx="878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จังหวัดในการพัฒนาศูนย์ปฏิบัติการภาวะฉุกเฉิน (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EOC)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ทีมตระหนักรู้สถานการณ์ (</a:t>
            </a:r>
            <a:r>
              <a:rPr lang="en-US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SAT) </a:t>
            </a:r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ที่สามารถปฏิบัติงานได้จริง</a:t>
            </a:r>
            <a:endParaRPr lang="th-T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F98814-66D4-4B30-BB0D-05F83926C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9" y="1134163"/>
            <a:ext cx="6072811" cy="1189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" y="2916758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กลุ่มวัยเรียน/วัยรุ่น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ABEBD-B240-4C8B-A0F2-1CD3C8A11713}"/>
              </a:ext>
            </a:extLst>
          </p:cNvPr>
          <p:cNvSpPr/>
          <p:nvPr/>
        </p:nvSpPr>
        <p:spPr>
          <a:xfrm>
            <a:off x="1473200" y="2641600"/>
            <a:ext cx="927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อัตราการคลอดมีชีพในหญิงอายุ 15 - 19 ปี ไม่เกิน 38 ต่อพันประชากร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16408"/>
              </p:ext>
            </p:extLst>
          </p:nvPr>
        </p:nvGraphicFramePr>
        <p:xfrm>
          <a:off x="615012" y="4184828"/>
          <a:ext cx="10980088" cy="127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30901261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หมายเหตุ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อัตราการคลอดมีชีพในหญิงอายุ 15 - 19 ปี </a:t>
                      </a:r>
                      <a:endParaRPr lang="en-US" sz="2400" b="1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9611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85900" y="1454835"/>
            <a:ext cx="4838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อัตราคลอดมีชีพในหญิงอายุ  15-19 ปี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8" y="1812414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th-TH" sz="4000" b="1" dirty="0">
                <a:latin typeface="Angsana New" pitchFamily="18" charset="-34"/>
                <a:cs typeface="Angsana New" pitchFamily="18" charset="-34"/>
              </a:rPr>
              <a:t>ประเด็นเพิ่มเติม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29925"/>
              </p:ext>
            </p:extLst>
          </p:nvPr>
        </p:nvGraphicFramePr>
        <p:xfrm>
          <a:off x="615012" y="3129630"/>
          <a:ext cx="11195988" cy="319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63766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อสม.1 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: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ผู้สูบบุหรี่เข้าร่วมโครงการ ฯ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( 1 คน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11,431 คนต่อ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34</a:t>
                      </a:r>
                      <a:r>
                        <a:rPr lang="en-US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,</a:t>
                      </a:r>
                      <a:r>
                        <a:rPr lang="th-TH" sz="2400" b="0" dirty="0">
                          <a:solidFill>
                            <a:srgbClr val="000000"/>
                          </a:solidFill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293</a:t>
                      </a:r>
                      <a:r>
                        <a:rPr lang="th-TH" sz="2400" b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คน</a:t>
                      </a:r>
                      <a:r>
                        <a:rPr lang="en-US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)</a:t>
                      </a: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1</a:t>
                      </a:r>
                      <a:r>
                        <a:rPr lang="th-TH" sz="2400" kern="1200" baseline="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จังหวัดชุมพร  มี อสม.จำนวน 11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431 คน ดำเนินการชักชวนผู้สูบบุหรี่เข้าร่วมโครงการฯ ได้ 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28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,</a:t>
                      </a:r>
                      <a:r>
                        <a:rPr lang="th-TH" sz="2400" b="1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614</a:t>
                      </a:r>
                      <a:r>
                        <a:rPr lang="th-TH" sz="2400" kern="1200" dirty="0">
                          <a:solidFill>
                            <a:schemeClr val="dk1"/>
                          </a:solidFill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 คน </a:t>
                      </a:r>
                      <a:endParaRPr lang="th-TH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2. แจ้งเป้าหมายและแนวทางการดำเนินงานโครงการ 3 ล้าน 3 ปีฯ แก่ผู้รับผิดชอบงานสุขภาพภาคประชาชนระดับ สสอ.และรพช.ทุกแห่ง 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3.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ประชุมชมรม อสม.จังหวัดชุมพร และขอความร่วมมือให้ชมรม อสม.ทุกระดับเร่งรัดให้ อสม.ชวนคนเลิกบุหรี่</a:t>
                      </a:r>
                    </a:p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4.</a:t>
                      </a:r>
                      <a:r>
                        <a:rPr lang="th-TH" sz="2400" baseline="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 </a:t>
                      </a:r>
                      <a:r>
                        <a:rPr lang="th-TH" sz="2400" dirty="0">
                          <a:latin typeface="Angsana New" pitchFamily="18" charset="-34"/>
                          <a:ea typeface="Cordia New"/>
                          <a:cs typeface="Angsana New" pitchFamily="18" charset="-34"/>
                        </a:rPr>
                        <a:t>ติดตาม ผลการดำเนินงานระดับและอำเภอ</a:t>
                      </a: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0907" y="1581581"/>
            <a:ext cx="9384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 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อสม.ที่สูบบุหรี่ เป็นต้นแบบในพฤติกรรมสุขภาพ (ด้านการไม่สูบบุหรี่)</a:t>
            </a:r>
            <a:r>
              <a:rPr lang="en-US" sz="2400" b="1" dirty="0">
                <a:latin typeface="Angsana New" pitchFamily="18" charset="-34"/>
                <a:cs typeface="Angsana New" pitchFamily="18" charset="-34"/>
              </a:rPr>
              <a:t> : </a:t>
            </a:r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จำนวนผู้สูบบุหรี่เลิกสูบบุหรี่</a:t>
            </a:r>
            <a:endParaRPr lang="en-US" sz="24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49E965-1BD7-4744-A0FB-F64EED63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7" y="1304704"/>
            <a:ext cx="9405179" cy="1189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663297-159B-49F9-A566-CF14DFD4FF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1" y="2859335"/>
            <a:ext cx="1282104" cy="12821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89899BE-2D44-4BB4-BC53-ABF471983C71}"/>
              </a:ext>
            </a:extLst>
          </p:cNvPr>
          <p:cNvSpPr txBox="1">
            <a:spLocks/>
          </p:cNvSpPr>
          <p:nvPr/>
        </p:nvSpPr>
        <p:spPr>
          <a:xfrm>
            <a:off x="4047" y="-60412"/>
            <a:ext cx="12200192" cy="1189416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DC983-A60B-40B7-847D-C47206DC6B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341" y="44928"/>
            <a:ext cx="1010943" cy="1010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284" y="161686"/>
            <a:ext cx="10347616" cy="8797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ngsana New" pitchFamily="18" charset="-34"/>
                <a:cs typeface="Angsana New" pitchFamily="18" charset="-34"/>
              </a:rPr>
              <a:t>PRIMARY CARE</a:t>
            </a:r>
            <a:endParaRPr lang="th-TH" sz="4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36A7FD1-1DCA-4181-9536-50C0ADFCDAF1}"/>
              </a:ext>
            </a:extLst>
          </p:cNvPr>
          <p:cNvSpPr txBox="1">
            <a:spLocks/>
          </p:cNvSpPr>
          <p:nvPr/>
        </p:nvSpPr>
        <p:spPr>
          <a:xfrm>
            <a:off x="4047" y="6557957"/>
            <a:ext cx="12200192" cy="302115"/>
          </a:xfrm>
          <a:prstGeom prst="rect">
            <a:avLst/>
          </a:prstGeom>
          <a:gradFill>
            <a:gsLst>
              <a:gs pos="0">
                <a:srgbClr val="92FF70"/>
              </a:gs>
              <a:gs pos="50000">
                <a:srgbClr val="C2FFB0"/>
              </a:gs>
              <a:gs pos="100000">
                <a:srgbClr val="93FF73"/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สำนักงานสาธารณสุขจังหวัดชุมพร      วิสัยทัศน์       “องค์กรหลักด้านสุขภาพ ที่รวมพลังสังคม สู่ชุมพรเมืองสุขภาวะ”</a:t>
            </a:r>
            <a:endParaRPr lang="en-US" b="1" dirty="0">
              <a:ln>
                <a:solidFill>
                  <a:schemeClr val="bg1"/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rgbClr val="00206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70FB62-64A3-45D2-BD38-5ABA4DA0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52508"/>
              </p:ext>
            </p:extLst>
          </p:nvPr>
        </p:nvGraphicFramePr>
        <p:xfrm>
          <a:off x="615012" y="4173236"/>
          <a:ext cx="11195988" cy="11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288">
                  <a:extLst>
                    <a:ext uri="{9D8B030D-6E8A-4147-A177-3AD203B41FA5}">
                      <a16:colId xmlns:a16="http://schemas.microsoft.com/office/drawing/2014/main" val="3643751452"/>
                    </a:ext>
                  </a:extLst>
                </a:gridCol>
                <a:gridCol w="6108700">
                  <a:extLst>
                    <a:ext uri="{9D8B030D-6E8A-4147-A177-3AD203B41FA5}">
                      <a16:colId xmlns:a16="http://schemas.microsoft.com/office/drawing/2014/main" val="771705688"/>
                    </a:ext>
                  </a:extLst>
                </a:gridCol>
              </a:tblGrid>
              <a:tr h="6376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Small Success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ผลงาน</a:t>
                      </a:r>
                      <a:r>
                        <a:rPr lang="th-TH" sz="2400" baseline="0" dirty="0">
                          <a:latin typeface="Angsana New" panose="02020603050405020304" pitchFamily="18" charset="-34"/>
                          <a:cs typeface="Angsana New" panose="02020603050405020304" pitchFamily="18" charset="-34"/>
                        </a:rPr>
                        <a:t> 3 เดือน</a:t>
                      </a:r>
                      <a:endParaRPr lang="en-US" sz="2400" dirty="0">
                        <a:latin typeface="Angsana New" panose="02020603050405020304" pitchFamily="18" charset="-34"/>
                        <a:cs typeface="Angsana New" panose="02020603050405020304" pitchFamily="18" charset="-34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50097"/>
                  </a:ext>
                </a:extLst>
              </a:tr>
              <a:tr h="534700">
                <a:tc>
                  <a:txBody>
                    <a:bodyPr/>
                    <a:lstStyle/>
                    <a:p>
                      <a:pPr marL="0" marR="0" indent="0" algn="thai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dirty="0">
                          <a:latin typeface="Angsana New" pitchFamily="18" charset="-34"/>
                          <a:cs typeface="Angsana New" pitchFamily="18" charset="-34"/>
                        </a:rPr>
                        <a:t>กําหนดประเด็น ≥ 2 ประเด็น</a:t>
                      </a:r>
                      <a:endParaRPr lang="en-US" sz="2400" b="1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2400" dirty="0">
                        <a:latin typeface="Angsana New" pitchFamily="18" charset="-34"/>
                        <a:ea typeface="Cordia New"/>
                        <a:cs typeface="Angsana New" pitchFamily="18" charset="-34"/>
                      </a:endParaRPr>
                    </a:p>
                  </a:txBody>
                  <a:tcPr marL="68580" marR="68580" marT="0" marB="0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01800" y="1659878"/>
            <a:ext cx="7336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bg1"/>
                </a:solidFill>
                <a:latin typeface="Angsana New" pitchFamily="18" charset="-34"/>
                <a:cs typeface="Angsana New" pitchFamily="18" charset="-34"/>
              </a:rPr>
              <a:t>ร้อยละของอําเภอผ่านเกณฑ์การประเมินการพัฒนาคุณภาพชีวิตที่มีคุณภาพ</a:t>
            </a:r>
            <a:endParaRPr lang="en-US" sz="2800" b="1" dirty="0">
              <a:solidFill>
                <a:schemeClr val="bg1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1800" y="2692589"/>
            <a:ext cx="956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latin typeface="Angsana New" pitchFamily="18" charset="-34"/>
                <a:cs typeface="Angsana New" pitchFamily="18" charset="-34"/>
              </a:rPr>
              <a:t>เป้าหมาย: พชอ. ที่มีคุณภาพ สามารถพัฒนาคุณภาพชีวิต ของประชาชนได้อย่างเป็นรูปธรรม (ผ่านเกณฑ์ร้อยละ 60)</a:t>
            </a:r>
          </a:p>
        </p:txBody>
      </p:sp>
    </p:spTree>
    <p:extLst>
      <p:ext uri="{BB962C8B-B14F-4D97-AF65-F5344CB8AC3E}">
        <p14:creationId xmlns:p14="http://schemas.microsoft.com/office/powerpoint/2010/main" val="12198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1124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Office Theme</vt:lpstr>
      <vt:lpstr>การพัฒนาสุขภาพกลุ่มสตรีและเด็กปฐมวัย</vt:lpstr>
      <vt:lpstr>การพัฒนาสุขภาพกลุ่มสตรีและเด็กปฐมวัย</vt:lpstr>
      <vt:lpstr>โรงพยาบาลที่พัฒนาอนามัยสิ่งแวดล้อมได้ตามเกณฑ์ GREEN &amp; CLEAN</vt:lpstr>
      <vt:lpstr>กลุ่มสูงวัย</vt:lpstr>
      <vt:lpstr>NCD</vt:lpstr>
      <vt:lpstr>ระบบตอบโต้ภาวะฉุกเฉิน</vt:lpstr>
      <vt:lpstr>กลุ่มวัยเรียน/วัยรุ่น</vt:lpstr>
      <vt:lpstr>ประเด็นเพิ่มเติม</vt:lpstr>
      <vt:lpstr>PRIMARY CARE</vt:lpstr>
      <vt:lpstr>PRIMARY CARE</vt:lpstr>
      <vt:lpstr>PRIMARY CARE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ตัวอย่าง</dc:title>
  <dc:creator>JOBLACK</dc:creator>
  <cp:lastModifiedBy>JOBLACK</cp:lastModifiedBy>
  <cp:revision>27</cp:revision>
  <dcterms:created xsi:type="dcterms:W3CDTF">2019-02-26T03:36:40Z</dcterms:created>
  <dcterms:modified xsi:type="dcterms:W3CDTF">2019-02-26T07:06:59Z</dcterms:modified>
</cp:coreProperties>
</file>