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04E22E"/>
    <a:srgbClr val="150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5D5A5-C3C2-4F94-9149-A2425C676FC1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749A5DFA-3DEF-427D-A567-5F035F3ECD2D}">
      <dgm:prSet phldrT="[Text]" custT="1"/>
      <dgm:spPr>
        <a:solidFill>
          <a:srgbClr val="FFFF00">
            <a:alpha val="85000"/>
          </a:srgbClr>
        </a:solidFill>
        <a:ln>
          <a:noFill/>
        </a:ln>
      </dgm:spPr>
      <dgm:t>
        <a:bodyPr/>
        <a:lstStyle/>
        <a:p>
          <a:r>
            <a:rPr lang="en-US" sz="3600" b="1" dirty="0">
              <a:latin typeface="Bodoni MT Black" panose="02070A03080606020203" pitchFamily="18" charset="0"/>
              <a:cs typeface="Angsana New" panose="02020603050405020304" pitchFamily="18" charset="-34"/>
            </a:rPr>
            <a:t>PMQA</a:t>
          </a:r>
        </a:p>
        <a:p>
          <a:r>
            <a:rPr lang="en-US" sz="1600" b="1" dirty="0">
              <a:latin typeface="Bodoni MT Black" panose="02070A03080606020203" pitchFamily="18" charset="0"/>
              <a:cs typeface="Angsana New" panose="02020603050405020304" pitchFamily="18" charset="-34"/>
            </a:rPr>
            <a:t>Digital Transformation </a:t>
          </a:r>
        </a:p>
      </dgm:t>
    </dgm:pt>
    <dgm:pt modelId="{8DD1BB30-A24A-4D4B-8702-813719AC0D2E}" type="parTrans" cxnId="{256BB74F-6BE3-421F-B0C6-15FD28994F6D}">
      <dgm:prSet/>
      <dgm:spPr/>
      <dgm:t>
        <a:bodyPr/>
        <a:lstStyle/>
        <a:p>
          <a:endParaRPr lang="en-US"/>
        </a:p>
      </dgm:t>
    </dgm:pt>
    <dgm:pt modelId="{3C7627D0-A4AC-4414-815C-BFCAB0530DF0}" type="sibTrans" cxnId="{256BB74F-6BE3-421F-B0C6-15FD28994F6D}">
      <dgm:prSet/>
      <dgm:spPr/>
      <dgm:t>
        <a:bodyPr/>
        <a:lstStyle/>
        <a:p>
          <a:endParaRPr lang="en-US"/>
        </a:p>
      </dgm:t>
    </dgm:pt>
    <dgm:pt modelId="{09851023-13A4-46C3-B0E4-BDE695E934B9}">
      <dgm:prSet phldrT="[Text]" custT="1"/>
      <dgm:spPr>
        <a:solidFill>
          <a:srgbClr val="FF0000">
            <a:alpha val="85000"/>
          </a:srgbClr>
        </a:solidFill>
        <a:ln>
          <a:noFill/>
        </a:ln>
      </dgm:spPr>
      <dgm:t>
        <a:bodyPr/>
        <a:lstStyle/>
        <a:p>
          <a:r>
            <a:rPr lang="th-TH" sz="4800" b="1" dirty="0">
              <a:latin typeface="Angsana New" panose="02020603050405020304" pitchFamily="18" charset="-34"/>
              <a:cs typeface="Angsana New" panose="02020603050405020304" pitchFamily="18" charset="-34"/>
            </a:rPr>
            <a:t>พชอ.คุณภาพ</a:t>
          </a:r>
          <a:endParaRPr lang="en-US" sz="48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9CBAF6B-97A6-4A71-A858-52EA0AA68069}" type="parTrans" cxnId="{815A23EA-088E-4E8E-BADF-56EBA26554D3}">
      <dgm:prSet/>
      <dgm:spPr/>
      <dgm:t>
        <a:bodyPr/>
        <a:lstStyle/>
        <a:p>
          <a:endParaRPr lang="en-US"/>
        </a:p>
      </dgm:t>
    </dgm:pt>
    <dgm:pt modelId="{1CEFD263-05AA-4C6E-A501-4F19D7F60F88}" type="sibTrans" cxnId="{815A23EA-088E-4E8E-BADF-56EBA26554D3}">
      <dgm:prSet/>
      <dgm:spPr/>
      <dgm:t>
        <a:bodyPr/>
        <a:lstStyle/>
        <a:p>
          <a:endParaRPr lang="en-US"/>
        </a:p>
      </dgm:t>
    </dgm:pt>
    <dgm:pt modelId="{81944773-60FA-4D6A-B5C0-FC53401D0D49}">
      <dgm:prSet phldrT="[Text]" custT="1"/>
      <dgm:spPr>
        <a:solidFill>
          <a:srgbClr val="00B050">
            <a:alpha val="85000"/>
          </a:srgbClr>
        </a:solidFill>
        <a:ln>
          <a:noFill/>
        </a:ln>
      </dgm:spPr>
      <dgm:t>
        <a:bodyPr/>
        <a:lstStyle/>
        <a:p>
          <a:r>
            <a:rPr lang="en-US" sz="4800" b="1" dirty="0">
              <a:latin typeface="Bodoni MT Black" panose="02070A03080606020203" pitchFamily="18" charset="0"/>
              <a:cs typeface="Angsana New" panose="02020603050405020304" pitchFamily="18" charset="-34"/>
            </a:rPr>
            <a:t>EOC</a:t>
          </a:r>
        </a:p>
      </dgm:t>
    </dgm:pt>
    <dgm:pt modelId="{D4225800-F669-499D-ABDC-D6E5198B7A7F}" type="sibTrans" cxnId="{99131899-8E97-4D60-861E-AC4E7C14BAE4}">
      <dgm:prSet/>
      <dgm:spPr/>
      <dgm:t>
        <a:bodyPr/>
        <a:lstStyle/>
        <a:p>
          <a:endParaRPr lang="en-US"/>
        </a:p>
      </dgm:t>
    </dgm:pt>
    <dgm:pt modelId="{D0B5C928-4526-4693-BA88-1F35281CB4D1}" type="parTrans" cxnId="{99131899-8E97-4D60-861E-AC4E7C14BAE4}">
      <dgm:prSet/>
      <dgm:spPr/>
      <dgm:t>
        <a:bodyPr/>
        <a:lstStyle/>
        <a:p>
          <a:endParaRPr lang="en-US"/>
        </a:p>
      </dgm:t>
    </dgm:pt>
    <dgm:pt modelId="{F0A7C84E-067C-4E29-B0F2-5954A6C52377}" type="pres">
      <dgm:prSet presAssocID="{74D5D5A5-C3C2-4F94-9149-A2425C676FC1}" presName="Name0" presStyleCnt="0">
        <dgm:presLayoutVars>
          <dgm:chMax val="7"/>
          <dgm:dir/>
          <dgm:resizeHandles val="exact"/>
        </dgm:presLayoutVars>
      </dgm:prSet>
      <dgm:spPr/>
    </dgm:pt>
    <dgm:pt modelId="{01DF17D7-631D-4544-BEAF-D76A052F7A0A}" type="pres">
      <dgm:prSet presAssocID="{74D5D5A5-C3C2-4F94-9149-A2425C676FC1}" presName="ellipse1" presStyleLbl="vennNode1" presStyleIdx="0" presStyleCnt="3" custLinFactNeighborX="9119" custLinFactNeighborY="1291">
        <dgm:presLayoutVars>
          <dgm:bulletEnabled val="1"/>
        </dgm:presLayoutVars>
      </dgm:prSet>
      <dgm:spPr/>
    </dgm:pt>
    <dgm:pt modelId="{C4E77866-8001-4360-BE7C-2BB9C388B602}" type="pres">
      <dgm:prSet presAssocID="{74D5D5A5-C3C2-4F94-9149-A2425C676FC1}" presName="ellipse2" presStyleLbl="vennNode1" presStyleIdx="1" presStyleCnt="3" custLinFactNeighborX="-528" custLinFactNeighborY="3210">
        <dgm:presLayoutVars>
          <dgm:bulletEnabled val="1"/>
        </dgm:presLayoutVars>
      </dgm:prSet>
      <dgm:spPr/>
    </dgm:pt>
    <dgm:pt modelId="{BB117F35-B148-48FC-977E-F66EE2C2E323}" type="pres">
      <dgm:prSet presAssocID="{74D5D5A5-C3C2-4F94-9149-A2425C676FC1}" presName="ellipse3" presStyleLbl="vennNode1" presStyleIdx="2" presStyleCnt="3" custLinFactNeighborX="-6569" custLinFactNeighborY="1291">
        <dgm:presLayoutVars>
          <dgm:bulletEnabled val="1"/>
        </dgm:presLayoutVars>
      </dgm:prSet>
      <dgm:spPr/>
    </dgm:pt>
  </dgm:ptLst>
  <dgm:cxnLst>
    <dgm:cxn modelId="{FCDA2E09-196E-4111-94A1-B5A9016815FF}" type="presOf" srcId="{749A5DFA-3DEF-427D-A567-5F035F3ECD2D}" destId="{C4E77866-8001-4360-BE7C-2BB9C388B602}" srcOrd="0" destOrd="0" presId="urn:microsoft.com/office/officeart/2005/8/layout/rings+Icon"/>
    <dgm:cxn modelId="{0C0DAA2F-B9DD-43F7-B860-E8C33802710D}" type="presOf" srcId="{09851023-13A4-46C3-B0E4-BDE695E934B9}" destId="{BB117F35-B148-48FC-977E-F66EE2C2E323}" srcOrd="0" destOrd="0" presId="urn:microsoft.com/office/officeart/2005/8/layout/rings+Icon"/>
    <dgm:cxn modelId="{256BB74F-6BE3-421F-B0C6-15FD28994F6D}" srcId="{74D5D5A5-C3C2-4F94-9149-A2425C676FC1}" destId="{749A5DFA-3DEF-427D-A567-5F035F3ECD2D}" srcOrd="1" destOrd="0" parTransId="{8DD1BB30-A24A-4D4B-8702-813719AC0D2E}" sibTransId="{3C7627D0-A4AC-4414-815C-BFCAB0530DF0}"/>
    <dgm:cxn modelId="{99131899-8E97-4D60-861E-AC4E7C14BAE4}" srcId="{74D5D5A5-C3C2-4F94-9149-A2425C676FC1}" destId="{81944773-60FA-4D6A-B5C0-FC53401D0D49}" srcOrd="0" destOrd="0" parTransId="{D0B5C928-4526-4693-BA88-1F35281CB4D1}" sibTransId="{D4225800-F669-499D-ABDC-D6E5198B7A7F}"/>
    <dgm:cxn modelId="{44095EAA-2DD5-446A-9F7F-DB22921717AB}" type="presOf" srcId="{74D5D5A5-C3C2-4F94-9149-A2425C676FC1}" destId="{F0A7C84E-067C-4E29-B0F2-5954A6C52377}" srcOrd="0" destOrd="0" presId="urn:microsoft.com/office/officeart/2005/8/layout/rings+Icon"/>
    <dgm:cxn modelId="{D5AD5ABE-7E58-47F5-AF51-A1E1519919E3}" type="presOf" srcId="{81944773-60FA-4D6A-B5C0-FC53401D0D49}" destId="{01DF17D7-631D-4544-BEAF-D76A052F7A0A}" srcOrd="0" destOrd="0" presId="urn:microsoft.com/office/officeart/2005/8/layout/rings+Icon"/>
    <dgm:cxn modelId="{815A23EA-088E-4E8E-BADF-56EBA26554D3}" srcId="{74D5D5A5-C3C2-4F94-9149-A2425C676FC1}" destId="{09851023-13A4-46C3-B0E4-BDE695E934B9}" srcOrd="2" destOrd="0" parTransId="{59CBAF6B-97A6-4A71-A858-52EA0AA68069}" sibTransId="{1CEFD263-05AA-4C6E-A501-4F19D7F60F88}"/>
    <dgm:cxn modelId="{6B63F4E9-EAF1-422C-BD02-BC9FCA26BA67}" type="presParOf" srcId="{F0A7C84E-067C-4E29-B0F2-5954A6C52377}" destId="{01DF17D7-631D-4544-BEAF-D76A052F7A0A}" srcOrd="0" destOrd="0" presId="urn:microsoft.com/office/officeart/2005/8/layout/rings+Icon"/>
    <dgm:cxn modelId="{1D4B355A-ABD5-4EF2-B944-A02CFA2CE846}" type="presParOf" srcId="{F0A7C84E-067C-4E29-B0F2-5954A6C52377}" destId="{C4E77866-8001-4360-BE7C-2BB9C388B602}" srcOrd="1" destOrd="0" presId="urn:microsoft.com/office/officeart/2005/8/layout/rings+Icon"/>
    <dgm:cxn modelId="{5B770E1C-B606-4559-B070-A29F7234CEC5}" type="presParOf" srcId="{F0A7C84E-067C-4E29-B0F2-5954A6C52377}" destId="{BB117F35-B148-48FC-977E-F66EE2C2E323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F17D7-631D-4544-BEAF-D76A052F7A0A}">
      <dsp:nvSpPr>
        <dsp:cNvPr id="0" name=""/>
        <dsp:cNvSpPr/>
      </dsp:nvSpPr>
      <dsp:spPr>
        <a:xfrm>
          <a:off x="248512" y="104083"/>
          <a:ext cx="2725215" cy="2725175"/>
        </a:xfrm>
        <a:prstGeom prst="ellipse">
          <a:avLst/>
        </a:prstGeom>
        <a:solidFill>
          <a:srgbClr val="00B050">
            <a:alpha val="85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Bodoni MT Black" panose="02070A03080606020203" pitchFamily="18" charset="0"/>
              <a:cs typeface="Angsana New" panose="02020603050405020304" pitchFamily="18" charset="-34"/>
            </a:rPr>
            <a:t>EOC</a:t>
          </a:r>
        </a:p>
      </dsp:txBody>
      <dsp:txXfrm>
        <a:off x="647610" y="503176"/>
        <a:ext cx="1927019" cy="1926989"/>
      </dsp:txXfrm>
    </dsp:sp>
    <dsp:sp modelId="{C4E77866-8001-4360-BE7C-2BB9C388B602}">
      <dsp:nvSpPr>
        <dsp:cNvPr id="0" name=""/>
        <dsp:cNvSpPr/>
      </dsp:nvSpPr>
      <dsp:spPr>
        <a:xfrm>
          <a:off x="1388303" y="1955344"/>
          <a:ext cx="2725215" cy="2725175"/>
        </a:xfrm>
        <a:prstGeom prst="ellipse">
          <a:avLst/>
        </a:prstGeom>
        <a:solidFill>
          <a:srgbClr val="FFFF00">
            <a:alpha val="85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Bodoni MT Black" panose="02070A03080606020203" pitchFamily="18" charset="0"/>
              <a:cs typeface="Angsana New" panose="02020603050405020304" pitchFamily="18" charset="-34"/>
            </a:rPr>
            <a:t>PMQA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Bodoni MT Black" panose="02070A03080606020203" pitchFamily="18" charset="0"/>
              <a:cs typeface="Angsana New" panose="02020603050405020304" pitchFamily="18" charset="-34"/>
            </a:rPr>
            <a:t>Digital Transformation </a:t>
          </a:r>
        </a:p>
      </dsp:txBody>
      <dsp:txXfrm>
        <a:off x="1787401" y="2354437"/>
        <a:ext cx="1927019" cy="1926989"/>
      </dsp:txXfrm>
    </dsp:sp>
    <dsp:sp modelId="{BB117F35-B148-48FC-977E-F66EE2C2E323}">
      <dsp:nvSpPr>
        <dsp:cNvPr id="0" name=""/>
        <dsp:cNvSpPr/>
      </dsp:nvSpPr>
      <dsp:spPr>
        <a:xfrm>
          <a:off x="2624706" y="104083"/>
          <a:ext cx="2725215" cy="2725175"/>
        </a:xfrm>
        <a:prstGeom prst="ellipse">
          <a:avLst/>
        </a:prstGeom>
        <a:solidFill>
          <a:srgbClr val="FF0000">
            <a:alpha val="85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พชอ.คุณภาพ</a:t>
          </a:r>
          <a:endParaRPr lang="en-US" sz="48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023804" y="503176"/>
        <a:ext cx="1927019" cy="1926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F1FBB-3D23-4F15-A2F5-8BC9BE13DADF}" type="datetimeFigureOut">
              <a:rPr lang="th-TH" smtClean="0"/>
              <a:pPr/>
              <a:t>10/06/62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74575-06C8-48DF-BE2E-1181CF3DD37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7DA4B-8472-4B6C-B46D-8FC3558564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1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7DA4B-8472-4B6C-B46D-8FC3558564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1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10/06/62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10/06/62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10/06/62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10/06/62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10/06/62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10/06/62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10/06/62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10/06/62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10/06/62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10/06/62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10/06/62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E1EF-D34F-4CBF-A5AF-6293A2A37994}" type="datetimeFigureOut">
              <a:rPr lang="th-TH" smtClean="0"/>
              <a:pPr/>
              <a:t>10/06/62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857224" y="571480"/>
            <a:ext cx="7643866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3200" dirty="0">
                <a:cs typeface="+mj-cs"/>
              </a:rPr>
              <a:t>กลุ่มงานพัฒนายุทธศาสตร์สาธารณสุข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7224" y="1142984"/>
            <a:ext cx="7643866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cs typeface="+mj-cs"/>
              </a:rPr>
              <a:t>ตามแผนการตรวจราชการ ปี 2562  รับผิดชอบ 4 ตัวชี้วัด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10769D-F945-4080-904C-D809F67FC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532390"/>
              </p:ext>
            </p:extLst>
          </p:nvPr>
        </p:nvGraphicFramePr>
        <p:xfrm>
          <a:off x="1807530" y="1988840"/>
          <a:ext cx="5528941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317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สี่เหลี่ยมผืนผ้า 11"/>
          <p:cNvGrpSpPr/>
          <p:nvPr/>
        </p:nvGrpSpPr>
        <p:grpSpPr>
          <a:xfrm>
            <a:off x="1999" y="-2"/>
            <a:ext cx="9144002" cy="740725"/>
            <a:chOff x="0" y="-1"/>
            <a:chExt cx="9144001" cy="1080003"/>
          </a:xfrm>
        </p:grpSpPr>
        <p:sp>
          <p:nvSpPr>
            <p:cNvPr id="254" name="Rectangle"/>
            <p:cNvSpPr/>
            <p:nvPr/>
          </p:nvSpPr>
          <p:spPr>
            <a:xfrm>
              <a:off x="0" y="-1"/>
              <a:ext cx="9144001" cy="1080003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 sz="1600" dirty="0"/>
            </a:p>
          </p:txBody>
        </p:sp>
        <p:sp>
          <p:nvSpPr>
            <p:cNvPr id="255" name="หัวข้อ : 1.2 การพัฒนาสุขภาพ กลุ่มวัยเรียนและวัยรุ่น…"/>
            <p:cNvSpPr txBox="1"/>
            <p:nvPr/>
          </p:nvSpPr>
          <p:spPr>
            <a:xfrm>
              <a:off x="0" y="125596"/>
              <a:ext cx="9144001" cy="828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20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rPr lang="th-TH" sz="1600" dirty="0"/>
                <a:t>ประเด็นที่ 5 : ระบบตอบโต้ภาวะฉุกเฉิน</a:t>
              </a:r>
            </a:p>
            <a:p>
              <a:pPr>
                <a:defRPr sz="20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rPr lang="th-TH" sz="1600" dirty="0"/>
                <a:t>ตัวชี้วัด : : 7. ร้อยละของจังหวัดมีศูนย์ </a:t>
              </a:r>
              <a:r>
                <a:rPr lang="en-US" sz="1600" dirty="0"/>
                <a:t>EOC </a:t>
              </a:r>
              <a:r>
                <a:rPr lang="th-TH" sz="1600" dirty="0"/>
                <a:t>และทีม </a:t>
              </a:r>
              <a:r>
                <a:rPr lang="en-US" sz="1600" dirty="0"/>
                <a:t>SAT </a:t>
              </a:r>
              <a:r>
                <a:rPr lang="th-TH" sz="1600" dirty="0"/>
                <a:t>ที่สามารถปฎิบัติงานได้จริง</a:t>
              </a:r>
              <a:endParaRPr sz="1600" dirty="0"/>
            </a:p>
          </p:txBody>
        </p:sp>
      </p:grpSp>
      <p:sp>
        <p:nvSpPr>
          <p:cNvPr id="261" name="TextBox 39"/>
          <p:cNvSpPr txBox="1"/>
          <p:nvPr/>
        </p:nvSpPr>
        <p:spPr>
          <a:xfrm>
            <a:off x="5357662" y="6361855"/>
            <a:ext cx="302433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endParaRPr dirty="0"/>
          </a:p>
        </p:txBody>
      </p:sp>
      <p:graphicFrame>
        <p:nvGraphicFramePr>
          <p:cNvPr id="10" name="ตาราง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583751"/>
              </p:ext>
            </p:extLst>
          </p:nvPr>
        </p:nvGraphicFramePr>
        <p:xfrm>
          <a:off x="0" y="762000"/>
          <a:ext cx="7643834" cy="23222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43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381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สถานการณ์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&gt;&gt; </a:t>
                      </a:r>
                      <a:r>
                        <a:rPr lang="th-TH" sz="1200" b="1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จังหวัดชุมพร </a:t>
                      </a:r>
                      <a:r>
                        <a:rPr lang="th-TH" sz="12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ประตูสู่ภาคใต้และเป็นหัวเมืองหน้าด่านในครั้งอดีต อีกทั้งเป็นสะพานเชื่อมระหว่างอ่าวไทยและอันดามัน มีเนื้อที่ประมาณ 6,010 ตารางกิโลเมตร มีสภาพภูมิประเทศทั้งที่เป็นพื้นที่สูงลาด ที่ราบลูกคลื่นและที่ราบลุ่มแม่น้ำ สภาพภูมิอากาศเป็นมรสุมเมืองร้อน อยู่ภายใต้อิทธิพลของมรสุมตะวันตกเฉียงใต้ และมรสุมตะวันออกเฉียงเหนือ ทำให้พื้นที่ของจังหวัดมีอากาศชุ่มชื้นฝนตกชุกเกือบตลอดปี ซึ่งมีโอกาสทำให้เกิดภัยธรรมชาติ เช่น อุทกภัย ดินโคลนถล่ม ประกอบกับจังหวัดชุมพรยังเป็นจังหวัดที่ติดกับชายแดนพม่า ซึ่งมีการค้า การเคลื่อนย้ายของประชากร ทั้งชาวไทย/ต่างชาติจำนวนมาก และมีการขยายตัวของเมืองเพิ่มขึ้น ปัจจัยเหล่านี้สามารถทำให้เกิดโรคอุบัติใหม่อุบัติซ้ำ เช่น โรคซิกา ไข้หวัดนก เป็นต้น และยังทำให้เกิดภัยสุขภาพอื่นๆ เช่น การบาดเจ็บจากอุบัติเหตุทางถนนเป็นต้น ปัญหาโรคและภัยสุขภาพดังกล่าวจัดเป็นภาวะฉุกเฉินทางสาธารณสุข มีความจำเป็นต้องเตรียมระบบการจัดการภาวะฉุกเฉินทางสาธารณสุข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&gt;&gt; </a:t>
                      </a:r>
                      <a:r>
                        <a:rPr lang="th-TH" sz="12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ปี 2561 จังหวัดสามารถดำเนินงานได้ครบตามแนวทางที่กรมควบคุมโรคกำหนด ทั้ง 5 ขั้นตอน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b="1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    ปี 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2562   </a:t>
                      </a:r>
                      <a:r>
                        <a:rPr lang="th-TH" sz="12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จังหวัดสามารถดำเนินงานได้ครบตามแนวทางที่กรมควบคุมโรคกำหนด ทั้ง 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</a:t>
                      </a:r>
                      <a:r>
                        <a:rPr lang="th-TH" sz="12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ขั้นตอน</a:t>
                      </a:r>
                    </a:p>
                  </a:txBody>
                  <a:tcP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ตาราง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68584"/>
              </p:ext>
            </p:extLst>
          </p:nvPr>
        </p:nvGraphicFramePr>
        <p:xfrm>
          <a:off x="0" y="3108961"/>
          <a:ext cx="9144000" cy="39169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118"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ขั้นตอน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ผลงาน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588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ผู้บริหาร และ หัวหน้ากลุ่มภารกิจ 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SAT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และ</a:t>
                      </a:r>
                      <a:r>
                        <a:rPr lang="th-TH" sz="1300" b="0" kern="12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300" b="0" kern="12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Operation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ผ่านการอบรมหลักสูตร 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ICS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สำหรับผู้บริหาร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ผู้บริหาร (นพ.สสจ./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ผช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ช.ว / 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ผอ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รพ.ท. ) และหัวหน้ากลุ่มภารกิจ 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Operation  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ผ่านการอบรม แล้ว  ( หัวหน้ากลุ่มภารกิจ 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SAT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อบรมหลักสูตร 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ICS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ผู้บริหาร ในวันที่ ๒๐-๒๑ มิ.ย.๖๒)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8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2.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SAT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จังหวัด สามารถเฝ้าระวัง ตรวจจับ และประเมินสถานการณ์การเกิดโรคและภัยสุขภาพในพื้นที่ได้</a:t>
                      </a:r>
                      <a:endParaRPr lang="th-TH" sz="13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3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มีการจัดทำคำสั่งคณะทำงานทีมตระหนักรู้สถานการณ์ ที่ 132/2561 ตารางการปฏิบัติงาน ปีงบประมาณ 2562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เฝ้าระวัง ตรวจจับ และประเมินสถานการณ์การเกิดโรคและภัยสุขภาพในพื้นที่</a:t>
                      </a:r>
                      <a:endParaRPr lang="th-TH" sz="13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588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วิเคราะห์ระดับความเสี่ยงสำคัญของโรคและภัยสุขภาพระดับจังหวัด พร้อมทั้งจัดทำรายการทรัพยากรที่สำคัญ </a:t>
                      </a:r>
                      <a:endParaRPr lang="th-TH" sz="13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3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-มีการวิเคราะห์ระดับความเสี่ยงสำคัญของโรคและภัย </a:t>
                      </a:r>
                    </a:p>
                    <a:p>
                      <a:pPr algn="l"/>
                      <a:r>
                        <a:rPr lang="th-TH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โรคไข้เลือดออก, สารเคมีรั่วไหล/ ระเบิด, อุทกภัย และการบาดเจ็บจากจราจรทางถนน </a:t>
                      </a:r>
                      <a:endParaRPr lang="th-TH" sz="13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08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4.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จัดทำรายชื่ออัตรากำลังคน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(Surge capacity plan)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ของหน่วยงานในระดับจังหวัด เพื่อเข้าร่วมสนับสนุนหรือปฏิบัติงานใน 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EOC </a:t>
                      </a:r>
                      <a:endParaRPr lang="th-TH" sz="13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3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-จัดทำทะเบียนรายชื่ออัตรากำลังของหน่วยงานเพื่อเข้าร่วมสนับสนุนการปฏิบัติงาน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EOC</a:t>
                      </a:r>
                      <a:r>
                        <a:rPr lang="th-TH" sz="13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ตามระดับความรุนแรง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6801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5.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นำระบบการบัญชาการเหตุการณ์ภาวะฉุกเฉินทางสาธารณสุข (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ICS)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มาใช้จริงอย่างน้อย 1 ครั้ง </a:t>
                      </a:r>
                      <a:endParaRPr lang="th-TH" sz="13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มีการเปิด 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EOC 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แล้ว 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ครั้ง (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EOC HFM 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วันที่ 30 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ตค.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-10 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พย.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61 ,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EOC 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น้ำท่วม วันที่ 9-20 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พย.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61 ,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EOC RTI 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เทศกาลปีใหม่ 2562 วันที่ 27 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ธค.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61-2 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มค.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62 , 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EOC 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พายุปาบึก วันที่ 2-14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มค.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62 และ</a:t>
                      </a:r>
                      <a:r>
                        <a:rPr lang="th-TH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เทศกาลสงกรานต์ </a:t>
                      </a: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2562</a:t>
                      </a:r>
                      <a:r>
                        <a:rPr lang="th-TH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วันที่ </a:t>
                      </a: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11</a:t>
                      </a:r>
                      <a:r>
                        <a:rPr lang="th-TH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– </a:t>
                      </a: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17</a:t>
                      </a:r>
                      <a:r>
                        <a:rPr lang="th-TH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เม.ย. </a:t>
                      </a:r>
                      <a:r>
                        <a:rPr lang="th-TH" sz="12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๖๒ )</a:t>
                      </a:r>
                      <a:endParaRPr lang="th-TH" sz="1400" b="0" baseline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752" y="857232"/>
            <a:ext cx="1548248" cy="21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564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32133"/>
            <a:ext cx="4154394" cy="896537"/>
          </a:xfrm>
          <a:prstGeom prst="rect">
            <a:avLst/>
          </a:prstGeom>
        </p:spPr>
      </p:pic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99858"/>
              </p:ext>
            </p:extLst>
          </p:nvPr>
        </p:nvGraphicFramePr>
        <p:xfrm>
          <a:off x="214282" y="5286388"/>
          <a:ext cx="8763018" cy="119153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461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9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Small Success</a:t>
                      </a:r>
                      <a:endParaRPr lang="en-US" sz="28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 1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2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3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 4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solidFill>
                            <a:srgbClr val="0000FF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ร้อยละของอำเภอที่ผ่านเกณฑ์การประเมินการพัฒนาคุณภาพชีวิตที่มีคุณภาพ ร้อยละ 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60</a:t>
                      </a:r>
                    </a:p>
                  </a:txBody>
                  <a:tcPr marL="68584" marR="68584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100</a:t>
                      </a: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100</a:t>
                      </a: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100</a:t>
                      </a: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สี่เหลี่ยมมุมมน 9"/>
          <p:cNvSpPr/>
          <p:nvPr/>
        </p:nvSpPr>
        <p:spPr>
          <a:xfrm>
            <a:off x="4500562" y="928670"/>
            <a:ext cx="4143404" cy="357190"/>
          </a:xfrm>
          <a:prstGeom prst="rect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h-TH" sz="20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ร้อยละของอำเภอที่ผ่านเกณฑ์ </a:t>
            </a:r>
            <a:r>
              <a:rPr lang="th-TH" sz="2000" b="1" dirty="0" err="1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พชอ.</a:t>
            </a:r>
            <a:r>
              <a:rPr lang="th-TH" sz="20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คุณภาพ(ร้อยละ </a:t>
            </a:r>
            <a:r>
              <a:rPr lang="en-US" sz="20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60)</a:t>
            </a:r>
          </a:p>
        </p:txBody>
      </p:sp>
      <p:sp>
        <p:nvSpPr>
          <p:cNvPr id="8" name="ตัดมุมสี่เหลี่ยมผืนผ้าด้านทแยงมุม 7"/>
          <p:cNvSpPr/>
          <p:nvPr/>
        </p:nvSpPr>
        <p:spPr>
          <a:xfrm>
            <a:off x="5429256" y="357166"/>
            <a:ext cx="2078088" cy="493681"/>
          </a:xfrm>
          <a:prstGeom prst="snip2DiagRect">
            <a:avLst/>
          </a:prstGeom>
          <a:solidFill>
            <a:srgbClr val="FF0066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เป้าหมายปี 2562</a:t>
            </a:r>
          </a:p>
        </p:txBody>
      </p:sp>
      <p:sp>
        <p:nvSpPr>
          <p:cNvPr id="9" name="สี่เหลี่ยมมุมมน 9"/>
          <p:cNvSpPr/>
          <p:nvPr/>
        </p:nvSpPr>
        <p:spPr>
          <a:xfrm>
            <a:off x="357158" y="3786190"/>
            <a:ext cx="3357586" cy="1428760"/>
          </a:xfrm>
          <a:prstGeom prst="rect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ขยายประเด็น </a:t>
            </a:r>
            <a:r>
              <a:rPr lang="th-TH" sz="2000" b="1" dirty="0" err="1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พชอ.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อย่างต่อเนื่อง</a:t>
            </a:r>
          </a:p>
          <a:p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เพิ่มการสนับสนุนจากภาคีเครือข่าย</a:t>
            </a:r>
          </a:p>
          <a:p>
            <a:pPr>
              <a:buFontTx/>
              <a:buChar char="-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พัฒนาต่อยอด สู่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PHB (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วาระจังหวัด) </a:t>
            </a:r>
          </a:p>
          <a:p>
            <a:pPr>
              <a:buFontTx/>
              <a:buChar char="-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ผู้สูงอายุ/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NCDs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ความปลอดภัยจากสารพิษ</a:t>
            </a:r>
          </a:p>
        </p:txBody>
      </p:sp>
      <p:sp>
        <p:nvSpPr>
          <p:cNvPr id="10" name="ตัดมุมสี่เหลี่ยมผืนผ้าด้านทแยงมุม 9"/>
          <p:cNvSpPr/>
          <p:nvPr/>
        </p:nvSpPr>
        <p:spPr>
          <a:xfrm>
            <a:off x="357158" y="3143248"/>
            <a:ext cx="2714644" cy="500066"/>
          </a:xfrm>
          <a:prstGeom prst="snip2Diag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โอกาสพัฒนา ปี 2562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4143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th-TH" sz="44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พชอ.</a:t>
            </a:r>
            <a:r>
              <a:rPr lang="th-TH" sz="4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คุณภาพ</a:t>
            </a:r>
            <a:endParaRPr lang="en-US" sz="4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57159" y="1714488"/>
            <a:ext cx="2714643" cy="12144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แต่งตั้ง </a:t>
            </a:r>
            <a:r>
              <a:rPr lang="th-TH" sz="2000" b="1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คกก.พชอ.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ครบทุกอำเภอ</a:t>
            </a:r>
          </a:p>
          <a:p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ประเมินโดยใช้ 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UCCARE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ผ่านเกณฑ์</a:t>
            </a:r>
          </a:p>
          <a:p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ระดับ 3 ขึ้นไป</a:t>
            </a:r>
            <a:endParaRPr lang="en-US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ตัดมุมสี่เหลี่ยมผืนผ้าด้านทแยงมุม 4"/>
          <p:cNvSpPr/>
          <p:nvPr/>
        </p:nvSpPr>
        <p:spPr>
          <a:xfrm>
            <a:off x="285720" y="1214422"/>
            <a:ext cx="1143066" cy="432048"/>
          </a:xfrm>
          <a:prstGeom prst="snip2DiagRect">
            <a:avLst/>
          </a:prstGeom>
          <a:solidFill>
            <a:srgbClr val="FFCC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บริบท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29058" y="2071678"/>
            <a:ext cx="171451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solidFill>
                  <a:srgbClr val="7030A0"/>
                </a:solidFill>
              </a:rPr>
              <a:t>1.โรคความดัน เบาหวาน</a:t>
            </a:r>
          </a:p>
          <a:p>
            <a:r>
              <a:rPr lang="th-TH" sz="1600" b="1" dirty="0">
                <a:solidFill>
                  <a:srgbClr val="FF0000"/>
                </a:solidFill>
              </a:rPr>
              <a:t>2.อุบัติเหตุทางถนน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572396" y="2071678"/>
            <a:ext cx="142876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solidFill>
                  <a:srgbClr val="002060"/>
                </a:solidFill>
              </a:rPr>
              <a:t>1.จัดการขยะ</a:t>
            </a:r>
          </a:p>
          <a:p>
            <a:r>
              <a:rPr lang="th-TH" sz="1600" b="1" dirty="0">
                <a:solidFill>
                  <a:srgbClr val="FF0000"/>
                </a:solidFill>
              </a:rPr>
              <a:t>2.อุบัติเหตุทางถนน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929058" y="3129977"/>
            <a:ext cx="142876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solidFill>
                  <a:srgbClr val="1F3F1D"/>
                </a:solidFill>
              </a:rPr>
              <a:t>1.อาหารปลอดภัย</a:t>
            </a:r>
          </a:p>
          <a:p>
            <a:r>
              <a:rPr lang="th-TH" sz="1600" b="1" dirty="0">
                <a:solidFill>
                  <a:srgbClr val="7030A0"/>
                </a:solidFill>
              </a:rPr>
              <a:t>2.จัดการเหล้า บุหรี่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72364" y="3071810"/>
            <a:ext cx="1428792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solidFill>
                  <a:srgbClr val="002060"/>
                </a:solidFill>
              </a:rPr>
              <a:t>1.จัดการขยะ</a:t>
            </a:r>
          </a:p>
          <a:p>
            <a:r>
              <a:rPr lang="th-TH" sz="1600" b="1" dirty="0">
                <a:solidFill>
                  <a:srgbClr val="7030A0"/>
                </a:solidFill>
              </a:rPr>
              <a:t>2. </a:t>
            </a:r>
            <a:r>
              <a:rPr lang="th-TH" sz="1600" b="1" dirty="0">
                <a:solidFill>
                  <a:srgbClr val="1F3F1D"/>
                </a:solidFill>
              </a:rPr>
              <a:t>อาหารปลอดภัย</a:t>
            </a:r>
          </a:p>
          <a:p>
            <a:r>
              <a:rPr lang="th-TH" sz="1600" b="1" dirty="0">
                <a:solidFill>
                  <a:srgbClr val="1F3F1D"/>
                </a:solidFill>
              </a:rPr>
              <a:t>และปลอด</a:t>
            </a:r>
            <a:r>
              <a:rPr lang="th-TH" sz="1600" b="1" dirty="0" err="1">
                <a:solidFill>
                  <a:srgbClr val="1F3F1D"/>
                </a:solidFill>
              </a:rPr>
              <a:t>โฟม</a:t>
            </a:r>
            <a:endParaRPr lang="th-TH" sz="1600" b="1" dirty="0">
              <a:solidFill>
                <a:srgbClr val="1F3F1D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72396" y="4286256"/>
            <a:ext cx="142876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solidFill>
                  <a:srgbClr val="0070C0"/>
                </a:solidFill>
              </a:rPr>
              <a:t>1. ผู้สูงอายุ</a:t>
            </a:r>
          </a:p>
          <a:p>
            <a:r>
              <a:rPr lang="th-TH" sz="1600" b="1" dirty="0">
                <a:solidFill>
                  <a:srgbClr val="FF0000"/>
                </a:solidFill>
              </a:rPr>
              <a:t>2.อุบัติเหตุทางถนน</a:t>
            </a:r>
          </a:p>
        </p:txBody>
      </p:sp>
      <p:cxnSp>
        <p:nvCxnSpPr>
          <p:cNvPr id="119" name="ลูกศรเชื่อมต่อแบบตรง 118"/>
          <p:cNvCxnSpPr/>
          <p:nvPr/>
        </p:nvCxnSpPr>
        <p:spPr>
          <a:xfrm rot="10800000">
            <a:off x="5357818" y="3429000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ลูกศรเชื่อมต่อแบบตรง 119"/>
          <p:cNvCxnSpPr/>
          <p:nvPr/>
        </p:nvCxnSpPr>
        <p:spPr>
          <a:xfrm rot="10800000">
            <a:off x="5143504" y="4572008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ลูกศรเชื่อมต่อแบบตรง 140"/>
          <p:cNvCxnSpPr/>
          <p:nvPr/>
        </p:nvCxnSpPr>
        <p:spPr>
          <a:xfrm>
            <a:off x="7215206" y="2357430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3" name="ลูกศรเชื่อมต่อแบบตรง 142"/>
          <p:cNvCxnSpPr>
            <a:stCxn id="105" idx="3"/>
          </p:cNvCxnSpPr>
          <p:nvPr/>
        </p:nvCxnSpPr>
        <p:spPr>
          <a:xfrm flipV="1">
            <a:off x="7015991" y="2500306"/>
            <a:ext cx="484967" cy="3868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ลูกศรเชื่อมต่อแบบตรง 146"/>
          <p:cNvCxnSpPr/>
          <p:nvPr/>
        </p:nvCxnSpPr>
        <p:spPr>
          <a:xfrm>
            <a:off x="6786578" y="4643446"/>
            <a:ext cx="71438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ลูกศรเชื่อมต่อแบบตรง 149"/>
          <p:cNvCxnSpPr/>
          <p:nvPr/>
        </p:nvCxnSpPr>
        <p:spPr>
          <a:xfrm>
            <a:off x="6786578" y="3929066"/>
            <a:ext cx="714380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ลูกศรเชื่อมต่อแบบตรง 151"/>
          <p:cNvCxnSpPr/>
          <p:nvPr/>
        </p:nvCxnSpPr>
        <p:spPr>
          <a:xfrm rot="5400000" flipH="1" flipV="1">
            <a:off x="6750859" y="3536157"/>
            <a:ext cx="785818" cy="71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4" name="ลูกศรเชื่อมต่อแบบตรง 153"/>
          <p:cNvCxnSpPr/>
          <p:nvPr/>
        </p:nvCxnSpPr>
        <p:spPr>
          <a:xfrm>
            <a:off x="6929454" y="3429000"/>
            <a:ext cx="54227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" name="กลุ่ม 56"/>
          <p:cNvGrpSpPr/>
          <p:nvPr/>
        </p:nvGrpSpPr>
        <p:grpSpPr>
          <a:xfrm>
            <a:off x="5000628" y="1357298"/>
            <a:ext cx="2714644" cy="385765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168" name="รูปแบบอิสระ 167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69" name="รูปแบบอิสระ 168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รูปแบบอิสระ 169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รูปแบบอิสระ 170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รูปแบบอิสระ 171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รูปแบบอิสระ 172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รูปแบบอิสระ 173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รูปแบบอิสระ 174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4000496" y="1214422"/>
              <a:ext cx="787879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600" b="1" dirty="0">
                  <a:latin typeface="Angsana New" pitchFamily="18" charset="-34"/>
                  <a:cs typeface="Angsana New" pitchFamily="18" charset="-34"/>
                </a:rPr>
                <a:t>ท่าแซะ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068116" y="1033647"/>
              <a:ext cx="702335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600" b="1" dirty="0">
                  <a:latin typeface="Angsana New" pitchFamily="18" charset="-34"/>
                  <a:cs typeface="Angsana New" pitchFamily="18" charset="-34"/>
                </a:rPr>
                <a:t>ปะทิว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214810" y="2500305"/>
              <a:ext cx="621177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600" b="1" dirty="0">
                  <a:latin typeface="Angsana New" pitchFamily="18" charset="-34"/>
                  <a:cs typeface="Angsana New" pitchFamily="18" charset="-34"/>
                </a:rPr>
                <a:t>เมือง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895114" y="3401330"/>
              <a:ext cx="472025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600" b="1" dirty="0" err="1">
                  <a:latin typeface="Angsana New" pitchFamily="18" charset="-34"/>
                  <a:cs typeface="Angsana New" pitchFamily="18" charset="-34"/>
                </a:rPr>
                <a:t>สวี</a:t>
              </a:r>
              <a:endParaRPr lang="th-TH" sz="1600" b="1" dirty="0"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857620" y="4077810"/>
              <a:ext cx="921561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600" b="1" dirty="0">
                  <a:latin typeface="Angsana New" pitchFamily="18" charset="-34"/>
                  <a:cs typeface="Angsana New" pitchFamily="18" charset="-34"/>
                </a:rPr>
                <a:t>ทุ่งตะโก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14794" y="4704332"/>
              <a:ext cx="928258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600" b="1" dirty="0">
                  <a:latin typeface="Angsana New" pitchFamily="18" charset="-34"/>
                  <a:cs typeface="Angsana New" pitchFamily="18" charset="-34"/>
                </a:rPr>
                <a:t>หลังสวน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846937" y="5170842"/>
              <a:ext cx="776912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600" b="1" dirty="0">
                  <a:latin typeface="Angsana New" pitchFamily="18" charset="-34"/>
                  <a:cs typeface="Angsana New" pitchFamily="18" charset="-34"/>
                </a:rPr>
                <a:t>พะโต๊ะ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857620" y="5430772"/>
              <a:ext cx="682595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600" b="1" dirty="0" err="1">
                  <a:latin typeface="Angsana New" pitchFamily="18" charset="-34"/>
                  <a:cs typeface="Angsana New" pitchFamily="18" charset="-34"/>
                </a:rPr>
                <a:t>ละแม</a:t>
              </a:r>
              <a:endParaRPr lang="th-TH" sz="1600" b="1" dirty="0"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929058" y="4286256"/>
            <a:ext cx="128588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solidFill>
                  <a:srgbClr val="1F3F1D"/>
                </a:solidFill>
              </a:rPr>
              <a:t>1.อาหารปลอดภัย</a:t>
            </a:r>
          </a:p>
          <a:p>
            <a:r>
              <a:rPr lang="th-TH" sz="1600" b="1" dirty="0">
                <a:solidFill>
                  <a:srgbClr val="7030A0"/>
                </a:solidFill>
              </a:rPr>
              <a:t>2.</a:t>
            </a:r>
            <a:r>
              <a:rPr lang="th-TH" sz="1600" b="1" dirty="0" err="1">
                <a:solidFill>
                  <a:srgbClr val="7030A0"/>
                </a:solidFill>
              </a:rPr>
              <a:t>ยาเสพติด</a:t>
            </a:r>
            <a:endParaRPr lang="th-TH" sz="1600" b="1" dirty="0">
              <a:solidFill>
                <a:srgbClr val="7030A0"/>
              </a:solidFill>
            </a:endParaRPr>
          </a:p>
        </p:txBody>
      </p:sp>
      <p:cxnSp>
        <p:nvCxnSpPr>
          <p:cNvPr id="118" name="ลูกศรเชื่อมต่อแบบตรง 117"/>
          <p:cNvCxnSpPr/>
          <p:nvPr/>
        </p:nvCxnSpPr>
        <p:spPr>
          <a:xfrm rot="10800000">
            <a:off x="5572134" y="2357430"/>
            <a:ext cx="28575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ลูกศรเชื่อมต่อแบบตรง 179"/>
          <p:cNvCxnSpPr>
            <a:stCxn id="166" idx="1"/>
          </p:cNvCxnSpPr>
          <p:nvPr/>
        </p:nvCxnSpPr>
        <p:spPr>
          <a:xfrm rot="10800000">
            <a:off x="5143504" y="4572008"/>
            <a:ext cx="162664" cy="45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7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ประเด็น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Quality Organization</a:t>
            </a:r>
            <a:endParaRPr lang="th-TH" sz="24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6. 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ร้อยละความสำเร็จของส่วนราชการในสังกัด สป. ที่ดำเนินการพัฒนาคุณภาพการบริหารจัดการภาครัฐผ่านเกณฑ์ที่กำหนด (เป้าหมาย สสจ. ร้อยละ 70, สสอ. ร้อยละ 40)</a:t>
            </a:r>
          </a:p>
        </p:txBody>
      </p:sp>
      <p:graphicFrame>
        <p:nvGraphicFramePr>
          <p:cNvPr id="35" name="ตาราง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591298"/>
              </p:ext>
            </p:extLst>
          </p:nvPr>
        </p:nvGraphicFramePr>
        <p:xfrm>
          <a:off x="15500" y="3548832"/>
          <a:ext cx="3012916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อำเภอ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ผลการประเมิน</a:t>
                      </a:r>
                      <a:r>
                        <a:rPr lang="th-TH" sz="1600" b="1" dirty="0" err="1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ไตรมาส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เมืองชุมพร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ท่าแซะ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ปะทิว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สวี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ทุ่งตะโก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หลังสวน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พะโต๊ะ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ละแม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9" name="ตาราง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18729"/>
              </p:ext>
            </p:extLst>
          </p:nvPr>
        </p:nvGraphicFramePr>
        <p:xfrm>
          <a:off x="0" y="1124744"/>
          <a:ext cx="3028416" cy="18729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931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สถานการณ์ปี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2561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ตาราง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16833"/>
              </p:ext>
            </p:extLst>
          </p:nvPr>
        </p:nvGraphicFramePr>
        <p:xfrm>
          <a:off x="4644504" y="4218227"/>
          <a:ext cx="4499496" cy="26397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99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3121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การดำเนินงาน</a:t>
                      </a:r>
                      <a:r>
                        <a:rPr lang="th-TH" sz="1800" b="1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๓</a:t>
                      </a:r>
                    </a:p>
                    <a:p>
                      <a:pPr algn="ctr"/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(รายงานทางระบบเว็บไซด์ ภายใน ๒ ก.ค.๖๒)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142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หมวดที่ดำเนินการ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หมวด ๒ </a:t>
                      </a:r>
                      <a:r>
                        <a:rPr lang="th-TH" sz="1800" kern="1200" baseline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และ หมวด ๔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1.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ส่วนราชการส่งรายงานผลการดำเนินงานแผนพัฒนาองค์การครบ 2 หมวด ภายในระยะเวลาที่กำหนด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2.ส่วนราชการส่งรายงานผลการดำเนินงานตัวชี้วัดครบ   2 หมวด ภายในระยะเวลาที่กำหนด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" y="1556792"/>
            <a:ext cx="3012916" cy="2016224"/>
          </a:xfrm>
          <a:prstGeom prst="rect">
            <a:avLst/>
          </a:prstGeom>
        </p:spPr>
      </p:pic>
      <p:graphicFrame>
        <p:nvGraphicFramePr>
          <p:cNvPr id="20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43793"/>
              </p:ext>
            </p:extLst>
          </p:nvPr>
        </p:nvGraphicFramePr>
        <p:xfrm>
          <a:off x="4639699" y="1173872"/>
          <a:ext cx="4477005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030">
                <a:tc gridSpan="4"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สรุปผลการดำเนินงาน</a:t>
                      </a:r>
                      <a:r>
                        <a:rPr lang="th-TH" sz="1800" b="1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1800" b="1" baseline="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๒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หน่วยงาน</a:t>
                      </a: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เป้าหมาย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ผลงาน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ร้อยละ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สสจ.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สสอ.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ตาราง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16000"/>
              </p:ext>
            </p:extLst>
          </p:nvPr>
        </p:nvGraphicFramePr>
        <p:xfrm>
          <a:off x="4639698" y="2724904"/>
          <a:ext cx="4504301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04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ปัจจัยความสำเร็จ/จุดเด่น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40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ผู้บริหารให้ความสำคัญ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ทีมงานระดับจังหวัดและอำเภอมีความเข้มแข็ง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จังหวัดมีแผนงานที่สนับสนับสนุนการดำเนินงานของอำเภอ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กลุ่ม 41"/>
          <p:cNvGrpSpPr/>
          <p:nvPr/>
        </p:nvGrpSpPr>
        <p:grpSpPr>
          <a:xfrm>
            <a:off x="2285984" y="1857364"/>
            <a:ext cx="2623352" cy="4215564"/>
            <a:chOff x="2556128" y="1145612"/>
            <a:chExt cx="3132000" cy="5130800"/>
          </a:xfrm>
        </p:grpSpPr>
        <p:pic>
          <p:nvPicPr>
            <p:cNvPr id="43" name="รูปภาพ 4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82" b="96548" l="0" r="100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3" b="4439"/>
            <a:stretch/>
          </p:blipFill>
          <p:spPr>
            <a:xfrm>
              <a:off x="2556128" y="1145612"/>
              <a:ext cx="3132000" cy="5130800"/>
            </a:xfrm>
            <a:prstGeom prst="rect">
              <a:avLst/>
            </a:prstGeom>
          </p:spPr>
        </p:pic>
        <p:sp>
          <p:nvSpPr>
            <p:cNvPr id="44" name="วงรี 43"/>
            <p:cNvSpPr/>
            <p:nvPr/>
          </p:nvSpPr>
          <p:spPr>
            <a:xfrm>
              <a:off x="4115316" y="1844824"/>
              <a:ext cx="180000" cy="180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prstClr val="white"/>
                </a:solidFill>
              </a:endParaRPr>
            </a:p>
          </p:txBody>
        </p:sp>
        <p:sp>
          <p:nvSpPr>
            <p:cNvPr id="45" name="วงรี 44"/>
            <p:cNvSpPr/>
            <p:nvPr/>
          </p:nvSpPr>
          <p:spPr>
            <a:xfrm>
              <a:off x="4968064" y="1736832"/>
              <a:ext cx="180000" cy="180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prstClr val="white"/>
                </a:solidFill>
              </a:endParaRPr>
            </a:p>
          </p:txBody>
        </p:sp>
        <p:sp>
          <p:nvSpPr>
            <p:cNvPr id="46" name="วงรี 45"/>
            <p:cNvSpPr/>
            <p:nvPr/>
          </p:nvSpPr>
          <p:spPr>
            <a:xfrm>
              <a:off x="4283968" y="2960968"/>
              <a:ext cx="180000" cy="180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prstClr val="white"/>
                </a:solidFill>
              </a:endParaRPr>
            </a:p>
          </p:txBody>
        </p:sp>
        <p:sp>
          <p:nvSpPr>
            <p:cNvPr id="47" name="วงรี 46"/>
            <p:cNvSpPr/>
            <p:nvPr/>
          </p:nvSpPr>
          <p:spPr>
            <a:xfrm>
              <a:off x="4103968" y="3836859"/>
              <a:ext cx="180000" cy="180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prstClr val="white"/>
                </a:solidFill>
              </a:endParaRPr>
            </a:p>
          </p:txBody>
        </p:sp>
        <p:sp>
          <p:nvSpPr>
            <p:cNvPr id="49" name="วงรี 48"/>
            <p:cNvSpPr/>
            <p:nvPr/>
          </p:nvSpPr>
          <p:spPr>
            <a:xfrm>
              <a:off x="3131840" y="5157192"/>
              <a:ext cx="180000" cy="180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prstClr val="white"/>
                </a:solidFill>
              </a:endParaRPr>
            </a:p>
          </p:txBody>
        </p:sp>
        <p:sp>
          <p:nvSpPr>
            <p:cNvPr id="50" name="วงรี 49"/>
            <p:cNvSpPr/>
            <p:nvPr/>
          </p:nvSpPr>
          <p:spPr>
            <a:xfrm>
              <a:off x="3923928" y="5121208"/>
              <a:ext cx="180000" cy="180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prstClr val="white"/>
                </a:solidFill>
              </a:endParaRPr>
            </a:p>
          </p:txBody>
        </p:sp>
        <p:sp>
          <p:nvSpPr>
            <p:cNvPr id="51" name="วงรี 50"/>
            <p:cNvSpPr/>
            <p:nvPr/>
          </p:nvSpPr>
          <p:spPr>
            <a:xfrm>
              <a:off x="3599912" y="5481248"/>
              <a:ext cx="180000" cy="180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prstClr val="white"/>
                </a:solidFill>
              </a:endParaRPr>
            </a:p>
          </p:txBody>
        </p:sp>
      </p:grpSp>
      <p:sp>
        <p:nvSpPr>
          <p:cNvPr id="22" name="วงรี 21"/>
          <p:cNvSpPr/>
          <p:nvPr/>
        </p:nvSpPr>
        <p:spPr>
          <a:xfrm>
            <a:off x="3428992" y="4643446"/>
            <a:ext cx="150767" cy="147891"/>
          </a:xfrm>
          <a:prstGeom prst="ellipse">
            <a:avLst/>
          </a:prstGeom>
          <a:solidFill>
            <a:srgbClr val="00CC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0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896</Words>
  <Application>Microsoft Office PowerPoint</Application>
  <PresentationFormat>On-screen Show (4:3)</PresentationFormat>
  <Paragraphs>112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Angsana New</vt:lpstr>
      <vt:lpstr>Arial</vt:lpstr>
      <vt:lpstr>Bodoni MT Black</vt:lpstr>
      <vt:lpstr>Calibri</vt:lpstr>
      <vt:lpstr>Tahoma</vt:lpstr>
      <vt:lpstr>TH SarabunPSK</vt:lpstr>
      <vt:lpstr>ชุดรูปแบบของ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สุดารัตน์</dc:creator>
  <cp:lastModifiedBy>JOBLACK</cp:lastModifiedBy>
  <cp:revision>20</cp:revision>
  <dcterms:created xsi:type="dcterms:W3CDTF">2019-06-10T06:05:52Z</dcterms:created>
  <dcterms:modified xsi:type="dcterms:W3CDTF">2019-06-10T08:51:43Z</dcterms:modified>
</cp:coreProperties>
</file>