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7" r:id="rId12"/>
    <p:sldId id="268" r:id="rId13"/>
    <p:sldId id="1818" r:id="rId14"/>
    <p:sldId id="1819" r:id="rId15"/>
    <p:sldId id="1815" r:id="rId16"/>
    <p:sldId id="1814" r:id="rId17"/>
    <p:sldId id="1816" r:id="rId18"/>
    <p:sldId id="1817" r:id="rId19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60562487894399E-2"/>
          <c:y val="3.7728033923825871E-2"/>
          <c:w val="0.8272809286852475"/>
          <c:h val="0.899180847569406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CD-461E-812C-0EF3293E3B0A}"/>
                </c:ext>
              </c:extLst>
            </c:dLbl>
            <c:dLbl>
              <c:idx val="1"/>
              <c:layout>
                <c:manualLayout>
                  <c:x val="-6.9444444444445178E-3"/>
                  <c:y val="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CD-461E-812C-0EF3293E3B0A}"/>
                </c:ext>
              </c:extLst>
            </c:dLbl>
            <c:dLbl>
              <c:idx val="2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CD-461E-812C-0EF3293E3B0A}"/>
                </c:ext>
              </c:extLst>
            </c:dLbl>
            <c:dLbl>
              <c:idx val="3"/>
              <c:layout>
                <c:manualLayout>
                  <c:x val="-2.3148148148148147E-3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CD-461E-812C-0EF3293E3B0A}"/>
                </c:ext>
              </c:extLst>
            </c:dLbl>
            <c:dLbl>
              <c:idx val="4"/>
              <c:layout>
                <c:manualLayout>
                  <c:x val="-1.3888888888889079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6.1199999999999992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CD-461E-812C-0EF3293E3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CD-461E-812C-0EF3293E3B0A}"/>
                </c:ext>
              </c:extLst>
            </c:dLbl>
            <c:dLbl>
              <c:idx val="1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CD-461E-812C-0EF3293E3B0A}"/>
                </c:ext>
              </c:extLst>
            </c:dLbl>
            <c:dLbl>
              <c:idx val="2"/>
              <c:layout>
                <c:manualLayout>
                  <c:x val="0"/>
                  <c:y val="-2.3809523809523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CD-461E-812C-0EF3293E3B0A}"/>
                </c:ext>
              </c:extLst>
            </c:dLbl>
            <c:dLbl>
              <c:idx val="3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CD-461E-812C-0EF3293E3B0A}"/>
                </c:ext>
              </c:extLst>
            </c:dLbl>
            <c:dLbl>
              <c:idx val="4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CD-461E-812C-0EF3293E3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dLbls>
            <c:dLbl>
              <c:idx val="2"/>
              <c:layout>
                <c:manualLayout>
                  <c:x val="-3.9351851851851853E-2"/>
                  <c:y val="-5.9523809523809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CD-461E-812C-0EF3293E3B0A}"/>
                </c:ext>
              </c:extLst>
            </c:dLbl>
            <c:dLbl>
              <c:idx val="4"/>
              <c:layout>
                <c:manualLayout>
                  <c:x val="-1.3888888888889079E-2"/>
                  <c:y val="-5.1587301587301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10.850000000000001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6CD-461E-812C-0EF3293E3B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dLbls>
            <c:dLbl>
              <c:idx val="0"/>
              <c:layout>
                <c:manualLayout>
                  <c:x val="-2.3148148148148147E-3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CD-461E-812C-0EF3293E3B0A}"/>
                </c:ext>
              </c:extLst>
            </c:dLbl>
            <c:dLbl>
              <c:idx val="1"/>
              <c:layout>
                <c:manualLayout>
                  <c:x val="0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6CD-461E-812C-0EF3293E3B0A}"/>
                </c:ext>
              </c:extLst>
            </c:dLbl>
            <c:dLbl>
              <c:idx val="2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6CD-461E-812C-0EF3293E3B0A}"/>
                </c:ext>
              </c:extLst>
            </c:dLbl>
            <c:dLbl>
              <c:idx val="3"/>
              <c:layout>
                <c:manualLayout>
                  <c:x val="0"/>
                  <c:y val="-2.7777777777777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6CD-461E-812C-0EF3293E3B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dLbls>
            <c:dLbl>
              <c:idx val="0"/>
              <c:layout>
                <c:manualLayout>
                  <c:x val="-9.2592592592593767E-3"/>
                  <c:y val="-5.1587301587301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6CD-461E-812C-0EF3293E3B0A}"/>
                </c:ext>
              </c:extLst>
            </c:dLbl>
            <c:dLbl>
              <c:idx val="1"/>
              <c:layout>
                <c:manualLayout>
                  <c:x val="-3.0092592592592591E-2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6CD-461E-812C-0EF3293E3B0A}"/>
                </c:ext>
              </c:extLst>
            </c:dLbl>
            <c:dLbl>
              <c:idx val="2"/>
              <c:layout>
                <c:manualLayout>
                  <c:x val="-3.9351851851851853E-2"/>
                  <c:y val="-4.7619047619047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6CD-461E-812C-0EF3293E3B0A}"/>
                </c:ext>
              </c:extLst>
            </c:dLbl>
            <c:dLbl>
              <c:idx val="3"/>
              <c:layout>
                <c:manualLayout>
                  <c:x val="-3.0092592592592591E-2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6CD-461E-812C-0EF3293E3B0A}"/>
                </c:ext>
              </c:extLst>
            </c:dLbl>
            <c:dLbl>
              <c:idx val="4"/>
              <c:layout>
                <c:manualLayout>
                  <c:x val="-3.4722222222222245E-2"/>
                  <c:y val="-3.968253968253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0.47000000000000003</c:v>
                </c:pt>
                <c:pt idx="2">
                  <c:v>0.38000000000000006</c:v>
                </c:pt>
                <c:pt idx="3">
                  <c:v>0.31000000000000005</c:v>
                </c:pt>
                <c:pt idx="4">
                  <c:v>0.29000000000000004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6CD-461E-812C-0EF3293E3B0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dLbls>
            <c:dLbl>
              <c:idx val="0"/>
              <c:layout>
                <c:manualLayout>
                  <c:x val="-2.3148148148148147E-2"/>
                  <c:y val="2.3809523809523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6CD-461E-812C-0EF3293E3B0A}"/>
                </c:ext>
              </c:extLst>
            </c:dLbl>
            <c:dLbl>
              <c:idx val="1"/>
              <c:layout>
                <c:manualLayout>
                  <c:x val="-3.4722222222222245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6CD-461E-812C-0EF3293E3B0A}"/>
                </c:ext>
              </c:extLst>
            </c:dLbl>
            <c:dLbl>
              <c:idx val="2"/>
              <c:layout>
                <c:manualLayout>
                  <c:x val="-2.7777777777778144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6CD-461E-812C-0EF3293E3B0A}"/>
                </c:ext>
              </c:extLst>
            </c:dLbl>
            <c:dLbl>
              <c:idx val="3"/>
              <c:layout>
                <c:manualLayout>
                  <c:x val="-3.4722222222222245E-2"/>
                  <c:y val="3.968253968253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0.30000000000000004</c:v>
                </c:pt>
                <c:pt idx="3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36CD-461E-812C-0EF3293E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39424"/>
        <c:axId val="115767168"/>
      </c:lineChart>
      <c:catAx>
        <c:axId val="11563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5767168"/>
        <c:crosses val="autoZero"/>
        <c:auto val="1"/>
        <c:lblAlgn val="ctr"/>
        <c:lblOffset val="100"/>
        <c:noMultiLvlLbl val="0"/>
      </c:catAx>
      <c:valAx>
        <c:axId val="115767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3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91355515365961"/>
          <c:y val="0.35817992770861201"/>
          <c:w val="0.1598665040534776"/>
          <c:h val="0.28364014458277603"/>
        </c:manualLayout>
      </c:layout>
      <c:overlay val="0"/>
      <c:txPr>
        <a:bodyPr/>
        <a:lstStyle/>
        <a:p>
          <a:pPr>
            <a:defRPr sz="12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407589676290469E-2"/>
                  <c:y val="-9.2545762969339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55-4EED-940E-DC4C8B394B44}"/>
                </c:ext>
              </c:extLst>
            </c:dLbl>
            <c:dLbl>
              <c:idx val="1"/>
              <c:layout>
                <c:manualLayout>
                  <c:x val="-6.25E-2"/>
                  <c:y val="-3.2065220143302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55-4EED-940E-DC4C8B394B44}"/>
                </c:ext>
              </c:extLst>
            </c:dLbl>
            <c:dLbl>
              <c:idx val="2"/>
              <c:layout>
                <c:manualLayout>
                  <c:x val="-2.3148148148148147E-2"/>
                  <c:y val="0.10544564566085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55-4EED-940E-DC4C8B394B44}"/>
                </c:ext>
              </c:extLst>
            </c:dLbl>
            <c:dLbl>
              <c:idx val="3"/>
              <c:layout>
                <c:manualLayout>
                  <c:x val="-4.8611293379994168E-2"/>
                  <c:y val="-5.3820458937809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55-4EED-940E-DC4C8B394B44}"/>
                </c:ext>
              </c:extLst>
            </c:dLbl>
            <c:dLbl>
              <c:idx val="4"/>
              <c:layout>
                <c:manualLayout>
                  <c:x val="-8.4875562720133382E-17"/>
                  <c:y val="-3.42979635584137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55-4EED-940E-DC4C8B394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2034120734909E-2"/>
                  <c:y val="3.7487741685023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655-4EED-940E-DC4C8B394B44}"/>
                </c:ext>
              </c:extLst>
            </c:dLbl>
            <c:dLbl>
              <c:idx val="1"/>
              <c:layout>
                <c:manualLayout>
                  <c:x val="-3.7037037037037056E-2"/>
                  <c:y val="-3.96826763214083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55-4EED-940E-DC4C8B394B44}"/>
                </c:ext>
              </c:extLst>
            </c:dLbl>
            <c:dLbl>
              <c:idx val="2"/>
              <c:layout>
                <c:manualLayout>
                  <c:x val="-1.6203703703703703E-2"/>
                  <c:y val="-4.4289270915090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655-4EED-940E-DC4C8B394B44}"/>
                </c:ext>
              </c:extLst>
            </c:dLbl>
            <c:dLbl>
              <c:idx val="3"/>
              <c:layout>
                <c:manualLayout>
                  <c:x val="-3.4722404491105273E-2"/>
                  <c:y val="5.7648260205416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655-4EED-940E-DC4C8B394B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1218890680037151E-17"/>
                  <c:y val="-2.7777777777780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655-4EED-940E-DC4C8B394B44}"/>
                </c:ext>
              </c:extLst>
            </c:dLbl>
            <c:dLbl>
              <c:idx val="1"/>
              <c:layout>
                <c:manualLayout>
                  <c:x val="-3.2407407407407628E-2"/>
                  <c:y val="-7.8905570887240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655-4EED-940E-DC4C8B394B44}"/>
                </c:ext>
              </c:extLst>
            </c:dLbl>
            <c:dLbl>
              <c:idx val="2"/>
              <c:layout>
                <c:manualLayout>
                  <c:x val="-5.0925925925925923E-2"/>
                  <c:y val="-5.3182098218430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655-4EED-940E-DC4C8B394B44}"/>
                </c:ext>
              </c:extLst>
            </c:dLbl>
            <c:dLbl>
              <c:idx val="3"/>
              <c:layout>
                <c:manualLayout>
                  <c:x val="-4.629647856517935E-2"/>
                  <c:y val="6.6860774236017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655-4EED-940E-DC4C8B394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07488"/>
        <c:axId val="139009024"/>
      </c:lineChart>
      <c:catAx>
        <c:axId val="1390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9024"/>
        <c:crosses val="autoZero"/>
        <c:auto val="1"/>
        <c:lblAlgn val="ctr"/>
        <c:lblOffset val="100"/>
        <c:noMultiLvlLbl val="0"/>
      </c:catAx>
      <c:valAx>
        <c:axId val="1390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8247658067133E-2"/>
          <c:y val="3.0281634521431375E-2"/>
          <c:w val="0.83112348761282884"/>
          <c:h val="0.823371708030319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59-4FC4-B1FC-9EDC2212E512}"/>
                </c:ext>
              </c:extLst>
            </c:dLbl>
            <c:dLbl>
              <c:idx val="1"/>
              <c:layout>
                <c:manualLayout>
                  <c:x val="-4.2437781360074111E-17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59-4FC4-B1FC-9EDC2212E512}"/>
                </c:ext>
              </c:extLst>
            </c:dLbl>
            <c:dLbl>
              <c:idx val="3"/>
              <c:layout>
                <c:manualLayout>
                  <c:x val="0"/>
                  <c:y val="-4.7619047619047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59-4FC4-B1FC-9EDC2212E512}"/>
                </c:ext>
              </c:extLst>
            </c:dLbl>
            <c:dLbl>
              <c:idx val="4"/>
              <c:layout>
                <c:manualLayout>
                  <c:x val="0"/>
                  <c:y val="-4.3650793650793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59-4FC4-B1FC-9EDC2212E5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1851851851853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59-4FC4-B1FC-9EDC2212E512}"/>
                </c:ext>
              </c:extLst>
            </c:dLbl>
            <c:dLbl>
              <c:idx val="1"/>
              <c:layout>
                <c:manualLayout>
                  <c:x val="-5.0925925925925923E-2"/>
                  <c:y val="6.58432973656071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59-4FC4-B1FC-9EDC2212E512}"/>
                </c:ext>
              </c:extLst>
            </c:dLbl>
            <c:dLbl>
              <c:idx val="2"/>
              <c:layout>
                <c:manualLayout>
                  <c:x val="-5.7870552639253468E-2"/>
                  <c:y val="-5.3497942386831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59-4FC4-B1FC-9EDC2212E512}"/>
                </c:ext>
              </c:extLst>
            </c:dLbl>
            <c:dLbl>
              <c:idx val="3"/>
              <c:layout>
                <c:manualLayout>
                  <c:x val="9.259259259259538E-3"/>
                  <c:y val="-4.5267489711934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59-4FC4-B1FC-9EDC2212E512}"/>
                </c:ext>
              </c:extLst>
            </c:dLbl>
            <c:dLbl>
              <c:idx val="4"/>
              <c:layout>
                <c:manualLayout>
                  <c:x val="8.4875562720141591E-17"/>
                  <c:y val="-4.115226337448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59-4FC4-B1FC-9EDC2212E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526720"/>
        <c:axId val="138528256"/>
      </c:lineChart>
      <c:catAx>
        <c:axId val="1385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28256"/>
        <c:crosses val="autoZero"/>
        <c:auto val="1"/>
        <c:lblAlgn val="ctr"/>
        <c:lblOffset val="100"/>
        <c:noMultiLvlLbl val="0"/>
      </c:catAx>
      <c:valAx>
        <c:axId val="13852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2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5-4D74-814B-1956B9818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5-4D74-814B-1956B9818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15-4D74-814B-1956B981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85920"/>
        <c:axId val="138787456"/>
      </c:barChart>
      <c:catAx>
        <c:axId val="13878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787456"/>
        <c:crosses val="autoZero"/>
        <c:auto val="1"/>
        <c:lblAlgn val="ctr"/>
        <c:lblOffset val="100"/>
        <c:noMultiLvlLbl val="0"/>
      </c:catAx>
      <c:valAx>
        <c:axId val="138787456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1387859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E-4532-93E3-7D192523D9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2E-4532-93E3-7D192523D9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2E-4532-93E3-7D192523D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96416"/>
        <c:axId val="138818688"/>
      </c:barChart>
      <c:catAx>
        <c:axId val="13879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818688"/>
        <c:crosses val="autoZero"/>
        <c:auto val="1"/>
        <c:lblAlgn val="ctr"/>
        <c:lblOffset val="100"/>
        <c:noMultiLvlLbl val="0"/>
      </c:catAx>
      <c:valAx>
        <c:axId val="138818688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13879641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j-cs"/>
              </a:defRPr>
            </a:pPr>
            <a:r>
              <a:rPr lang="th-TH" sz="3200">
                <a:cs typeface="+mj-cs"/>
              </a:rPr>
              <a:t>สาเหตุการตาย</a:t>
            </a:r>
            <a:endParaRPr lang="en-US" sz="3200">
              <a:cs typeface="+mj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CA-4BC7-B40E-FD04F67BFE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CA-4BC7-B40E-FD04F67BFE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CA-4BC7-B40E-FD04F67BFE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CA-4BC7-B40E-FD04F67BFEE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CA-4BC7-B40E-FD04F67BFEE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CA-4BC7-B40E-FD04F67BFEE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CA-4BC7-B40E-FD04F67BFEE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CA-4BC7-B40E-FD04F67BFEE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1CA-4BC7-B40E-FD04F67BFEE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317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1CA-4BC7-B40E-FD04F67BFE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3950016"/>
        <c:axId val="713960184"/>
      </c:lineChart>
      <c:catAx>
        <c:axId val="7139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960184"/>
        <c:crosses val="autoZero"/>
        <c:auto val="1"/>
        <c:lblAlgn val="ctr"/>
        <c:lblOffset val="100"/>
        <c:noMultiLvlLbl val="0"/>
      </c:catAx>
      <c:valAx>
        <c:axId val="7139601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39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61.730000000000011</c:v>
                </c:pt>
                <c:pt idx="1">
                  <c:v>71.599999999999994</c:v>
                </c:pt>
                <c:pt idx="2" formatCode="General">
                  <c:v>72.02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1072"/>
        <c:axId val="148891632"/>
      </c:barChart>
      <c:catAx>
        <c:axId val="14889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891632"/>
        <c:crosses val="autoZero"/>
        <c:auto val="1"/>
        <c:lblAlgn val="ctr"/>
        <c:lblOffset val="100"/>
        <c:noMultiLvlLbl val="0"/>
      </c:catAx>
      <c:valAx>
        <c:axId val="14889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8910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61.730000000000011</c:v>
                </c:pt>
                <c:pt idx="1">
                  <c:v>71.599999999999994</c:v>
                </c:pt>
                <c:pt idx="2" formatCode="General">
                  <c:v>72.02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2-4BD7-9176-E7C5932FF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1072"/>
        <c:axId val="148891632"/>
      </c:barChart>
      <c:catAx>
        <c:axId val="14889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891632"/>
        <c:crosses val="autoZero"/>
        <c:auto val="1"/>
        <c:lblAlgn val="ctr"/>
        <c:lblOffset val="100"/>
        <c:noMultiLvlLbl val="0"/>
      </c:catAx>
      <c:valAx>
        <c:axId val="14889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8910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TH SarabunPSK" pitchFamily="34" charset="-34"/>
                    <a:cs typeface="TH SarabunPSK" pitchFamily="34" charset="-34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4.4700000000000024</c:v>
                </c:pt>
                <c:pt idx="1">
                  <c:v>20.29</c:v>
                </c:pt>
                <c:pt idx="2" formatCode="General">
                  <c:v>14.139999999999999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2-403C-8B29-0DD15783C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3872"/>
        <c:axId val="148894432"/>
      </c:barChart>
      <c:catAx>
        <c:axId val="14889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48894432"/>
        <c:crosses val="autoZero"/>
        <c:auto val="1"/>
        <c:lblAlgn val="ctr"/>
        <c:lblOffset val="100"/>
        <c:noMultiLvlLbl val="0"/>
      </c:catAx>
      <c:valAx>
        <c:axId val="148894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TH SarabunPSK" pitchFamily="34" charset="-34"/>
                <a:cs typeface="TH SarabunPSK" pitchFamily="34" charset="-34"/>
              </a:defRPr>
            </a:pPr>
            <a:endParaRPr lang="en-US"/>
          </a:p>
        </c:txPr>
        <c:crossAx val="1488938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พื้นที่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+mj-cs"/>
            </a:rPr>
            <a:t>6,010</a:t>
          </a:r>
          <a:r>
            <a:rPr lang="en-US" dirty="0">
              <a:cs typeface="+mj-cs"/>
            </a:rPr>
            <a:t> </a:t>
          </a:r>
          <a:r>
            <a:rPr lang="th-TH" dirty="0">
              <a:cs typeface="+mj-cs"/>
            </a:rPr>
            <a:t>ตร.กม.</a:t>
          </a:r>
          <a:endParaRPr lang="en-US" dirty="0">
            <a:cs typeface="+mj-cs"/>
          </a:endParaRPr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เขตการปกครอง 8 อำเภอ 70 ตำบล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602203AC-6559-41FB-A2B2-9E66BF3CA7FC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ประชากร  509,650 คน</a:t>
          </a:r>
          <a:endParaRPr lang="en-US" dirty="0">
            <a:cs typeface="+mj-cs"/>
          </a:endParaRPr>
        </a:p>
      </dgm:t>
    </dgm:pt>
    <dgm:pt modelId="{CAA25DA9-3876-4F9A-8F9E-DF09C12309ED}" type="parTrans" cxnId="{DA09B1E2-8549-4146-94E9-C84EED933E1C}">
      <dgm:prSet/>
      <dgm:spPr/>
      <dgm:t>
        <a:bodyPr/>
        <a:lstStyle/>
        <a:p>
          <a:endParaRPr lang="en-US"/>
        </a:p>
      </dgm:t>
    </dgm:pt>
    <dgm:pt modelId="{210FB3A8-2148-4E60-99D0-A6875036BA0D}" type="sibTrans" cxnId="{DA09B1E2-8549-4146-94E9-C84EED933E1C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3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3">
        <dgm:presLayoutVars>
          <dgm:bulletEnabled val="1"/>
        </dgm:presLayoutVars>
      </dgm:prSet>
      <dgm:spPr/>
    </dgm:pt>
    <dgm:pt modelId="{385EB5F9-DFDC-49A8-BF08-CA3F4671D5B2}" type="pres">
      <dgm:prSet presAssocID="{C3077414-3BFD-4320-8F66-03F6F1D7B615}" presName="spacing" presStyleCnt="0"/>
      <dgm:spPr/>
    </dgm:pt>
    <dgm:pt modelId="{346DCDC6-F7E9-44A1-A8BD-13F7A9734DB3}" type="pres">
      <dgm:prSet presAssocID="{602203AC-6559-41FB-A2B2-9E66BF3CA7FC}" presName="composite" presStyleCnt="0"/>
      <dgm:spPr/>
    </dgm:pt>
    <dgm:pt modelId="{932B4F61-0612-40E3-86FD-856B0080CCDE}" type="pres">
      <dgm:prSet presAssocID="{602203AC-6559-41FB-A2B2-9E66BF3CA7FC}" presName="imgShp" presStyleLbl="fgImgPlace1" presStyleIdx="2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8CE7999B-CD7C-4DD4-A4E0-A902D1A79371}" type="pres">
      <dgm:prSet presAssocID="{602203AC-6559-41FB-A2B2-9E66BF3CA7FC}" presName="txShp" presStyleLbl="node1" presStyleIdx="2" presStyleCnt="3" custLinFactNeighborY="1732">
        <dgm:presLayoutVars>
          <dgm:bulletEnabled val="1"/>
        </dgm:presLayoutVars>
      </dgm:prSet>
      <dgm:spPr/>
    </dgm:pt>
  </dgm:ptLst>
  <dgm:cxnLst>
    <dgm:cxn modelId="{8ED22959-2D95-4BA9-B738-27270AEEA3A5}" type="presOf" srcId="{602203AC-6559-41FB-A2B2-9E66BF3CA7FC}" destId="{8CE7999B-CD7C-4DD4-A4E0-A902D1A79371}" srcOrd="0" destOrd="0" presId="urn:microsoft.com/office/officeart/2005/8/layout/vList3"/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DA09B1E2-8549-4146-94E9-C84EED933E1C}" srcId="{08DE8F00-05F8-4D3C-BE3C-E49093275667}" destId="{602203AC-6559-41FB-A2B2-9E66BF3CA7FC}" srcOrd="2" destOrd="0" parTransId="{CAA25DA9-3876-4F9A-8F9E-DF09C12309ED}" sibTransId="{210FB3A8-2148-4E60-99D0-A6875036BA0D}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  <dgm:cxn modelId="{B0AB717A-881D-449B-9383-EF2B5F7E17A3}" type="presParOf" srcId="{2F591D7D-19DA-4037-BC64-6EE3337A2FB7}" destId="{385EB5F9-DFDC-49A8-BF08-CA3F4671D5B2}" srcOrd="3" destOrd="0" presId="urn:microsoft.com/office/officeart/2005/8/layout/vList3"/>
    <dgm:cxn modelId="{B225E2AD-A0AF-4EDD-BA4D-1C27DFE09E41}" type="presParOf" srcId="{2F591D7D-19DA-4037-BC64-6EE3337A2FB7}" destId="{346DCDC6-F7E9-44A1-A8BD-13F7A9734DB3}" srcOrd="4" destOrd="0" presId="urn:microsoft.com/office/officeart/2005/8/layout/vList3"/>
    <dgm:cxn modelId="{9F26A839-7838-4FA7-B798-899B356CA17A}" type="presParOf" srcId="{346DCDC6-F7E9-44A1-A8BD-13F7A9734DB3}" destId="{932B4F61-0612-40E3-86FD-856B0080CCDE}" srcOrd="0" destOrd="0" presId="urn:microsoft.com/office/officeart/2005/8/layout/vList3"/>
    <dgm:cxn modelId="{21ED8EAA-092A-41F8-95C8-602EEBC342F8}" type="presParOf" srcId="{346DCDC6-F7E9-44A1-A8BD-13F7A9734DB3}" destId="{8CE7999B-CD7C-4DD4-A4E0-A902D1A793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/>
            <a:t>ชาย </a:t>
          </a:r>
          <a:r>
            <a:rPr lang="th-TH" dirty="0">
              <a:cs typeface="+mj-cs"/>
            </a:rPr>
            <a:t>252,415</a:t>
          </a:r>
          <a:r>
            <a:rPr lang="th-TH" dirty="0"/>
            <a:t> คน หญิง </a:t>
          </a:r>
          <a:r>
            <a:rPr lang="th-TH" dirty="0">
              <a:cs typeface="+mj-cs"/>
            </a:rPr>
            <a:t>257,235 </a:t>
          </a:r>
          <a:r>
            <a:rPr lang="th-TH" dirty="0"/>
            <a:t>คน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อาชีพหลัก </a:t>
          </a:r>
          <a:r>
            <a:rPr lang="en-US" dirty="0">
              <a:cs typeface="+mj-cs"/>
            </a:rPr>
            <a:t>: </a:t>
          </a:r>
          <a:r>
            <a:rPr lang="th-TH" dirty="0">
              <a:cs typeface="+mj-cs"/>
            </a:rPr>
            <a:t>เกษตรกรรม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2" custLinFactNeighborY="-1648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7972" y="1342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พื้นที่</a:t>
          </a:r>
          <a:r>
            <a:rPr lang="en-US" sz="3200" kern="1200" dirty="0">
              <a:cs typeface="+mj-cs"/>
            </a:rPr>
            <a:t> </a:t>
          </a:r>
          <a:r>
            <a:rPr lang="en-US" sz="3200" kern="1200" dirty="0">
              <a:latin typeface="Angsana New" panose="02020603050405020304" pitchFamily="18" charset="-34"/>
              <a:cs typeface="+mj-cs"/>
            </a:rPr>
            <a:t>6,010</a:t>
          </a:r>
          <a:r>
            <a:rPr lang="en-US" sz="3200" kern="1200" dirty="0">
              <a:cs typeface="+mj-cs"/>
            </a:rPr>
            <a:t> </a:t>
          </a:r>
          <a:r>
            <a:rPr lang="th-TH" sz="3200" kern="1200" dirty="0">
              <a:cs typeface="+mj-cs"/>
            </a:rPr>
            <a:t>ตร.กม.</a:t>
          </a:r>
          <a:endParaRPr lang="en-US" sz="3200" kern="1200" dirty="0">
            <a:cs typeface="+mj-cs"/>
          </a:endParaRPr>
        </a:p>
      </dsp:txBody>
      <dsp:txXfrm rot="10800000">
        <a:off x="1585859" y="1342"/>
        <a:ext cx="4348123" cy="871549"/>
      </dsp:txXfrm>
    </dsp:sp>
    <dsp:sp modelId="{C6A831A6-0F4C-4E14-8D33-3A0EF01993B4}">
      <dsp:nvSpPr>
        <dsp:cNvPr id="0" name=""/>
        <dsp:cNvSpPr/>
      </dsp:nvSpPr>
      <dsp:spPr>
        <a:xfrm>
          <a:off x="932198" y="1342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7972" y="1133054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เขตการปกครอง 8 อำเภอ 70 ตำบล</a:t>
          </a:r>
          <a:endParaRPr lang="en-US" sz="3200" kern="1200" dirty="0">
            <a:cs typeface="+mj-cs"/>
          </a:endParaRPr>
        </a:p>
      </dsp:txBody>
      <dsp:txXfrm rot="10800000">
        <a:off x="1585859" y="1133054"/>
        <a:ext cx="4348123" cy="871549"/>
      </dsp:txXfrm>
    </dsp:sp>
    <dsp:sp modelId="{4F677863-EA32-4DE5-AF2E-095B170BAFFD}">
      <dsp:nvSpPr>
        <dsp:cNvPr id="0" name=""/>
        <dsp:cNvSpPr/>
      </dsp:nvSpPr>
      <dsp:spPr>
        <a:xfrm>
          <a:off x="932198" y="1133054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999B-CD7C-4DD4-A4E0-A902D1A79371}">
      <dsp:nvSpPr>
        <dsp:cNvPr id="0" name=""/>
        <dsp:cNvSpPr/>
      </dsp:nvSpPr>
      <dsp:spPr>
        <a:xfrm rot="10800000">
          <a:off x="1367972" y="2266109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ประชากร  509,650 คน</a:t>
          </a:r>
          <a:endParaRPr lang="en-US" sz="3200" kern="1200" dirty="0">
            <a:cs typeface="+mj-cs"/>
          </a:endParaRPr>
        </a:p>
      </dsp:txBody>
      <dsp:txXfrm rot="10800000">
        <a:off x="1585859" y="2266109"/>
        <a:ext cx="4348123" cy="871549"/>
      </dsp:txXfrm>
    </dsp:sp>
    <dsp:sp modelId="{932B4F61-0612-40E3-86FD-856B0080CCDE}">
      <dsp:nvSpPr>
        <dsp:cNvPr id="0" name=""/>
        <dsp:cNvSpPr/>
      </dsp:nvSpPr>
      <dsp:spPr>
        <a:xfrm>
          <a:off x="932198" y="2264767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0816" y="0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/>
            <a:t>ชาย </a:t>
          </a:r>
          <a:r>
            <a:rPr lang="th-TH" sz="3100" kern="1200" dirty="0">
              <a:cs typeface="+mj-cs"/>
            </a:rPr>
            <a:t>252,415</a:t>
          </a:r>
          <a:r>
            <a:rPr lang="th-TH" sz="3100" kern="1200" dirty="0"/>
            <a:t> คน หญิง </a:t>
          </a:r>
          <a:r>
            <a:rPr lang="th-TH" sz="3100" kern="1200" dirty="0">
              <a:cs typeface="+mj-cs"/>
            </a:rPr>
            <a:t>257,235 </a:t>
          </a:r>
          <a:r>
            <a:rPr lang="th-TH" sz="3100" kern="1200" dirty="0"/>
            <a:t>คน</a:t>
          </a:r>
          <a:endParaRPr lang="en-US" sz="3100" kern="1200" dirty="0"/>
        </a:p>
      </dsp:txBody>
      <dsp:txXfrm rot="10800000">
        <a:off x="1571547" y="0"/>
        <a:ext cx="4355279" cy="842924"/>
      </dsp:txXfrm>
    </dsp:sp>
    <dsp:sp modelId="{C6A831A6-0F4C-4E14-8D33-3A0EF01993B4}">
      <dsp:nvSpPr>
        <dsp:cNvPr id="0" name=""/>
        <dsp:cNvSpPr/>
      </dsp:nvSpPr>
      <dsp:spPr>
        <a:xfrm>
          <a:off x="939354" y="231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0816" y="1053887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อาชีพหลัก </a:t>
          </a:r>
          <a:r>
            <a:rPr lang="en-US" sz="3100" kern="1200" dirty="0">
              <a:cs typeface="+mj-cs"/>
            </a:rPr>
            <a:t>: </a:t>
          </a:r>
          <a:r>
            <a:rPr lang="th-TH" sz="3100" kern="1200" dirty="0">
              <a:cs typeface="+mj-cs"/>
            </a:rPr>
            <a:t>เกษตรกรรม</a:t>
          </a:r>
          <a:endParaRPr lang="en-US" sz="3100" kern="1200" dirty="0">
            <a:cs typeface="+mj-cs"/>
          </a:endParaRPr>
        </a:p>
      </dsp:txBody>
      <dsp:txXfrm rot="10800000">
        <a:off x="1571547" y="1053887"/>
        <a:ext cx="4355279" cy="842924"/>
      </dsp:txXfrm>
    </dsp:sp>
    <dsp:sp modelId="{4F677863-EA32-4DE5-AF2E-095B170BAFFD}">
      <dsp:nvSpPr>
        <dsp:cNvPr id="0" name=""/>
        <dsp:cNvSpPr/>
      </dsp:nvSpPr>
      <dsp:spPr>
        <a:xfrm>
          <a:off x="939354" y="1053887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88309" y="9680098"/>
            <a:ext cx="3050071" cy="51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53" tIns="49226" rIns="98453" bIns="49226" anchor="b"/>
          <a:lstStyle/>
          <a:p>
            <a:pPr algn="r" defTabSz="983834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83834"/>
              <a:t>16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65175"/>
            <a:ext cx="6796087" cy="38227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15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88309" y="9680098"/>
            <a:ext cx="3050071" cy="51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453" tIns="49226" rIns="98453" bIns="49226" anchor="b"/>
          <a:lstStyle/>
          <a:p>
            <a:pPr algn="r" defTabSz="983834"/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83834"/>
              <a:t>17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65175"/>
            <a:ext cx="6796087" cy="38227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9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18" Type="http://schemas.microsoft.com/office/2007/relationships/hdphoto" Target="../media/hdphoto8.wdp"/><Relationship Id="rId3" Type="http://schemas.openxmlformats.org/officeDocument/2006/relationships/chart" Target="../charts/chart9.xml"/><Relationship Id="rId7" Type="http://schemas.openxmlformats.org/officeDocument/2006/relationships/image" Target="../media/image11.png"/><Relationship Id="rId12" Type="http://schemas.microsoft.com/office/2007/relationships/hdphoto" Target="../media/hdphoto5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15D6-B856-414A-B0EB-E53F1048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431234"/>
            <a:ext cx="9819860" cy="3048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ยินดีต้อนรับ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นายแพทย์พิทักษ์พล. บุญญมาลิก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ผุ็ตรวจราชการกระทรวงสาธารณสุข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เขตบริการสุขภาพที่ 11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21" y="61971"/>
            <a:ext cx="1010943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สาเหตุการป่วยของผู้ป่วยนอก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">
            <a:extLst>
              <a:ext uri="{FF2B5EF4-FFF2-40B4-BE49-F238E27FC236}">
                <a16:creationId xmlns:a16="http://schemas.microsoft.com/office/drawing/2014/main" id="{05518B26-8911-4834-A48F-3A9A4C45B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373162"/>
              </p:ext>
            </p:extLst>
          </p:nvPr>
        </p:nvGraphicFramePr>
        <p:xfrm>
          <a:off x="950495" y="1251285"/>
          <a:ext cx="10126662" cy="505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7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สาเหตุการป่วยของผู้ป่วยใน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FC3037EF-6659-4456-BFCA-CF6B66B12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494775"/>
              </p:ext>
            </p:extLst>
          </p:nvPr>
        </p:nvGraphicFramePr>
        <p:xfrm>
          <a:off x="1503947" y="1191127"/>
          <a:ext cx="9396664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6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สาเหตุการตาย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AFBE5D-4787-4E08-B5C4-055DD553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49652"/>
              </p:ext>
            </p:extLst>
          </p:nvPr>
        </p:nvGraphicFramePr>
        <p:xfrm>
          <a:off x="1334169" y="1389380"/>
          <a:ext cx="9999577" cy="45312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231">
                  <a:extLst>
                    <a:ext uri="{9D8B030D-6E8A-4147-A177-3AD203B41FA5}">
                      <a16:colId xmlns:a16="http://schemas.microsoft.com/office/drawing/2014/main" val="324911947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1956716697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3251695185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1727378975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7080053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3162601"/>
                    </a:ext>
                  </a:extLst>
                </a:gridCol>
                <a:gridCol w="1106904">
                  <a:extLst>
                    <a:ext uri="{9D8B030D-6E8A-4147-A177-3AD203B41FA5}">
                      <a16:colId xmlns:a16="http://schemas.microsoft.com/office/drawing/2014/main" val="2771827208"/>
                    </a:ext>
                  </a:extLst>
                </a:gridCol>
              </a:tblGrid>
              <a:tr h="4119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ลำดับ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สาเหตุการตาย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2558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2559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2560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2561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99544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เนื้องอก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+mj-cs"/>
                        </a:rPr>
                        <a:t>(C00 - D48)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93.24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103.72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102.11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89.64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052428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โลหิตเป็นพิษ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(A40 - A41)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52.76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36.43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60.44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50.04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52.78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1025126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โรคปอดบวม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(J12 – J18)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32.37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38.42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51.16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48.66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62.20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34872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โรคหลอดเลือดสมอง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(I60 - I69)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37.22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36.43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42.46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40.78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43.75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954525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โรคระบบประสาท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G00 – G98</a:t>
                      </a: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49.88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19.11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18.17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26.20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58.27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3128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อุบัติเหตุขนส่ง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(V 01 - V99)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31.46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25.68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26.07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22.85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23.54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30262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โรคระบบสืบพันธุ์ ปัสสาวะ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N00 -N99)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14.39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15.52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15.21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13.00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13.54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96665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โรคระบบย่อยอาหาร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(K00 - K92)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18.61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16.52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16.39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12.21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17.07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699055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โรคหัวใจขาดเลือด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(I20 – I25)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29.31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30.66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33.18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12.02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34.53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6851736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โรคทางเดินหายใจส่วนล่างเรื้อรัง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J40 – J47</a:t>
                      </a: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16.09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12.34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12.44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10.24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14.32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5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265CBA-3097-41D8-AAA4-B73E40CBC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633683"/>
              </p:ext>
            </p:extLst>
          </p:nvPr>
        </p:nvGraphicFramePr>
        <p:xfrm>
          <a:off x="981512" y="243282"/>
          <a:ext cx="10024844" cy="5895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145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7380215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บุคลากรด้านการแพทย์และสาธารณสุข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E5EA3B-D8BB-4E6F-8097-7A87985C6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66599"/>
              </p:ext>
            </p:extLst>
          </p:nvPr>
        </p:nvGraphicFramePr>
        <p:xfrm>
          <a:off x="1402826" y="1382396"/>
          <a:ext cx="9351860" cy="42382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7241">
                  <a:extLst>
                    <a:ext uri="{9D8B030D-6E8A-4147-A177-3AD203B41FA5}">
                      <a16:colId xmlns:a16="http://schemas.microsoft.com/office/drawing/2014/main" val="1902441832"/>
                    </a:ext>
                  </a:extLst>
                </a:gridCol>
                <a:gridCol w="1032780">
                  <a:extLst>
                    <a:ext uri="{9D8B030D-6E8A-4147-A177-3AD203B41FA5}">
                      <a16:colId xmlns:a16="http://schemas.microsoft.com/office/drawing/2014/main" val="412771702"/>
                    </a:ext>
                  </a:extLst>
                </a:gridCol>
                <a:gridCol w="1017919">
                  <a:extLst>
                    <a:ext uri="{9D8B030D-6E8A-4147-A177-3AD203B41FA5}">
                      <a16:colId xmlns:a16="http://schemas.microsoft.com/office/drawing/2014/main" val="4104755308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3940808524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1346419465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409720190"/>
                    </a:ext>
                  </a:extLst>
                </a:gridCol>
                <a:gridCol w="1335980">
                  <a:extLst>
                    <a:ext uri="{9D8B030D-6E8A-4147-A177-3AD203B41FA5}">
                      <a16:colId xmlns:a16="http://schemas.microsoft.com/office/drawing/2014/main" val="3714793720"/>
                    </a:ext>
                  </a:extLst>
                </a:gridCol>
              </a:tblGrid>
              <a:tr h="470914"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ประเภท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จำนวนบุคลากร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รวม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ความต้องการตาม </a:t>
                      </a:r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GIS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อัตราส่วนต่อประชากร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98555"/>
                  </a:ext>
                </a:extLst>
              </a:tr>
              <a:tr h="4709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รพ.สต./ศสช.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852732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แพทย์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69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164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197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3,107.62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06143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ทันตแพทย์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12,134.52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122404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เภสัชกร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33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42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104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6,795.33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471607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พยาบาลวิชาชีพ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435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460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895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1,670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569.44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285692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นักวิชาการสาธารณสุข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12057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จพ.สาธารณสุข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881702"/>
                  </a:ext>
                </a:extLst>
              </a:tr>
              <a:tr h="470914">
                <a:tc>
                  <a:txBody>
                    <a:bodyPr/>
                    <a:lstStyle/>
                    <a:p>
                      <a:r>
                        <a:rPr lang="th-TH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แพทย์แผนไทย</a:t>
                      </a:r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70CE9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81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ร้อยละของเด็กอายุ 0-5 ปี ได้รับการคัดกรองพัฒนาการ(เป้าหมาย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90%)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1322"/>
              </p:ext>
            </p:extLst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13,171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7,846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59.57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35,784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26,877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75.16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416,015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83.23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199556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83814"/>
              </p:ext>
            </p:extLst>
          </p:nvPr>
        </p:nvGraphicFramePr>
        <p:xfrm>
          <a:off x="7381884" y="1319584"/>
          <a:ext cx="4618772" cy="3094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กลุ่มเป้าหมายไม่สามารถเข้าถึงบริการคัดกรอง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เพิ่มวันจัดบริการคลินิก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WCC 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แยกการจัดบริการออกจากการให้บริการวัคซีน ในสถานบริการทุกระดับ</a:t>
                      </a:r>
                    </a:p>
                    <a:p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-ให้ </a:t>
                      </a:r>
                      <a:r>
                        <a:rPr lang="th-TH" sz="1800" kern="1200" baseline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ม.เคาะประตูบ้านที่มีกลุ่มเป้าหมาย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ครอบครัวผู้ปกครองขาดความตระหนักเรื่องการรับการตรวจคัดกรอง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/>
                        <a:t>-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สร้างความเข้าใจผ่านสื่อ ในระดับพื้นที่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ให้ความรู้ผ่านคลินิก </a:t>
                      </a:r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ANC LR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ทั้งตัวมารดาและครอบครัว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แนะนำการใช้</a:t>
                      </a:r>
                      <a:r>
                        <a:rPr lang="th-TH" sz="1800" baseline="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คู่มื่อ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DSPM DAIM </a:t>
                      </a:r>
                      <a:endParaRPr lang="th-TH" sz="1800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mother class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110915" y="177224"/>
            <a:ext cx="1653421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A0728A-CE11-4254-8238-013ADD66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9736" l="3232" r="96970">
                        <a14:backgroundMark x1="11919" y1="32279" x2="30909" y2="10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013" y="1312671"/>
            <a:ext cx="3427592" cy="4877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ร้อยละของเด็กอายุ 0-5 ปี ได้รับการคัดกรองพัฒนาการ(เป้าหมาย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90%)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62" name="ตาราง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5376"/>
              </p:ext>
            </p:extLst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13,171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7,846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59.57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35,784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26,877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75.16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416,015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83.23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แผนภูมิ 62"/>
          <p:cNvGraphicFramePr/>
          <p:nvPr>
            <p:extLst>
              <p:ext uri="{D42A27DB-BD31-4B8C-83A1-F6EECF244321}">
                <p14:modId xmlns:p14="http://schemas.microsoft.com/office/powerpoint/2010/main" val="1768921890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ตาราง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27982"/>
              </p:ext>
            </p:extLst>
          </p:nvPr>
        </p:nvGraphicFramePr>
        <p:xfrm>
          <a:off x="7381884" y="1319584"/>
          <a:ext cx="4618772" cy="3094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กลุ่มเป้าหมายไม่สามารถเข้าถึงบริการคัดกรอง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เพิ่มวันจัดบริการคลินิก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WCC 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แยกการจัดบริการออกจากการให้บริการวัคซีน ในสถานบริการทุกระดับ</a:t>
                      </a:r>
                    </a:p>
                    <a:p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-ให้ </a:t>
                      </a:r>
                      <a:r>
                        <a:rPr lang="th-TH" sz="1800" kern="1200" baseline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ม.เคาะประตูบ้านที่มีกลุ่มเป้าหมาย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ครอบครัวผู้ปกครองขาดความตระหนักเรื่องการรับการตรวจคัดกรอง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/>
                        <a:t>-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สร้างความเข้าใจผ่านสื่อ ในระดับพื้นที่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ให้ความรู้ผ่านคลินิก </a:t>
                      </a:r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ANC LR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ทั้งตัวมารดาและครอบครัว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แนะนำการใช้</a:t>
                      </a:r>
                      <a:r>
                        <a:rPr lang="th-TH" sz="1800" baseline="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คู่มื่อ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DSPM DAIM </a:t>
                      </a:r>
                      <a:endParaRPr lang="th-TH" sz="1800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mother class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กล่องข้อความ 55"/>
          <p:cNvSpPr txBox="1"/>
          <p:nvPr/>
        </p:nvSpPr>
        <p:spPr>
          <a:xfrm>
            <a:off x="9110915" y="204520"/>
            <a:ext cx="1653421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D3C4129-4AEF-470B-911D-A2089C48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58" name="Subtitle 2">
            <a:extLst>
              <a:ext uri="{FF2B5EF4-FFF2-40B4-BE49-F238E27FC236}">
                <a16:creationId xmlns:a16="http://schemas.microsoft.com/office/drawing/2014/main" id="{9ADFD97F-44C5-4EF3-A920-5BD1B161C5C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047A4-AE01-4506-BD77-D38C38637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72" b="99736" l="3232" r="96970">
                        <a14:backgroundMark x1="11919" y1="32279" x2="30909" y2="10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013" y="1312671"/>
            <a:ext cx="3427592" cy="48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6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>
            <a:extLst>
              <a:ext uri="{FF2B5EF4-FFF2-40B4-BE49-F238E27FC236}">
                <a16:creationId xmlns:a16="http://schemas.microsoft.com/office/drawing/2014/main" id="{9ADFD97F-44C5-4EF3-A920-5BD1B161C5C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EED0F-79EE-4FAB-BC9E-84E34BED0A9C}"/>
              </a:ext>
            </a:extLst>
          </p:cNvPr>
          <p:cNvSpPr txBox="1"/>
          <p:nvPr/>
        </p:nvSpPr>
        <p:spPr>
          <a:xfrm>
            <a:off x="750627" y="71920"/>
            <a:ext cx="10882573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ร้อยละของเด็กอายุ 0-5 ปี ได้รับการคัดกรองพัฒนาการ พบสงสัยล่าช้า (เป้าหมาย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20%)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+mj-cs"/>
              <a:sym typeface="Helvetica Neue Medium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19688975-DD45-4B5B-A4D6-68406322FFB8}"/>
              </a:ext>
            </a:extLst>
          </p:cNvPr>
          <p:cNvSpPr txBox="1"/>
          <p:nvPr/>
        </p:nvSpPr>
        <p:spPr>
          <a:xfrm>
            <a:off x="335360" y="1202952"/>
            <a:ext cx="2834560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 3 ปีย้อนหลัง </a:t>
            </a:r>
          </a:p>
        </p:txBody>
      </p:sp>
      <p:graphicFrame>
        <p:nvGraphicFramePr>
          <p:cNvPr id="13" name="ตาราง 61">
            <a:extLst>
              <a:ext uri="{FF2B5EF4-FFF2-40B4-BE49-F238E27FC236}">
                <a16:creationId xmlns:a16="http://schemas.microsoft.com/office/drawing/2014/main" id="{A88E6D61-2CDA-4225-AABD-4DB429C5A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98001"/>
              </p:ext>
            </p:extLst>
          </p:nvPr>
        </p:nvGraphicFramePr>
        <p:xfrm>
          <a:off x="7515490" y="3842927"/>
          <a:ext cx="4484124" cy="214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1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846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1,401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17.86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26,897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7,621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28.33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81,084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23.42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แผนภูมิ 54">
            <a:extLst>
              <a:ext uri="{FF2B5EF4-FFF2-40B4-BE49-F238E27FC236}">
                <a16:creationId xmlns:a16="http://schemas.microsoft.com/office/drawing/2014/main" id="{8AFC2CFC-DB94-40C8-B43A-8D28109DB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049366"/>
              </p:ext>
            </p:extLst>
          </p:nvPr>
        </p:nvGraphicFramePr>
        <p:xfrm>
          <a:off x="335360" y="1784987"/>
          <a:ext cx="2834560" cy="251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8" name="ตาราง 62">
            <a:extLst>
              <a:ext uri="{FF2B5EF4-FFF2-40B4-BE49-F238E27FC236}">
                <a16:creationId xmlns:a16="http://schemas.microsoft.com/office/drawing/2014/main" id="{7ED8503E-205E-4B97-BA6E-16DF7675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9934"/>
              </p:ext>
            </p:extLst>
          </p:nvPr>
        </p:nvGraphicFramePr>
        <p:xfrm>
          <a:off x="7515491" y="1196752"/>
          <a:ext cx="4484125" cy="2452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57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5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เจ้าหน้าที่ขาดทักษะการค้นหา/คัดกรองพัฒนาการ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ทำแผนการอบรม/ฟื้นฟู ต่อเนื่องทุกปี</a:t>
                      </a:r>
                    </a:p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จัดทีมติดตามนิเทศการตรวจคัดกรองในระดับพื้นที่ และจังหวัด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อุปกรณ์/เครื่องมือ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ชำรุด ไม่ครบถ้วนและไม่เพียงพอ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-สำรวจ/จัดหาอุปกรณ์ สนับสนุนสถานบริการทุกระดับ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7" name="Picture 56">
            <a:extLst>
              <a:ext uri="{FF2B5EF4-FFF2-40B4-BE49-F238E27FC236}">
                <a16:creationId xmlns:a16="http://schemas.microsoft.com/office/drawing/2014/main" id="{DD3C4129-4AEF-470B-911D-A2089C48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AF3E3-0323-4DBA-BEC8-B61EF56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35" b="91194" l="9777" r="89804">
                        <a14:backgroundMark x1="18017" y1="29746" x2="23883" y2="105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5812" y="1026027"/>
            <a:ext cx="2436264" cy="1990529"/>
          </a:xfrm>
          <a:prstGeom prst="rect">
            <a:avLst/>
          </a:prstGeom>
          <a:effectLst>
            <a:innerShdw blurRad="63500" dist="1270000" dir="10800000">
              <a:srgbClr val="FF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3E1A3-F546-4A60-98A0-208837313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61" b="99837" l="9942" r="89766">
                        <a14:backgroundMark x1="14620" y1="28595" x2="22222" y2="17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3544" y="1099593"/>
            <a:ext cx="1968645" cy="1761081"/>
          </a:xfrm>
          <a:prstGeom prst="rect">
            <a:avLst/>
          </a:prstGeom>
          <a:effectLst>
            <a:innerShdw blurRad="63500" dist="1270000" dir="10800000">
              <a:srgbClr val="FFFF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0CF61-F65D-4A8D-BB57-06AD34915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34" b="92736" l="5764" r="89914">
                        <a14:backgroundMark x1="9414" y1="17568" x2="16907" y2="13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373" y="2606128"/>
            <a:ext cx="2178366" cy="1238802"/>
          </a:xfrm>
          <a:prstGeom prst="rect">
            <a:avLst/>
          </a:prstGeom>
          <a:effectLst>
            <a:innerShdw blurRad="63500" dist="1270000" dir="10800000">
              <a:srgbClr val="00B050"/>
            </a:innerShd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D344218-32A6-4627-99A5-53C8C925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19" b="89922" l="10000" r="95085">
                        <a14:backgroundMark x1="14746" y1="40827" x2="27627" y2="15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8961" y="3048457"/>
            <a:ext cx="2318906" cy="1521045"/>
          </a:xfrm>
          <a:prstGeom prst="rect">
            <a:avLst/>
          </a:prstGeom>
          <a:effectLst>
            <a:innerShdw blurRad="63500" dist="1270000" dir="10800000">
              <a:schemeClr val="accent2">
                <a:lumMod val="75000"/>
              </a:schemeClr>
            </a:innerShd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4C794C-01BA-48A3-87D9-7A0390FB8A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713" b="99010" l="14075" r="78552">
                        <a14:backgroundMark x1="20375" y1="24505" x2="26408" y2="175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5832" y="3815745"/>
            <a:ext cx="1881129" cy="892963"/>
          </a:xfrm>
          <a:prstGeom prst="rect">
            <a:avLst/>
          </a:prstGeom>
          <a:effectLst>
            <a:innerShdw blurRad="63500" dist="1270000" dir="10800000">
              <a:srgbClr val="00B0F0"/>
            </a:inn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D66B1A-0244-4DA2-9FC0-DC8109F8E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98" b="95444" l="9958" r="89902">
                        <a14:backgroundMark x1="15428" y1="70504" x2="24684" y2="51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3536" y="4275417"/>
            <a:ext cx="3128540" cy="1326169"/>
          </a:xfrm>
          <a:prstGeom prst="rect">
            <a:avLst/>
          </a:prstGeom>
          <a:effectLst>
            <a:innerShdw blurRad="63500" dist="1270000" dir="10800000">
              <a:srgbClr val="FFFF00"/>
            </a:inn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6BC2D07-FCDA-47CA-A3AA-AA04ED54D5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744" b="87091" l="10073" r="82282">
                        <a14:backgroundMark x1="16505" y1="16185" x2="28034" y2="11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8507" y="5077708"/>
            <a:ext cx="2192553" cy="1380989"/>
          </a:xfrm>
          <a:prstGeom prst="rect">
            <a:avLst/>
          </a:prstGeom>
          <a:effectLst>
            <a:innerShdw blurRad="63500" dist="1270000" dir="16200000">
              <a:srgbClr val="00B050"/>
            </a:inn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03D92-915A-4B53-A329-B14DA8F103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793" b="92279" l="19828" r="70936">
                        <a14:backgroundMark x1="23645" y1="31638" x2="27833" y2="246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0884" y="4468717"/>
            <a:ext cx="2986830" cy="1837410"/>
          </a:xfrm>
          <a:prstGeom prst="rect">
            <a:avLst/>
          </a:prstGeom>
          <a:effectLst>
            <a:innerShdw blurRad="63500" dist="1270000" dir="10800000">
              <a:srgbClr val="FF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5675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47ED0-C726-4C4B-95A8-9A4B10932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38"/>
          <a:stretch/>
        </p:blipFill>
        <p:spPr>
          <a:xfrm>
            <a:off x="0" y="0"/>
            <a:ext cx="12192000" cy="6854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2C0B8-6560-4119-A888-0F9199F4A6CF}"/>
              </a:ext>
            </a:extLst>
          </p:cNvPr>
          <p:cNvSpPr txBox="1"/>
          <p:nvPr/>
        </p:nvSpPr>
        <p:spPr>
          <a:xfrm>
            <a:off x="3319975" y="1463040"/>
            <a:ext cx="157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dirty="0">
                <a:solidFill>
                  <a:srgbClr val="FF0000"/>
                </a:solidFill>
              </a:rPr>
              <a:t>ตัวอย่าง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3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EC35DAF-F63A-4497-A968-CF2DA692C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0" y="-1"/>
            <a:ext cx="12203946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D134C7-6305-4178-9CF9-B1DAF0811BB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7CA20-A4AA-444C-B983-E1A1D0FB6A19}"/>
              </a:ext>
            </a:extLst>
          </p:cNvPr>
          <p:cNvSpPr/>
          <p:nvPr/>
        </p:nvSpPr>
        <p:spPr>
          <a:xfrm>
            <a:off x="-11946" y="0"/>
            <a:ext cx="12203946" cy="684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FE9FF-F5CC-4F11-80C1-1EDAD285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02F7CF9-66EB-4D13-8815-29C550A0EDAD}"/>
              </a:ext>
            </a:extLst>
          </p:cNvPr>
          <p:cNvSpPr txBox="1">
            <a:spLocks/>
          </p:cNvSpPr>
          <p:nvPr/>
        </p:nvSpPr>
        <p:spPr>
          <a:xfrm>
            <a:off x="2855727" y="3135866"/>
            <a:ext cx="7207154" cy="224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คำขวัญประจำจังหวัดชุมพร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ประตูภาคใต้ ไหว้เสด็จในกรม ชมไร่กาแฟ 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แลหาดทรายรี ดีกล้วยเล็บมือ ขึ้นชื่อรังนก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5AFC2B-B3CD-41A7-A73D-FCC8A17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6186F91-A473-4186-8C70-62BFB58380AA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70267-E333-413E-8E12-EAD5F7EC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10" y="214469"/>
            <a:ext cx="2568979" cy="34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8EA00A-4B04-408B-927C-5FC7484BA9A6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ชุมพรน่าอยู่ ประตูทองสองฝั่งทะเล </a:t>
            </a:r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เกษตรกรรมยั่งยืน การท่องเที่ยวคุณภาพ</a:t>
            </a:r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EA3E1-3479-4412-834F-087E3065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FA8A599-AFCA-41C9-BDA3-9BB3CCD978D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29586C-B35D-436E-88D5-F5C3178F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7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E2749-1769-47F8-9AB8-FFD280CC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940850"/>
              </p:ext>
            </p:extLst>
          </p:nvPr>
        </p:nvGraphicFramePr>
        <p:xfrm>
          <a:off x="5016225" y="950119"/>
          <a:ext cx="6866181" cy="31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C38E5F-8D4E-410A-AB76-F94101BA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347113"/>
              </p:ext>
            </p:extLst>
          </p:nvPr>
        </p:nvGraphicFramePr>
        <p:xfrm>
          <a:off x="5043519" y="4316372"/>
          <a:ext cx="6866181" cy="189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D2C08-8AFB-48B3-9417-67C0B4FE8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716" y="1407457"/>
            <a:ext cx="3389778" cy="482391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ปิรามิดประชากร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82C37-C708-4D60-9A0F-E4EA6C2B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8091"/>
              </p:ext>
            </p:extLst>
          </p:nvPr>
        </p:nvGraphicFramePr>
        <p:xfrm>
          <a:off x="6787661" y="1335127"/>
          <a:ext cx="4289496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4748">
                  <a:extLst>
                    <a:ext uri="{9D8B030D-6E8A-4147-A177-3AD203B41FA5}">
                      <a16:colId xmlns:a16="http://schemas.microsoft.com/office/drawing/2014/main" val="2837380292"/>
                    </a:ext>
                  </a:extLst>
                </a:gridCol>
                <a:gridCol w="2144748">
                  <a:extLst>
                    <a:ext uri="{9D8B030D-6E8A-4147-A177-3AD203B41FA5}">
                      <a16:colId xmlns:a16="http://schemas.microsoft.com/office/drawing/2014/main" val="207053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cs typeface="+mj-cs"/>
                        </a:rPr>
                        <a:t>อำเภอ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cs typeface="+mj-cs"/>
                        </a:rPr>
                        <a:t>ประชากร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1. 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เมือง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149,176</a:t>
                      </a:r>
                      <a:endParaRPr lang="en-US" sz="18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70888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2.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ท่าแซะ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86,062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6757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3.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ปะทิว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48,346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28938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4.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หลังสวน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73,642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918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5.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 ละแม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29,576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8230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6.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พะโต๊ะ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24,291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34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7.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สวี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73,123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52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8. 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ทุ่งตะโก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25,434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3293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รวมทั้งสิ้น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509,650</a:t>
                      </a:r>
                      <a:endParaRPr lang="en-US" sz="18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383942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01CD1F9-EE3B-436E-844A-25E7A6D4357A}"/>
              </a:ext>
            </a:extLst>
          </p:cNvPr>
          <p:cNvPicPr/>
          <p:nvPr/>
        </p:nvPicPr>
        <p:blipFill>
          <a:blip r:embed="rId3"/>
          <a:srcRect l="51264" t="16667" b="21795"/>
          <a:stretch>
            <a:fillRect/>
          </a:stretch>
        </p:blipFill>
        <p:spPr bwMode="auto">
          <a:xfrm>
            <a:off x="825378" y="1335127"/>
            <a:ext cx="5540253" cy="399288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6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สถานบริการ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3DCD0C-A4A1-4EAF-A421-E25677149102}"/>
              </a:ext>
            </a:extLst>
          </p:cNvPr>
          <p:cNvGraphicFramePr>
            <a:graphicFrameLocks noGrp="1"/>
          </p:cNvGraphicFramePr>
          <p:nvPr/>
        </p:nvGraphicFramePr>
        <p:xfrm>
          <a:off x="1390652" y="1352711"/>
          <a:ext cx="9497928" cy="4783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716">
                  <a:extLst>
                    <a:ext uri="{9D8B030D-6E8A-4147-A177-3AD203B41FA5}">
                      <a16:colId xmlns:a16="http://schemas.microsoft.com/office/drawing/2014/main" val="3639567995"/>
                    </a:ext>
                  </a:extLst>
                </a:gridCol>
                <a:gridCol w="1072180">
                  <a:extLst>
                    <a:ext uri="{9D8B030D-6E8A-4147-A177-3AD203B41FA5}">
                      <a16:colId xmlns:a16="http://schemas.microsoft.com/office/drawing/2014/main" val="4179146868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26318092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1331406741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1750403064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2348418893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142043905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167117464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200326618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591991356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127646290"/>
                    </a:ext>
                  </a:extLst>
                </a:gridCol>
              </a:tblGrid>
              <a:tr h="39861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ลำดับ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อำเภอ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โรงพยาบาล</a:t>
                      </a:r>
                      <a:endParaRPr lang="en-US" dirty="0">
                        <a:cs typeface="+mj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รพ.สต.</a:t>
                      </a:r>
                      <a:r>
                        <a:rPr lang="en-US" sz="1800" spc="-30" dirty="0"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1800" spc="-30" dirty="0"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+mj-cs"/>
                        </a:rPr>
                        <a:t>PCU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คลินิกแพทย์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6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คลินิก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6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ทันตกรรม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26939"/>
                  </a:ext>
                </a:extLst>
              </a:tr>
              <a:tr h="398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กระทรวง สธ.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1143000" algn="l"/>
                        </a:tabLst>
                        <a:defRPr/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กระทรวงอื่น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เอกชน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35635"/>
                  </a:ext>
                </a:extLst>
              </a:tr>
              <a:tr h="398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1073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เมืองชุมพร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519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200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73255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ท่าแซะ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60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17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840560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ปะทิว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353637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หลังสวน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130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16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2562242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5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ละแม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8750211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พะโต๊ะ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94070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7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สวี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058197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8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ทุ่งตะโก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5007682"/>
                  </a:ext>
                </a:extLst>
              </a:tr>
              <a:tr h="39861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รวมทั้งสิ้น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949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200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70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78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สถิติชีพ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7">
            <a:extLst>
              <a:ext uri="{FF2B5EF4-FFF2-40B4-BE49-F238E27FC236}">
                <a16:creationId xmlns:a16="http://schemas.microsoft.com/office/drawing/2014/main" id="{F5EB82C2-28DC-49C4-9F03-3FE6B3A38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206415"/>
              </p:ext>
            </p:extLst>
          </p:nvPr>
        </p:nvGraphicFramePr>
        <p:xfrm>
          <a:off x="1899138" y="1318846"/>
          <a:ext cx="9442941" cy="495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7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4469"/>
            <a:ext cx="7411453" cy="1338587"/>
          </a:xfrm>
        </p:spPr>
        <p:txBody>
          <a:bodyPr>
            <a:normAutofit/>
          </a:bodyPr>
          <a:lstStyle/>
          <a:p>
            <a:pPr lvl="0"/>
            <a:r>
              <a:rPr lang="th-TH" b="1" dirty="0"/>
              <a:t>อัตราตายปริกำเนิด อัตราทารก และเด็ก 0 </a:t>
            </a:r>
            <a:r>
              <a:rPr lang="en-US" b="1" dirty="0"/>
              <a:t>–</a:t>
            </a:r>
            <a:r>
              <a:rPr lang="th-TH" b="1" dirty="0"/>
              <a:t> 5 ปี ตาย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5">
            <a:extLst>
              <a:ext uri="{FF2B5EF4-FFF2-40B4-BE49-F238E27FC236}">
                <a16:creationId xmlns:a16="http://schemas.microsoft.com/office/drawing/2014/main" id="{98392106-2080-4EE2-A2BE-1F9B1EBDF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230042"/>
              </p:ext>
            </p:extLst>
          </p:nvPr>
        </p:nvGraphicFramePr>
        <p:xfrm>
          <a:off x="1347537" y="1263316"/>
          <a:ext cx="9529010" cy="472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91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4469"/>
            <a:ext cx="7411453" cy="1338587"/>
          </a:xfrm>
        </p:spPr>
        <p:txBody>
          <a:bodyPr>
            <a:normAutofit/>
          </a:bodyPr>
          <a:lstStyle/>
          <a:p>
            <a:pPr lvl="0"/>
            <a:r>
              <a:rPr lang="th-TH" b="1" dirty="0"/>
              <a:t>อัตรามารดาตาย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6">
            <a:extLst>
              <a:ext uri="{FF2B5EF4-FFF2-40B4-BE49-F238E27FC236}">
                <a16:creationId xmlns:a16="http://schemas.microsoft.com/office/drawing/2014/main" id="{0C5ECE15-22EB-4564-9210-3909D50F7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268188"/>
              </p:ext>
            </p:extLst>
          </p:nvPr>
        </p:nvGraphicFramePr>
        <p:xfrm>
          <a:off x="1335505" y="1323474"/>
          <a:ext cx="9372600" cy="483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57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455</TotalTime>
  <Words>946</Words>
  <Application>Microsoft Office PowerPoint</Application>
  <PresentationFormat>Widescreen</PresentationFormat>
  <Paragraphs>376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Angsana New</vt:lpstr>
      <vt:lpstr>Arial</vt:lpstr>
      <vt:lpstr>Calibri</vt:lpstr>
      <vt:lpstr>TH SarabunPSK</vt:lpstr>
      <vt:lpstr>Times New Roman</vt:lpstr>
      <vt:lpstr>Tw Cen MT</vt:lpstr>
      <vt:lpstr>Circuit</vt:lpstr>
      <vt:lpstr>ยินดีต้อนรับ  นายแพทย์พิทักษ์พล. บุญญมาลิก ผุ็ตรวจราชการกระทรวงสาธารณสุข  เขตบริการสุขภาพที่ 11</vt:lpstr>
      <vt:lpstr>ข้อมูลทั่วไป</vt:lpstr>
      <vt:lpstr>ข้อมูลทั่วไป</vt:lpstr>
      <vt:lpstr>ข้อมูลทั่วไป</vt:lpstr>
      <vt:lpstr>ปิรามิดประชากร</vt:lpstr>
      <vt:lpstr>สถานบริการ</vt:lpstr>
      <vt:lpstr>สถิติชีพ</vt:lpstr>
      <vt:lpstr>อัตราตายปริกำเนิด อัตราทารก และเด็ก 0 – 5 ปี ตาย</vt:lpstr>
      <vt:lpstr>อัตรามารดาตาย</vt:lpstr>
      <vt:lpstr>สาเหตุการป่วยของผู้ป่วยนอก</vt:lpstr>
      <vt:lpstr>สาเหตุการป่วยของผู้ป่วยใน</vt:lpstr>
      <vt:lpstr>สาเหตุการตาย</vt:lpstr>
      <vt:lpstr>PowerPoint Presentation</vt:lpstr>
      <vt:lpstr>บุคลากรด้านการแพทย์และสาธารณสุข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Duo</cp:lastModifiedBy>
  <cp:revision>46</cp:revision>
  <cp:lastPrinted>2019-02-18T05:51:49Z</cp:lastPrinted>
  <dcterms:created xsi:type="dcterms:W3CDTF">2019-02-13T04:27:05Z</dcterms:created>
  <dcterms:modified xsi:type="dcterms:W3CDTF">2019-02-23T16:15:14Z</dcterms:modified>
</cp:coreProperties>
</file>