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5" r:id="rId2"/>
    <p:sldId id="341" r:id="rId3"/>
    <p:sldId id="339" r:id="rId4"/>
    <p:sldId id="332" r:id="rId5"/>
    <p:sldId id="342" r:id="rId6"/>
    <p:sldId id="256" r:id="rId7"/>
    <p:sldId id="257" r:id="rId8"/>
    <p:sldId id="258" r:id="rId9"/>
    <p:sldId id="259" r:id="rId10"/>
    <p:sldId id="347" r:id="rId11"/>
    <p:sldId id="260" r:id="rId12"/>
    <p:sldId id="348" r:id="rId13"/>
  </p:sldIdLst>
  <p:sldSz cx="9144000" cy="6858000" type="screen4x3"/>
  <p:notesSz cx="6858000" cy="1000125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3300"/>
    <a:srgbClr val="FFCC00"/>
    <a:srgbClr val="FFFF99"/>
    <a:srgbClr val="FFFF00"/>
    <a:srgbClr val="33CC33"/>
    <a:srgbClr val="FFFF57"/>
    <a:srgbClr val="FFCC99"/>
    <a:srgbClr val="FF00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ลักษณะสีปานกลาง 3 - เน้น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47615-3C8F-4B9B-8CF7-4FA0A3C5023E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9499451"/>
            <a:ext cx="2971800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078B3-845A-4F14-A965-278E946C7F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758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78B3-845A-4F14-A965-278E946C7F3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526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78B3-845A-4F14-A965-278E946C7F39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5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78B3-845A-4F14-A965-278E946C7F39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550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8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77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875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68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86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1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2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53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36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90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47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B507-A230-47EA-B594-DCC25E45BF7B}" type="datetimeFigureOut">
              <a:rPr lang="th-TH" smtClean="0"/>
              <a:t>11/06/62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4401-A0F5-4DE2-834F-C444491917E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007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4347A8-BB86-4501-A642-1A9632B57F17}"/>
              </a:ext>
            </a:extLst>
          </p:cNvPr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ประเด็น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HRH Transformation</a:t>
            </a:r>
          </a:p>
          <a:p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ตัวชี้วัด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ร้อยละของเขตสุขภาพที่มีการบริหารจัดการกำลังคนอย่างมีประสิทธิภาพ</a:t>
            </a:r>
            <a:endParaRPr lang="en-US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A8C76C-A44B-4C58-AE01-8AD9B54F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66392"/>
              </p:ext>
            </p:extLst>
          </p:nvPr>
        </p:nvGraphicFramePr>
        <p:xfrm>
          <a:off x="65318" y="1004704"/>
          <a:ext cx="3148782" cy="24242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48782">
                  <a:extLst>
                    <a:ext uri="{9D8B030D-6E8A-4147-A177-3AD203B41FA5}">
                      <a16:colId xmlns:a16="http://schemas.microsoft.com/office/drawing/2014/main" val="146941933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เป้าหมาย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95410"/>
                  </a:ext>
                </a:extLst>
              </a:tr>
              <a:tr h="1260140">
                <a:tc>
                  <a:txBody>
                    <a:bodyPr/>
                    <a:lstStyle/>
                    <a:p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มีการดำเนินการ 4 ประเด็น คือ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มีข้อมูล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มีแผนบริหารตำแหน่ง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มีการดำเนินการตามแผน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บุคลากรมีความเพียงพอไม่น้อยกว่า</a:t>
                      </a:r>
                      <a:b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ร้อยละ ≥ 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910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C1F40F-A866-4F6B-8746-2F3A84673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2829"/>
              </p:ext>
            </p:extLst>
          </p:nvPr>
        </p:nvGraphicFramePr>
        <p:xfrm>
          <a:off x="65318" y="3645024"/>
          <a:ext cx="3174508" cy="162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508">
                  <a:extLst>
                    <a:ext uri="{9D8B030D-6E8A-4147-A177-3AD203B41FA5}">
                      <a16:colId xmlns:a16="http://schemas.microsoft.com/office/drawing/2014/main" val="348427097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69989"/>
                  </a:ext>
                </a:extLst>
              </a:tr>
              <a:tr h="1119578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การอนุมัติตำแหน่งว่าง ไม่กำหนดกรอบเวลาที่แน่นอน ทำให้การสรรหาคัดเลือกอาจไม่เป็นไปตามแผนที่กำหนด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8262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4389B4-FB2D-49B9-A65D-086A53EB6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77661"/>
              </p:ext>
            </p:extLst>
          </p:nvPr>
        </p:nvGraphicFramePr>
        <p:xfrm>
          <a:off x="3347864" y="1004704"/>
          <a:ext cx="5730818" cy="53996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13369896"/>
                    </a:ext>
                  </a:extLst>
                </a:gridCol>
                <a:gridCol w="3210538">
                  <a:extLst>
                    <a:ext uri="{9D8B030D-6E8A-4147-A177-3AD203B41FA5}">
                      <a16:colId xmlns:a16="http://schemas.microsoft.com/office/drawing/2014/main" val="1894407149"/>
                    </a:ext>
                  </a:extLst>
                </a:gridCol>
              </a:tblGrid>
              <a:tr h="442000">
                <a:tc gridSpan="2"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ผลการดำเนินการ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39158"/>
                  </a:ext>
                </a:extLst>
              </a:tr>
              <a:tr h="4957696">
                <a:tc>
                  <a:txBody>
                    <a:bodyPr/>
                    <a:lstStyle/>
                    <a:p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 มีข้อมูล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1.1 ข้อมูลบุคลากรสาธารณสุข</a:t>
                      </a:r>
                      <a:b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เป็นปัจจุบัน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1.2 มีการรายงานสถิติกำลังคน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1.3 มีการใช้ประโยชน์จากข้อมูลฯ   </a:t>
                      </a:r>
                      <a:b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  เช่น การพิจารณาในการ</a:t>
                      </a:r>
                      <a:b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  บริหารตำแหน่งว่าง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1.4 ข้อมูลใบประกอบวิชาชีพ  </a:t>
                      </a:r>
                      <a:b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บันทึกในระบบ ร้อยละ 98.73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1.5 ข้อมูลวุฒิการศึกษาแก้ไขเสร็จ</a:t>
                      </a:r>
                      <a:b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เรียบร้อย ร้อยละ 90.07</a:t>
                      </a:r>
                    </a:p>
                    <a:p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มีแผนบริหารตำแหน่ง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2.1 มีแผนบริหารตำแหน่ง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2.2 มีแฟนพัฒนาบุคลากรตาม </a:t>
                      </a:r>
                      <a:b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Service Plan</a:t>
                      </a:r>
                      <a:endParaRPr lang="th-TH" sz="20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 มีการดำเนินการตามแผน ตัวชี้วัด ร้อยละตำแหน่งว่างลดลงตามเป้าหมายที่กำหนด (คิดคะแนนในไตรมาสที่ 2 ,4) ตำแหน่งว่างคงเหลือ </a:t>
                      </a:r>
                      <a:r>
                        <a:rPr lang="th-TH" sz="2000" b="1" u="none" dirty="0">
                          <a:solidFill>
                            <a:srgbClr val="C0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2.40</a:t>
                      </a:r>
                      <a:r>
                        <a:rPr lang="th-TH" sz="2000" b="1" u="none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000" b="0" u="none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(ดึงจากระบบ) ซึ่งต่ำกว่าเกณฑ์คือไม่เกินร้อยละ 5</a:t>
                      </a:r>
                    </a:p>
                    <a:p>
                      <a:r>
                        <a:rPr lang="th-TH" sz="2000" b="0" u="none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 บุคลากรมีความเพียงพอไม่น้อยกว่าร้อยละ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≥ 71 </a:t>
                      </a:r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(คิดคะแนนในไตรมาสที่ 4) ปัจจุบัน ณ วันตรวจฯ ผลงานอยู่ที่ร้อยละ </a:t>
                      </a:r>
                      <a:r>
                        <a:rPr lang="th-TH" sz="2000" b="1" dirty="0">
                          <a:solidFill>
                            <a:srgbClr val="C0000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78.15</a:t>
                      </a:r>
                      <a:r>
                        <a:rPr lang="th-TH" sz="2000" b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ซึ่งเป็นไปตามเกณฑ์</a:t>
                      </a:r>
                      <a:endParaRPr lang="th-TH" sz="2000" b="0" u="none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6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5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endParaRPr lang="th-TH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3358"/>
              </p:ext>
            </p:extLst>
          </p:nvPr>
        </p:nvGraphicFramePr>
        <p:xfrm>
          <a:off x="357158" y="1417320"/>
          <a:ext cx="8229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ส่วนราชการ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เป้าหมาย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ผลงาน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โรงพยาบาลปากน้ำหลังสวน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โรงพยาบาลมาบอำมฤต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สำนักงานสาธารณสุขอำเภอท่าแซะ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สำนักงานสาธารณสุขอำเภอทุ่งตะโก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15.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สำนักงานสาธารณสุขอำเภอปะทิว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สำนักงานสาธารณสุขอำเภอพะโต๊ะ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สำนักงานสาธารณสุขอำเภอเมืองชุมพร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สำนักงานสาธารณสุขอำเภอละแม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สำนักงานสาธารณสุขอำเภอสวี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20.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สำนักงานสาธารณสุขอำเภอหลังสวน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7158" y="-23"/>
          <a:ext cx="8358246" cy="1250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474">
                <a:tc>
                  <a:txBody>
                    <a:bodyPr/>
                    <a:lstStyle/>
                    <a:p>
                      <a:r>
                        <a:rPr lang="th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                   </a:t>
                      </a:r>
                      <a:r>
                        <a:rPr lang="th-TH" sz="3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ผลการดำเนินงานไตรมาส 1 ระดับ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           ระดับจังหวัด 4.05  /  ระดับเขต</a:t>
                      </a:r>
                      <a:r>
                        <a:rPr lang="th-TH" b="1" baseline="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4.19  /  ระดับประเทศ 4.14</a:t>
                      </a:r>
                      <a:endParaRPr lang="th-TH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8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805580"/>
              </p:ext>
            </p:extLst>
          </p:nvPr>
        </p:nvGraphicFramePr>
        <p:xfrm>
          <a:off x="1" y="839586"/>
          <a:ext cx="9144000" cy="60184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354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ลำดับ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ส่วนราชการ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หน่วยงานที่ผ่านเกณฑ์ร้อยละ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หน่วยงานที่ไม่ผ่านเกณฑ์</a:t>
                      </a:r>
                      <a:b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ร้อยละ</a:t>
                      </a:r>
                      <a:r>
                        <a:rPr lang="th-TH" sz="20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80</a:t>
                      </a:r>
                      <a:endParaRPr lang="th-TH" sz="20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สำนักงานสาธารณสุขจังหวัดชุมพร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100.00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โรงพยาบาลชุมพรเขตรอุดมศักดิ์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โรงพยาบาลหลังสวน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โรงพยาบาลท่าแซะ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โรงพยาบาลปะทิว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38.46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โรงพยาบาลพะโต๊ะ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100.00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โรงพยาบาลละแม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โรงพยาบาลสวี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โรงพยาบาลทุ่งตะโก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6677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โรงพยาบาลปากน้ำชุมพร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53513"/>
              </p:ext>
            </p:extLst>
          </p:nvPr>
        </p:nvGraphicFramePr>
        <p:xfrm>
          <a:off x="0" y="0"/>
          <a:ext cx="9143999" cy="8395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9586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ผลการดำเนินไตรมาส 2 กำหนดผ่านเกณฑ์ ร้อยละ 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32598"/>
              </p:ext>
            </p:extLst>
          </p:nvPr>
        </p:nvGraphicFramePr>
        <p:xfrm>
          <a:off x="1" y="874710"/>
          <a:ext cx="9143999" cy="58745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4154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ลำดับ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ส่วนราชการ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หน่วยงานที่ผ่านเกณฑ์ร้อยละ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หน่วยงานที่ไม่ผ่านเกณฑ์</a:t>
                      </a:r>
                      <a:b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ร้อยละ</a:t>
                      </a:r>
                      <a:r>
                        <a:rPr lang="th-TH" sz="20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80</a:t>
                      </a:r>
                      <a:endParaRPr lang="th-TH" sz="20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79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11.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โรงพยาบาลปากน้ำหลังสวน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100.00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7903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โรงพยาบาลมาบอำมฤต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4759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สำนักงานสาธารณสุขอำเภอท่าแซะ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73.08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9607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สำนักงานสาธารณสุขอำเภอทุ่งตะโก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65.38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สำนักงานสาธารณสุขอำเภอปะทิว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9303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สำนักงานสาธารณสุขอำเภอพะโต๊ะ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80.77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88167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สำนักงานสาธารณสุขอำเภอเมืองชุมพร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73.08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สำนักงานสาธารณสุขอำเภอละแม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19.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สำนักงานสาธารณสุขอำเภอสวี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100.00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สำนักงานสาธารณสุขอำเภอหลังสวน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34.62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4584">
                <a:tc>
                  <a:txBody>
                    <a:bodyPr/>
                    <a:lstStyle/>
                    <a:p>
                      <a:pPr algn="ctr"/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08422"/>
              </p:ext>
            </p:extLst>
          </p:nvPr>
        </p:nvGraphicFramePr>
        <p:xfrm>
          <a:off x="-1" y="23664"/>
          <a:ext cx="9144001" cy="8395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9586">
                <a:tc>
                  <a:txBody>
                    <a:bodyPr/>
                    <a:lstStyle/>
                    <a:p>
                      <a:pPr algn="ctr"/>
                      <a:r>
                        <a:rPr lang="th-TH" sz="36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ผลการดำเนินไตรมาส 2 กำหนดผ่านเกณฑ์ ร้อยละ 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6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4347A8-BB86-4501-A642-1A9632B57F17}"/>
              </a:ext>
            </a:extLst>
          </p:cNvPr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ประเด็น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HRH Transformation</a:t>
            </a:r>
          </a:p>
          <a:p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ตัวชี้วัด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จำนวนหน่วยงานที่เป็นองค์กรแห่งความสุข</a:t>
            </a:r>
            <a:endParaRPr lang="en-US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A8C76C-A44B-4C58-AE01-8AD9B54F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78007"/>
              </p:ext>
            </p:extLst>
          </p:nvPr>
        </p:nvGraphicFramePr>
        <p:xfrm>
          <a:off x="-16942" y="908720"/>
          <a:ext cx="4588942" cy="30338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588942">
                  <a:extLst>
                    <a:ext uri="{9D8B030D-6E8A-4147-A177-3AD203B41FA5}">
                      <a16:colId xmlns:a16="http://schemas.microsoft.com/office/drawing/2014/main" val="146941933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เป้าหมาย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95410"/>
                  </a:ext>
                </a:extLst>
              </a:tr>
              <a:tr h="1260140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มีการขับเคลี่อน 5 ขั้น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ขั้นที่ 1 การะประเมินความสุขของบุคลากร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Happinometer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 และ     </a:t>
                      </a:r>
                      <a:b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    สุขภาวะองค์กร (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HPI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ไม่น้อยกว่าร้อยละ 70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ขั้นที่ 2 การวิเคราะห์และแปรผล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ขั้นที่ 3 การจัดทำแผนขับเคลื่อนองค์กรแห่งความสุข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ขั้นที่ 4 การดำเนินการตามแผนขับเคลื่อนองค์กรแห่งความสุข</a:t>
                      </a:r>
                    </a:p>
                    <a:p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ขั้นที่ 5 มีความก้าวหน้าของการขับเคลื่อนองคืกรแห่งความสุข</a:t>
                      </a:r>
                      <a:b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    ที่เป็นรูปธรรม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910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C1F40F-A866-4F6B-8746-2F3A84673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34045"/>
              </p:ext>
            </p:extLst>
          </p:nvPr>
        </p:nvGraphicFramePr>
        <p:xfrm>
          <a:off x="-29805" y="4014812"/>
          <a:ext cx="4601805" cy="284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05">
                  <a:extLst>
                    <a:ext uri="{9D8B030D-6E8A-4147-A177-3AD203B41FA5}">
                      <a16:colId xmlns:a16="http://schemas.microsoft.com/office/drawing/2014/main" val="3484270974"/>
                    </a:ext>
                  </a:extLst>
                </a:gridCol>
              </a:tblGrid>
              <a:tr h="389792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ปัญหา/ข้อจำกัด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69989"/>
                  </a:ext>
                </a:extLst>
              </a:tr>
              <a:tr h="710797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-ระบบไม่ค่อยเสถียรในช่วงเวลาที่มีผู้ใช้งานในปริมาณมาก และโดยเฉพาะช่วงใกล้หมดเวลาการเข้าไปตอบคำถาม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82624"/>
                  </a:ext>
                </a:extLst>
              </a:tr>
              <a:tr h="710797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-ข้อคำถามมีจำนวนมาก ผู้ตอบไม่อยากตอบ บางคำถามไม่สื่อ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53932"/>
                  </a:ext>
                </a:extLst>
              </a:tr>
              <a:tr h="1031802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-มิติด้านการเงินมีข้อคำถามน้อยและไม่ตรงกับสถานการณ์ แต่วิเคราะห์ผลออกมาในภาพรวม ทำให้แยกความต้องการเป็นรายกลุ่มไม่ได้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332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AA0E4E-D9E4-49A0-A7ED-6FD27E138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35796"/>
              </p:ext>
            </p:extLst>
          </p:nvPr>
        </p:nvGraphicFramePr>
        <p:xfrm>
          <a:off x="4588942" y="907286"/>
          <a:ext cx="4555058" cy="595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058">
                  <a:extLst>
                    <a:ext uri="{9D8B030D-6E8A-4147-A177-3AD203B41FA5}">
                      <a16:colId xmlns:a16="http://schemas.microsoft.com/office/drawing/2014/main" val="3251241259"/>
                    </a:ext>
                  </a:extLst>
                </a:gridCol>
              </a:tblGrid>
              <a:tr h="539489"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ผลการดำเนินการ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07467"/>
                  </a:ext>
                </a:extLst>
              </a:tr>
              <a:tr h="5411225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ขั้นที่ 1 การประเมิน </a:t>
                      </a:r>
                      <a:r>
                        <a:rPr lang="en-US" sz="200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Happinometer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บุคลากรตามเป้าหมาย 3,176 คน ตอบแบบสอบถาม 2,725 คน ร้อยละ 85.80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การประเมินสุขภาวะองค์กร (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HPI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บุคลากรตามเป้าหมาย 98 คน ตอบแบบสอบถาม 87 คน ร้อยละ 88.78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ขั้นที่ 2 ผลการประเมินความสุขร้อยละ </a:t>
                      </a:r>
                      <a:r>
                        <a:rPr lang="th-TH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62.87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happy Body        64.76   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happy Relax       55.80</a:t>
                      </a:r>
                      <a:b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happy Heart       70.25    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happy Soul         70.39</a:t>
                      </a:r>
                      <a:b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happy Family      63.28   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happy Society     63.75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happy Brain        62.89	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happy Money     53.94</a:t>
                      </a:r>
                      <a:b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happy </a:t>
                      </a:r>
                      <a:r>
                        <a:rPr lang="en-US" sz="2000" b="1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Worklife</a:t>
                      </a:r>
                      <a:r>
                        <a:rPr lang="en-US" sz="20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60.77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ขั้นที่ 3 มีการจัดทำแผนพัฒนาความสุขครบทุกหน่วย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ขั้นที่ 4 มีการดำเนินการตามแผนพัฒนาความสุขครบทุกหน่วย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ขั้นที่ 5 มีการขับเคลื่อนโครงการต่างๆตามมิติอย่างเป็นรูปธรรม</a:t>
                      </a:r>
                      <a:endParaRPr lang="th-TH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2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3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823EEF-FE9A-4642-B1AB-A4D1A3FD0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800746"/>
              </p:ext>
            </p:extLst>
          </p:nvPr>
        </p:nvGraphicFramePr>
        <p:xfrm>
          <a:off x="0" y="1052736"/>
          <a:ext cx="9144000" cy="5688628"/>
        </p:xfrm>
        <a:graphic>
          <a:graphicData uri="http://schemas.openxmlformats.org/drawingml/2006/table">
            <a:tbl>
              <a:tblPr firstRow="1" bandRow="1">
                <a:solidFill>
                  <a:srgbClr val="92D050"/>
                </a:solidFill>
                <a:tableStyleId>{5C22544A-7EE6-4342-B048-85BDC9FD1C3A}</a:tableStyleId>
              </a:tblPr>
              <a:tblGrid>
                <a:gridCol w="4930344">
                  <a:extLst>
                    <a:ext uri="{9D8B030D-6E8A-4147-A177-3AD203B41FA5}">
                      <a16:colId xmlns:a16="http://schemas.microsoft.com/office/drawing/2014/main" val="2473250180"/>
                    </a:ext>
                  </a:extLst>
                </a:gridCol>
                <a:gridCol w="2207153">
                  <a:extLst>
                    <a:ext uri="{9D8B030D-6E8A-4147-A177-3AD203B41FA5}">
                      <a16:colId xmlns:a16="http://schemas.microsoft.com/office/drawing/2014/main" val="3959461123"/>
                    </a:ext>
                  </a:extLst>
                </a:gridCol>
                <a:gridCol w="2006503">
                  <a:extLst>
                    <a:ext uri="{9D8B030D-6E8A-4147-A177-3AD203B41FA5}">
                      <a16:colId xmlns:a16="http://schemas.microsoft.com/office/drawing/2014/main" val="1437645981"/>
                    </a:ext>
                  </a:extLst>
                </a:gridCol>
              </a:tblGrid>
              <a:tr h="517148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มิติแห่งความสุข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32896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สุขภาพกายดี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(Happy Body)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64.76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279930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ผ่อนคลายดี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(Happy Relax)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55.83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752035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น้ำใจดี (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Happy Heart</a:t>
                      </a: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67.90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70.25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0066568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จิตวิญาณดี (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Happy Soul</a:t>
                      </a: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70.39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696236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ครอบครัวดี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 (Happy Family)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64.81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63.28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949724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สังคมดี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 (Happy Society)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63.75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489484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ใฝ่รู้ดี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(Happy Brain)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62.89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734604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สุขภาพการเงินดี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(Happy Money)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53.94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9712056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การงานดี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(Happy Work Life)	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60.77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6992357"/>
                  </a:ext>
                </a:extLst>
              </a:tr>
              <a:tr h="517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คะแนนเฉลี่ยภาพรวมทุกมิติ</a:t>
                      </a:r>
                      <a:endParaRPr lang="en-US" sz="2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TH SarabunPSK" panose="020B0500040200020003" pitchFamily="34" charset="-34"/>
                        </a:rPr>
                        <a:t>62.87</a:t>
                      </a:r>
                      <a:endParaRPr lang="en-US" sz="2400" b="1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9841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80E08D7-3EAD-47A7-9F80-7558F91E3297}"/>
              </a:ext>
            </a:extLst>
          </p:cNvPr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ประเด็น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HRH Transformation</a:t>
            </a:r>
          </a:p>
          <a:p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ตัวชี้วัด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จำนวนหน่วยงานที่เป็นองค์กรแห่งความสุข</a:t>
            </a:r>
            <a:endParaRPr lang="en-US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0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ประเด็น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ระบบธรรมาภิบาล</a:t>
            </a:r>
          </a:p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8.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ระดับความสำเร็จของหน่วยงานสังกัด สป. มีระบบการตรวจสอบภายใน ควบคุมภายใน และการบริหารความเสี่ยงระดับจังหวัด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(เป้าหมาย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ครบทุกระดับ)</a:t>
            </a:r>
          </a:p>
        </p:txBody>
      </p:sp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54543"/>
              </p:ext>
            </p:extLst>
          </p:nvPr>
        </p:nvGraphicFramePr>
        <p:xfrm>
          <a:off x="107504" y="1226163"/>
          <a:ext cx="4248471" cy="39174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230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เป้าหมาย</a:t>
                      </a: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299">
                <a:tc>
                  <a:txBody>
                    <a:bodyPr/>
                    <a:lstStyle/>
                    <a:p>
                      <a:pPr algn="thaiDist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มีแผนการขับเคลื่อนงานตรวจภายในและควบคุมภายในอย่างมีระบบ</a:t>
                      </a:r>
                    </a:p>
                    <a:p>
                      <a:pPr marL="0" indent="0" algn="thaiDist"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1.ระบบประเมินควบคุมภายใน (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EIA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</a:p>
                    <a:p>
                      <a:pPr marL="342900" indent="-342900" algn="thaiDist">
                        <a:buFontTx/>
                        <a:buChar char="-"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ครบทุกหน่วย</a:t>
                      </a:r>
                    </a:p>
                    <a:p>
                      <a:pPr marL="342900" indent="-342900" algn="thaiDist">
                        <a:buFontTx/>
                        <a:buChar char="-"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ผ่านเกณฑ์ร้อยละ 80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2.แผนการตรวจสอบภายในครอบคลุมทุกระดับ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3.รายงานผลการตรวจสอบภายในรายหน่วยรับตรวจ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4.รายงานผลการติดตามข้อทักท้วงและข้อเสนอแนะ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5.รายงานผลสรุปภาพรวมจังหวัด</a:t>
                      </a:r>
                    </a:p>
                    <a:p>
                      <a:pPr marL="342900" indent="-342900" algn="thaiDist">
                        <a:buFontTx/>
                        <a:buChar char="-"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รอบ 6 เดือน 30 เมษายน 2562</a:t>
                      </a:r>
                    </a:p>
                    <a:p>
                      <a:pPr marL="342900" indent="-342900" algn="thaiDist">
                        <a:buFontTx/>
                        <a:buChar char="-"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รอบ 12 เดือน 15 ตุลาคม 2562</a:t>
                      </a:r>
                    </a:p>
                  </a:txBody>
                  <a:tcP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ตาราง 31">
            <a:extLst>
              <a:ext uri="{FF2B5EF4-FFF2-40B4-BE49-F238E27FC236}">
                <a16:creationId xmlns:a16="http://schemas.microsoft.com/office/drawing/2014/main" id="{20228BC5-9290-4AF8-A5B0-DE8A0C6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93644"/>
              </p:ext>
            </p:extLst>
          </p:nvPr>
        </p:nvGraphicFramePr>
        <p:xfrm>
          <a:off x="4572000" y="1229239"/>
          <a:ext cx="4248471" cy="30969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67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แผนตรวจสอบภายใน 2562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604">
                <a:tc>
                  <a:txBody>
                    <a:bodyPr/>
                    <a:lstStyle/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คระกรรมการตรวจสอบภายในระดับจังหวัด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สำนักงานสาธารณสุขจังหวัดชุมพร  1 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โรงพยาบาลทั่วไป  1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สำนักงานสาธารณสุขอำเภอ  4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โรงพยาบาลส่งเสริมสุขภาพตำบล  4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โรงพยาบาลชุมชน  10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คณะกรรมการตรวจสอบภายในระดับอำเภอ</a:t>
                      </a:r>
                    </a:p>
                    <a:p>
                      <a:pPr marL="0" indent="0" algn="thaiDist">
                        <a:buFontTx/>
                        <a:buNone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โรงพยาบาลส่งเสริมสุขภาพตำบลในสังกัดทุกหน่วย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ตาราง 31">
            <a:extLst>
              <a:ext uri="{FF2B5EF4-FFF2-40B4-BE49-F238E27FC236}">
                <a16:creationId xmlns:a16="http://schemas.microsoft.com/office/drawing/2014/main" id="{37F1B4BC-77FE-42E4-842F-3D735FE7D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2818"/>
              </p:ext>
            </p:extLst>
          </p:nvPr>
        </p:nvGraphicFramePr>
        <p:xfrm>
          <a:off x="4571999" y="4369359"/>
          <a:ext cx="4248471" cy="237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043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เรื่องที่ตรวจสอบ</a:t>
                      </a:r>
                    </a:p>
                  </a:txBody>
                  <a:tcPr anchor="ctr">
                    <a:solidFill>
                      <a:srgbClr val="FFF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926">
                <a:tc>
                  <a:txBody>
                    <a:bodyPr/>
                    <a:lstStyle/>
                    <a:p>
                      <a:pPr marL="342900" indent="-342900" algn="thaiDist">
                        <a:buFontTx/>
                        <a:buChar char="-"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ด้านการเงิน</a:t>
                      </a:r>
                    </a:p>
                    <a:p>
                      <a:pPr marL="342900" indent="-342900" algn="thaiDist">
                        <a:buFontTx/>
                        <a:buChar char="-"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ด้านการบัญชีเกณฑ์คงค้างทั้งในระบบ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GFMIS</a:t>
                      </a: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และระบบ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Manual</a:t>
                      </a:r>
                    </a:p>
                    <a:p>
                      <a:pPr marL="342900" indent="-342900" algn="thaiDist">
                        <a:buFontTx/>
                        <a:buChar char="-"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ด้านการจัดเก็บรายได้ค่ารักษาพยาบาล</a:t>
                      </a:r>
                    </a:p>
                    <a:p>
                      <a:pPr marL="342900" indent="-342900" algn="thaiDist">
                        <a:buFontTx/>
                        <a:buChar char="-"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ด้านพัสดุ</a:t>
                      </a:r>
                    </a:p>
                    <a:p>
                      <a:pPr marL="342900" indent="-342900" algn="thaiDist">
                        <a:buFontTx/>
                        <a:buChar char="-"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การใช้จ่ายเงินหลักประกันสุขภาพแห่งชาติ</a:t>
                      </a:r>
                    </a:p>
                    <a:p>
                      <a:pPr marL="342900" indent="-342900" algn="thaiDist">
                        <a:buFontTx/>
                        <a:buChar char="-"/>
                      </a:pPr>
                      <a:r>
                        <a:rPr lang="th-TH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การประเมินระบบควบคุมภายใน</a:t>
                      </a:r>
                    </a:p>
                  </a:txBody>
                  <a:tcP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4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8">
            <a:extLst>
              <a:ext uri="{FF2B5EF4-FFF2-40B4-BE49-F238E27FC236}">
                <a16:creationId xmlns:a16="http://schemas.microsoft.com/office/drawing/2014/main" id="{CD298654-06B1-42CE-A190-5F08E3A12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02749"/>
              </p:ext>
            </p:extLst>
          </p:nvPr>
        </p:nvGraphicFramePr>
        <p:xfrm>
          <a:off x="0" y="1133170"/>
          <a:ext cx="9144000" cy="572482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9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764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ผลการดำเนินการ</a:t>
                      </a:r>
                      <a:endParaRPr lang="en-US" sz="2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</a:t>
                      </a:r>
                      <a:endParaRPr lang="en-US" sz="2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56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r>
                        <a:rPr lang="th-TH" sz="2400" b="1" dirty="0">
                          <a:latin typeface="TH SarabunPSK" pitchFamily="34" charset="-34"/>
                          <a:cs typeface="TH SarabunPSK" pitchFamily="34" charset="-34"/>
                        </a:rPr>
                        <a:t>. มีคำสั่งแต่งตั้งคณะกรรมการ/คณะทำงาน ประเมินระบบควบคุมภายใน </a:t>
                      </a:r>
                      <a:r>
                        <a:rPr lang="en-US" sz="2400" b="1" dirty="0">
                          <a:latin typeface="TH SarabunPSK" pitchFamily="34" charset="-34"/>
                          <a:cs typeface="TH SarabunPSK" pitchFamily="34" charset="-34"/>
                        </a:rPr>
                        <a:t>5</a:t>
                      </a:r>
                      <a:r>
                        <a:rPr lang="th-TH" sz="2400" b="1" dirty="0">
                          <a:latin typeface="TH SarabunPSK" pitchFamily="34" charset="-34"/>
                          <a:cs typeface="TH SarabunPSK" pitchFamily="34" charset="-34"/>
                        </a:rPr>
                        <a:t> มิติ</a:t>
                      </a:r>
                      <a:endParaRPr lang="en-US" sz="2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th-TH" sz="3600" b="1" dirty="0">
                          <a:solidFill>
                            <a:srgbClr val="00206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√</a:t>
                      </a:r>
                      <a:r>
                        <a:rPr lang="th-TH" sz="2000" b="1" dirty="0">
                          <a:solidFill>
                            <a:srgbClr val="00206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966">
                <a:tc>
                  <a:txBody>
                    <a:bodyPr/>
                    <a:lstStyle/>
                    <a:p>
                      <a:pPr algn="l"/>
                      <a:r>
                        <a:rPr lang="th-TH" sz="2400" b="1" dirty="0">
                          <a:latin typeface="TH SarabunPSK" pitchFamily="34" charset="-34"/>
                          <a:cs typeface="TH SarabunPSK" pitchFamily="34" charset="-34"/>
                        </a:rPr>
                        <a:t>2. </a:t>
                      </a:r>
                      <a:r>
                        <a:rPr lang="th-TH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  <a:sym typeface="Helvetica Neue Light"/>
                        </a:rPr>
                        <a:t>ประเมินระบบการควบคุมภายในด้วยระบบอิเล็กทรอนิกส์</a:t>
                      </a:r>
                      <a:br>
                        <a:rPr lang="th-TH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  <a:sym typeface="Helvetica Neue Light"/>
                        </a:rPr>
                      </a:br>
                      <a:r>
                        <a:rPr lang="th-TH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  <a:sym typeface="Helvetica Neue Light"/>
                        </a:rPr>
                        <a:t>(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  <a:sym typeface="Helvetica Neue Light"/>
                        </a:rPr>
                        <a:t>Electronics Internal  Audit : EIA) 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th-TH" sz="3600" b="1" dirty="0">
                          <a:solidFill>
                            <a:srgbClr val="00206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√ </a:t>
                      </a:r>
                      <a:endParaRPr lang="en-US" sz="3600" b="1" dirty="0">
                        <a:solidFill>
                          <a:srgbClr val="002060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567">
                <a:tc>
                  <a:txBody>
                    <a:bodyPr/>
                    <a:lstStyle/>
                    <a:p>
                      <a:pPr algn="l"/>
                      <a:r>
                        <a:rPr lang="th-TH" sz="2400" b="1" dirty="0">
                          <a:latin typeface="TH SarabunPSK" pitchFamily="34" charset="-34"/>
                          <a:cs typeface="TH SarabunPSK" pitchFamily="34" charset="-34"/>
                        </a:rPr>
                        <a:t>3. ผลการประเมิน(</a:t>
                      </a:r>
                      <a:r>
                        <a:rPr lang="en-US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EIA)</a:t>
                      </a:r>
                      <a:r>
                        <a:rPr lang="en-US" sz="2400" b="1" baseline="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  <a:sym typeface="Helvetica Neue Light"/>
                        </a:rPr>
                        <a:t>ผ่านเกณฑ์ร้อยละ 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  <a:sym typeface="Helvetica Neue Light"/>
                        </a:rPr>
                        <a:t>80</a:t>
                      </a:r>
                      <a:endParaRPr lang="th-TH" sz="2400" b="1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รอผล</a:t>
                      </a:r>
                      <a:endParaRPr lang="en-US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4</a:t>
                      </a:r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 แผนการตรวจสอบครอบคลุมทุกระดับ</a:t>
                      </a:r>
                      <a:endParaRPr lang="th-TH" sz="2400" b="1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600" b="1" dirty="0">
                          <a:solidFill>
                            <a:srgbClr val="00206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√</a:t>
                      </a:r>
                      <a:endParaRPr lang="en-US" sz="36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596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5.</a:t>
                      </a:r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รายงานผลการตรวจสอบรายหน่วยและติดตามข้อทักท้วงผลการดำเนินงาน</a:t>
                      </a:r>
                      <a:endParaRPr lang="en-US" sz="24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อยู่ระหว่าง</a:t>
                      </a:r>
                      <a:b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18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ดำเนินการ</a:t>
                      </a:r>
                      <a:endParaRPr lang="en-US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235">
                <a:tc>
                  <a:txBody>
                    <a:bodyPr/>
                    <a:lstStyle/>
                    <a:p>
                      <a:pPr algn="l"/>
                      <a:r>
                        <a:rPr lang="th-TH"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6. รายงานผลสรุปภาพรวมรอบ 6 เดือน</a:t>
                      </a:r>
                      <a:endParaRPr lang="en-US" sz="24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3200" b="1" dirty="0">
                          <a:solidFill>
                            <a:srgbClr val="002060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√</a:t>
                      </a:r>
                      <a:endParaRPr lang="en-US" sz="32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  <a:solidFill>
                      <a:srgbClr val="FFF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25725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11">
            <a:extLst>
              <a:ext uri="{FF2B5EF4-FFF2-40B4-BE49-F238E27FC236}">
                <a16:creationId xmlns:a16="http://schemas.microsoft.com/office/drawing/2014/main" id="{A9C561DE-9876-46BB-A399-1E736FBF8A0A}"/>
              </a:ext>
            </a:extLst>
          </p:cNvPr>
          <p:cNvSpPr/>
          <p:nvPr/>
        </p:nvSpPr>
        <p:spPr>
          <a:xfrm>
            <a:off x="1999" y="0"/>
            <a:ext cx="9144000" cy="108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ประเด็น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ระบบธรรมาภิบาล</a:t>
            </a:r>
          </a:p>
          <a:p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ตัวชี้วัด 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ระดับความสำเร็จของหน่วยงานสังกัด สป. มีระบบการตรวจสอบภายใน ควบคุมภายใน และการบริหารความเสี่ยงระดับจังหวัด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(เป้าหมาย</a:t>
            </a:r>
            <a:r>
              <a:rPr lang="en-US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:</a:t>
            </a:r>
            <a:r>
              <a:rPr lang="th-TH" sz="2400" b="1" dirty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ครบทุกระดับ)</a:t>
            </a:r>
          </a:p>
        </p:txBody>
      </p:sp>
    </p:spTree>
    <p:extLst>
      <p:ext uri="{BB962C8B-B14F-4D97-AF65-F5344CB8AC3E}">
        <p14:creationId xmlns:p14="http://schemas.microsoft.com/office/powerpoint/2010/main" val="180792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9058" y="0"/>
            <a:ext cx="5000660" cy="1470025"/>
          </a:xfrm>
        </p:spPr>
        <p:txBody>
          <a:bodyPr/>
          <a:lstStyle/>
          <a:p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357430"/>
            <a:ext cx="8358246" cy="6643710"/>
          </a:xfrm>
        </p:spPr>
        <p:txBody>
          <a:bodyPr/>
          <a:lstStyle/>
          <a:p>
            <a:endParaRPr lang="th-TH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357554" y="1571612"/>
            <a:ext cx="5786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/>
              <a:t>    สำนักงานสาธารณสุขจังหวัดชุมพร</a:t>
            </a:r>
          </a:p>
          <a:p>
            <a:pPr algn="ctr"/>
            <a:r>
              <a:rPr lang="en-US" sz="3600" b="1" dirty="0"/>
              <a:t>ITA   </a:t>
            </a:r>
            <a:r>
              <a:rPr lang="th-TH" sz="4800" b="1" dirty="0"/>
              <a:t>2562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h-TH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ประเด็น 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ระบบธรรมาภิบาล</a:t>
            </a:r>
            <a:br>
              <a:rPr lang="th-TH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ตัวชี้วัดที่ 44 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ร้อยละของหน่วยงานในสังกัด สป.สธ.          </a:t>
            </a:r>
            <a:br>
              <a:rPr lang="th-TH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ผ่านเกณฑ์การประเมิน 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ITA </a:t>
            </a:r>
            <a:r>
              <a:rPr lang="th-TH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(เป้าหมาย ร้อยละ 90)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071678"/>
            <a:ext cx="8643998" cy="4643470"/>
          </a:xfrm>
        </p:spPr>
        <p:txBody>
          <a:bodyPr>
            <a:normAutofit fontScale="25000" lnSpcReduction="20000"/>
          </a:bodyPr>
          <a:lstStyle/>
          <a:p>
            <a:pPr fontAlgn="t">
              <a:buNone/>
            </a:pPr>
            <a:r>
              <a:rPr lang="th-TH" sz="9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72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  ดัชนีการประเมินความโปร่งใส (</a:t>
            </a:r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Transparency</a:t>
            </a:r>
            <a:r>
              <a:rPr lang="th-TH" sz="72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                                                                                ประเมินจากความคิดเห็นของประชาชนผู้รับบริการ หรือ</a:t>
            </a:r>
            <a:br>
              <a:rPr lang="th-TH" sz="72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72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ผู้มีส่วนได้ส่วนเสียตามประสบการณ์ในการรับบริการ</a:t>
            </a:r>
            <a:br>
              <a:rPr lang="th-TH" sz="72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72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จากหน่วยงานภาครัฐ และจากข้อมูลเอกสาร/หลักฐาน</a:t>
            </a:r>
            <a:br>
              <a:rPr lang="th-TH" sz="72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7200" b="1" dirty="0">
                <a:solidFill>
                  <a:schemeClr val="accent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เชิงประจักษ์ บนพื้นฐานของข้อเท็จจริงในการดำเนินงาน</a:t>
            </a:r>
            <a:endParaRPr lang="en-US" sz="7200" b="1" dirty="0">
              <a:solidFill>
                <a:schemeClr val="accent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fontAlgn="t">
              <a:buNone/>
            </a:pPr>
            <a:r>
              <a:rPr lang="th-TH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7200" b="1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 ความพร้อมรับผิด (</a:t>
            </a: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Accountability</a:t>
            </a:r>
            <a:r>
              <a:rPr lang="th-TH" sz="7200" b="1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7200" b="1" dirty="0">
              <a:solidFill>
                <a:schemeClr val="accent2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fontAlgn="t">
              <a:buNone/>
            </a:pPr>
            <a:r>
              <a:rPr lang="th-TH" sz="7200" b="1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ประเมินจากความคิดเห็นของประชาชนผู้รับบริการหรือ</a:t>
            </a:r>
            <a:br>
              <a:rPr lang="th-TH" sz="7200" b="1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7200" b="1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ผู้มีสวนได้ส่วนเสียตามประสบการณ์ในการรับบริการของหน่วยงาน</a:t>
            </a:r>
            <a:endParaRPr lang="en-US" sz="7200" b="1" dirty="0">
              <a:solidFill>
                <a:schemeClr val="accent2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fontAlgn="t">
              <a:buNone/>
            </a:pPr>
            <a:r>
              <a:rPr lang="th-TH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7200" b="1" dirty="0">
                <a:solidFill>
                  <a:schemeClr val="accent3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 ความปลอดจากการทุจริตในการปฏิบัติงาน (</a:t>
            </a:r>
            <a:r>
              <a:rPr lang="en-US" sz="7200" b="1" dirty="0">
                <a:solidFill>
                  <a:schemeClr val="accent3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Integrity in Service Delivery</a:t>
            </a:r>
            <a:r>
              <a:rPr lang="th-TH" sz="7200" b="1" dirty="0">
                <a:solidFill>
                  <a:schemeClr val="accent3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endParaRPr lang="th-TH" sz="7200" dirty="0">
              <a:solidFill>
                <a:schemeClr val="accent3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fontAlgn="t">
              <a:buNone/>
            </a:pPr>
            <a:r>
              <a:rPr lang="th-TH" sz="7200" b="1" dirty="0">
                <a:solidFill>
                  <a:schemeClr val="accent3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เดิมใช้ (</a:t>
            </a:r>
            <a:r>
              <a:rPr lang="en-US" sz="7200" b="1" dirty="0">
                <a:solidFill>
                  <a:schemeClr val="accent3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Corruption-Free Index</a:t>
            </a:r>
            <a:r>
              <a:rPr lang="th-TH" sz="7200" b="1" dirty="0">
                <a:solidFill>
                  <a:schemeClr val="accent3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7200" b="1" dirty="0">
              <a:solidFill>
                <a:schemeClr val="accent3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fontAlgn="t">
              <a:buNone/>
            </a:pPr>
            <a:r>
              <a:rPr lang="th-TH" sz="7200" b="1" dirty="0">
                <a:solidFill>
                  <a:schemeClr val="accent3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ประเมินจากการรับรู้และประสบการณ์โดยตรงของประชาชนผู้รับบริการ หรือผู้มีส่วนได้ส่วนเสียที่มีต่อการให้บริการของหน่วยงานภาครัฐ</a:t>
            </a:r>
            <a:endParaRPr lang="th-TH" sz="7200" dirty="0">
              <a:solidFill>
                <a:schemeClr val="accent3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fontAlgn="t">
              <a:buNone/>
            </a:pPr>
            <a:r>
              <a:rPr lang="th-TH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7200" b="1" dirty="0">
                <a:solidFill>
                  <a:schemeClr val="accent4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  วัฒนธรรมคุณธรรมในองค์กร (</a:t>
            </a:r>
            <a:r>
              <a:rPr lang="en-US" sz="7200" b="1" dirty="0">
                <a:solidFill>
                  <a:schemeClr val="accent4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Integrity Culture</a:t>
            </a:r>
            <a:r>
              <a:rPr lang="th-TH" sz="7200" b="1" dirty="0">
                <a:solidFill>
                  <a:schemeClr val="accent4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7200" b="1" dirty="0">
              <a:solidFill>
                <a:schemeClr val="accent4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fontAlgn="t">
              <a:buNone/>
            </a:pPr>
            <a:r>
              <a:rPr lang="th-TH" sz="7200" b="1" dirty="0">
                <a:solidFill>
                  <a:schemeClr val="accent4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ประเมินจากความคิดเห็นของเจ้าหน้าที่ภายในหน่วยงานภาครัฐ และจากข้อมูลเอกสาร/หลักฐานเชิงประจักษ์</a:t>
            </a:r>
            <a:br>
              <a:rPr lang="th-TH" sz="7200" b="1" dirty="0">
                <a:solidFill>
                  <a:schemeClr val="accent4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7200" b="1" dirty="0">
                <a:solidFill>
                  <a:schemeClr val="accent4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บนพื้นฐานของข้อเท็จจริงในการดำเนินงานของหน่วยงาน</a:t>
            </a:r>
            <a:endParaRPr lang="en-US" sz="7200" b="1" dirty="0">
              <a:solidFill>
                <a:schemeClr val="accent4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fontAlgn="t">
              <a:buNone/>
            </a:pPr>
            <a:r>
              <a:rPr lang="th-TH" sz="7200" b="1" dirty="0">
                <a:solidFill>
                  <a:schemeClr val="accent4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คุณธรรมการทำงานในหน่วยงาน (</a:t>
            </a:r>
            <a:r>
              <a:rPr lang="en-US" sz="7200" b="1" dirty="0">
                <a:solidFill>
                  <a:schemeClr val="accent4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Work Integrity</a:t>
            </a:r>
            <a:r>
              <a:rPr lang="th-TH" sz="7200" b="1" dirty="0">
                <a:solidFill>
                  <a:schemeClr val="accent4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7200" b="1" dirty="0">
              <a:solidFill>
                <a:schemeClr val="accent4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fontAlgn="t">
              <a:buNone/>
            </a:pPr>
            <a:r>
              <a:rPr lang="th-TH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7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5.  ประเมินจากความคิดเห็นของเจ้าหน้าที่ภายในหน่วยงานภาครัฐที่มีต่อการดำเนินงานของหน่วยงาน</a:t>
            </a:r>
            <a:endParaRPr lang="th-TH" sz="7200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fontAlgn="t"/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543956" cy="4554551"/>
          </a:xfrm>
        </p:spPr>
        <p:txBody>
          <a:bodyPr>
            <a:normAutofit fontScale="92500"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ไตรมาส 1 ระดับ 5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ไตรมาส 2 ร้อยละ 85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ไตรมาส 3 ร้อยละ 90</a:t>
            </a:r>
          </a:p>
          <a:p>
            <a:pPr>
              <a:buNone/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จังหวัดชุมพร มีหน่วยงานที่เข้ารับการประเมินจำนวน 8 อำเภอ </a:t>
            </a:r>
          </a:p>
          <a:p>
            <a:pPr>
              <a:buNone/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  หน่วยงาน  ประกอบด้วย</a:t>
            </a:r>
          </a:p>
          <a:p>
            <a:pPr>
              <a:buFontTx/>
              <a:buChar char="-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สำนักงานสาธารณสุขจังหวัด จำนวน 1 แห่ง</a:t>
            </a:r>
          </a:p>
          <a:p>
            <a:pPr>
              <a:buFontTx/>
              <a:buChar char="-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โรงพยาบาลทั่วไป จำนวน 1 แห่ง</a:t>
            </a:r>
          </a:p>
          <a:p>
            <a:pPr>
              <a:buFontTx/>
              <a:buChar char="-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โรงพยาบาลชุมชน จำนวน 10 แห่ง</a:t>
            </a:r>
          </a:p>
          <a:p>
            <a:pPr>
              <a:buFontTx/>
              <a:buChar char="-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สำนักงานสาธารณสุขอำเภอ จำนวน 8 แห่ง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endParaRPr lang="th-TH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074581"/>
              </p:ext>
            </p:extLst>
          </p:nvPr>
        </p:nvGraphicFramePr>
        <p:xfrm>
          <a:off x="357158" y="1417320"/>
          <a:ext cx="8229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ส่วนราชการ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เป้าหมาย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ผลงาน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สำนักงานสาธารณสุขจังหวัดชุมพร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2.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โรงพยาบาลชุมพรเขตรอุดมศักดิ์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โรงพยาบาลหลังสวน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โรงพยาบาลท่าแซะ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โรงพยาบาลปะทิว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โรงพยาบาลพะโต๊ะ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โรงพยาบาลละแม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8.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โรงพยาบาลสวี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โรงพยาบาลทุ่งตะโก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/>
                        <a:t>โรงพยาบาลปากน้ำชุมพร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77074"/>
              </p:ext>
            </p:extLst>
          </p:nvPr>
        </p:nvGraphicFramePr>
        <p:xfrm>
          <a:off x="357158" y="-23"/>
          <a:ext cx="8358246" cy="1250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474">
                <a:tc>
                  <a:txBody>
                    <a:bodyPr/>
                    <a:lstStyle/>
                    <a:p>
                      <a:r>
                        <a:rPr lang="th-TH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                   </a:t>
                      </a:r>
                      <a:r>
                        <a:rPr lang="th-TH" sz="36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ผลการดำเนินงานไตรมาส 1 ระดับ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           ระดับจังหวัด 4.05  /  ระดับเขต</a:t>
                      </a:r>
                      <a:r>
                        <a:rPr lang="th-TH" b="1" baseline="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4.19  /  ระดับประเทศ 4.14</a:t>
                      </a:r>
                      <a:endParaRPr lang="th-TH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2441</TotalTime>
  <Words>1208</Words>
  <Application>Microsoft Office PowerPoint</Application>
  <PresentationFormat>On-screen Show (4:3)</PresentationFormat>
  <Paragraphs>318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TH SarabunPSK</vt:lpstr>
      <vt:lpstr>Wingdings</vt:lpstr>
      <vt:lpstr>ชุดรูปแบบของ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ประเด็น : ระบบธรรมาภิบาล ตัวชี้วัดที่ 44 : ร้อยละของหน่วยงานในสังกัด สป.สธ.                                   ผ่านเกณฑ์การประเมิน ITA (เป้าหมาย ร้อยละ 90) </vt:lpstr>
      <vt:lpstr>เป้าหมาย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TONs</dc:creator>
  <cp:lastModifiedBy>งานเจ้าหน้าที่</cp:lastModifiedBy>
  <cp:revision>343</cp:revision>
  <cp:lastPrinted>2019-06-11T03:20:34Z</cp:lastPrinted>
  <dcterms:created xsi:type="dcterms:W3CDTF">2017-06-23T04:06:14Z</dcterms:created>
  <dcterms:modified xsi:type="dcterms:W3CDTF">2019-06-11T03:23:27Z</dcterms:modified>
</cp:coreProperties>
</file>