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5" r:id="rId8"/>
    <p:sldId id="264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นิเทศรอบสอง!$G$28</c:f>
              <c:strCache>
                <c:ptCount val="1"/>
                <c:pt idx="0">
                  <c:v>ร้อยละการใช้บริการสุขภาพช่องปากของประชาชนในพื้นที่ </c:v>
                </c:pt>
              </c:strCache>
            </c:strRef>
          </c:tx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B1AB-48AE-A7A0-4CC6B236D92F}"/>
              </c:ext>
            </c:extLst>
          </c:dPt>
          <c:dLbls>
            <c:dLbl>
              <c:idx val="0"/>
              <c:layout>
                <c:manualLayout>
                  <c:x val="2.7777777777777779E-3"/>
                  <c:y val="-3.680373286672456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AB-48AE-A7A0-4CC6B236D92F}"/>
                </c:ext>
              </c:extLst>
            </c:dLbl>
            <c:dLbl>
              <c:idx val="1"/>
              <c:layout>
                <c:manualLayout>
                  <c:x val="2.7777777777777779E-3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B-48AE-A7A0-4CC6B236D92F}"/>
                </c:ext>
              </c:extLst>
            </c:dLbl>
            <c:dLbl>
              <c:idx val="2"/>
              <c:layout>
                <c:manualLayout>
                  <c:x val="2.7777777777777779E-3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AB-48AE-A7A0-4CC6B236D92F}"/>
                </c:ext>
              </c:extLst>
            </c:dLbl>
            <c:dLbl>
              <c:idx val="3"/>
              <c:layout>
                <c:manualLayout>
                  <c:x val="5.0925337632079971E-17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B-48AE-A7A0-4CC6B236D92F}"/>
                </c:ext>
              </c:extLst>
            </c:dLbl>
            <c:dLbl>
              <c:idx val="4"/>
              <c:layout>
                <c:manualLayout>
                  <c:x val="8.3333333333333332E-3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B-48AE-A7A0-4CC6B236D92F}"/>
                </c:ext>
              </c:extLst>
            </c:dLbl>
            <c:dLbl>
              <c:idx val="5"/>
              <c:layout>
                <c:manualLayout>
                  <c:x val="0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1AB-48AE-A7A0-4CC6B236D92F}"/>
                </c:ext>
              </c:extLst>
            </c:dLbl>
            <c:dLbl>
              <c:idx val="6"/>
              <c:layout>
                <c:manualLayout>
                  <c:x val="0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1AB-48AE-A7A0-4CC6B236D92F}"/>
                </c:ext>
              </c:extLst>
            </c:dLbl>
            <c:dLbl>
              <c:idx val="7"/>
              <c:layout>
                <c:manualLayout>
                  <c:x val="0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AB-48AE-A7A0-4CC6B236D92F}"/>
                </c:ext>
              </c:extLst>
            </c:dLbl>
            <c:dLbl>
              <c:idx val="8"/>
              <c:layout>
                <c:manualLayout>
                  <c:x val="0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AB-48AE-A7A0-4CC6B236D92F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นิเทศรอบสอง!$F$29:$F$37</c:f>
              <c:strCache>
                <c:ptCount val="9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หลังสวน</c:v>
                </c:pt>
                <c:pt idx="4">
                  <c:v>ละแม</c:v>
                </c:pt>
                <c:pt idx="5">
                  <c:v>พะโต๊ะ</c:v>
                </c:pt>
                <c:pt idx="6">
                  <c:v>สวี</c:v>
                </c:pt>
                <c:pt idx="7">
                  <c:v>ทุ่งตะโก</c:v>
                </c:pt>
                <c:pt idx="8">
                  <c:v>รวม</c:v>
                </c:pt>
              </c:strCache>
            </c:strRef>
          </c:cat>
          <c:val>
            <c:numRef>
              <c:f>นิเทศรอบสอง!$G$29:$G$37</c:f>
              <c:numCache>
                <c:formatCode>0.00</c:formatCode>
                <c:ptCount val="9"/>
                <c:pt idx="0">
                  <c:v>28.032563783039286</c:v>
                </c:pt>
                <c:pt idx="1">
                  <c:v>22.32168424197906</c:v>
                </c:pt>
                <c:pt idx="2">
                  <c:v>20.993027051085505</c:v>
                </c:pt>
                <c:pt idx="3">
                  <c:v>23.601258824530067</c:v>
                </c:pt>
                <c:pt idx="4">
                  <c:v>37.577172708564191</c:v>
                </c:pt>
                <c:pt idx="5">
                  <c:v>22.985115893276809</c:v>
                </c:pt>
                <c:pt idx="6">
                  <c:v>18.794485710298201</c:v>
                </c:pt>
                <c:pt idx="7">
                  <c:v>16.658119259639147</c:v>
                </c:pt>
                <c:pt idx="8">
                  <c:v>24.091853904780759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AB-48AE-A7A0-4CC6B236D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0355712"/>
        <c:axId val="40357248"/>
      </c:barChart>
      <c:catAx>
        <c:axId val="40355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th-TH"/>
          </a:p>
        </c:txPr>
        <c:crossAx val="40357248"/>
        <c:crosses val="autoZero"/>
        <c:auto val="1"/>
        <c:lblAlgn val="ctr"/>
        <c:lblOffset val="100"/>
        <c:noMultiLvlLbl val="0"/>
      </c:catAx>
      <c:valAx>
        <c:axId val="40357248"/>
        <c:scaling>
          <c:orientation val="minMax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crossAx val="40355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นิเทศรอบสอง!$G$13</c:f>
              <c:strCache>
                <c:ptCount val="1"/>
                <c:pt idx="0">
                  <c:v>ร้อยละการใช้บริการสุขภาพช่องปากของประชาชนในพื้นที่ </c:v>
                </c:pt>
              </c:strCache>
            </c:strRef>
          </c:tx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FF16-46B9-ACB1-93DABF796F38}"/>
              </c:ext>
            </c:extLst>
          </c:dPt>
          <c:dLbls>
            <c:dLbl>
              <c:idx val="0"/>
              <c:layout>
                <c:manualLayout>
                  <c:x val="5.5555555555555558E-3"/>
                  <c:y val="1.48381452318460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16-46B9-ACB1-93DABF796F38}"/>
                </c:ext>
              </c:extLst>
            </c:dLbl>
            <c:dLbl>
              <c:idx val="1"/>
              <c:layout>
                <c:manualLayout>
                  <c:x val="8.3333333333333592E-3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16-46B9-ACB1-93DABF796F38}"/>
                </c:ext>
              </c:extLst>
            </c:dLbl>
            <c:dLbl>
              <c:idx val="2"/>
              <c:layout>
                <c:manualLayout>
                  <c:x val="5.5555555555555558E-3"/>
                  <c:y val="1.48381452318460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16-46B9-ACB1-93DABF796F38}"/>
                </c:ext>
              </c:extLst>
            </c:dLbl>
            <c:dLbl>
              <c:idx val="3"/>
              <c:layout>
                <c:manualLayout>
                  <c:x val="5.5555555555555558E-3"/>
                  <c:y val="1.02085156022163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16-46B9-ACB1-93DABF796F38}"/>
                </c:ext>
              </c:extLst>
            </c:dLbl>
            <c:dLbl>
              <c:idx val="4"/>
              <c:layout>
                <c:manualLayout>
                  <c:x val="-5.0925337632079971E-17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F16-46B9-ACB1-93DABF796F38}"/>
                </c:ext>
              </c:extLst>
            </c:dLbl>
            <c:dLbl>
              <c:idx val="5"/>
              <c:layout>
                <c:manualLayout>
                  <c:x val="0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16-46B9-ACB1-93DABF796F38}"/>
                </c:ext>
              </c:extLst>
            </c:dLbl>
            <c:dLbl>
              <c:idx val="6"/>
              <c:layout>
                <c:manualLayout>
                  <c:x val="0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16-46B9-ACB1-93DABF796F38}"/>
                </c:ext>
              </c:extLst>
            </c:dLbl>
            <c:dLbl>
              <c:idx val="7"/>
              <c:layout>
                <c:manualLayout>
                  <c:x val="0"/>
                  <c:y val="1.48381452318460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16-46B9-ACB1-93DABF796F38}"/>
                </c:ext>
              </c:extLst>
            </c:dLbl>
            <c:dLbl>
              <c:idx val="8"/>
              <c:layout>
                <c:manualLayout>
                  <c:x val="0"/>
                  <c:y val="1.483814523184601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F16-46B9-ACB1-93DABF796F38}"/>
                </c:ext>
              </c:extLst>
            </c:dLbl>
            <c:dLbl>
              <c:idx val="9"/>
              <c:layout>
                <c:manualLayout>
                  <c:x val="0"/>
                  <c:y val="1.02085156022163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F16-46B9-ACB1-93DABF796F38}"/>
                </c:ext>
              </c:extLst>
            </c:dLbl>
            <c:dLbl>
              <c:idx val="10"/>
              <c:layout>
                <c:manualLayout>
                  <c:x val="0"/>
                  <c:y val="9.492563429571303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F16-46B9-ACB1-93DABF796F38}"/>
                </c:ext>
              </c:extLst>
            </c:dLbl>
            <c:dLbl>
              <c:idx val="11"/>
              <c:layout>
                <c:manualLayout>
                  <c:x val="2.777777777777676E-3"/>
                  <c:y val="5.57888597258675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6-46B9-ACB1-93DABF796F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th-TH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นิเทศรอบสอง!$F$14:$F$25</c:f>
              <c:strCache>
                <c:ptCount val="12"/>
                <c:pt idx="0">
                  <c:v>ชุมพรฯ</c:v>
                </c:pt>
                <c:pt idx="1">
                  <c:v>ปากน้ำชุมพร</c:v>
                </c:pt>
                <c:pt idx="2">
                  <c:v>ท่าแซะ</c:v>
                </c:pt>
                <c:pt idx="3">
                  <c:v>ปะทิว</c:v>
                </c:pt>
                <c:pt idx="4">
                  <c:v>มาบอำมฤต</c:v>
                </c:pt>
                <c:pt idx="5">
                  <c:v>หลังสวน</c:v>
                </c:pt>
                <c:pt idx="6">
                  <c:v>ปากน้ำหลังสวน</c:v>
                </c:pt>
                <c:pt idx="7">
                  <c:v>ละแม</c:v>
                </c:pt>
                <c:pt idx="8">
                  <c:v>พะโต๊ะ</c:v>
                </c:pt>
                <c:pt idx="9">
                  <c:v>สวี</c:v>
                </c:pt>
                <c:pt idx="10">
                  <c:v>ทุ่งตะโก</c:v>
                </c:pt>
                <c:pt idx="11">
                  <c:v>รวม</c:v>
                </c:pt>
              </c:strCache>
            </c:strRef>
          </c:cat>
          <c:val>
            <c:numRef>
              <c:f>นิเทศรอบสอง!$G$14:$G$25</c:f>
              <c:numCache>
                <c:formatCode>0.00</c:formatCode>
                <c:ptCount val="12"/>
                <c:pt idx="0">
                  <c:v>29.980558484142104</c:v>
                </c:pt>
                <c:pt idx="1">
                  <c:v>20.456110813499656</c:v>
                </c:pt>
                <c:pt idx="2">
                  <c:v>22.32168424197906</c:v>
                </c:pt>
                <c:pt idx="3">
                  <c:v>21.620788033001773</c:v>
                </c:pt>
                <c:pt idx="4">
                  <c:v>19.8703805846663</c:v>
                </c:pt>
                <c:pt idx="5">
                  <c:v>23.111519261561646</c:v>
                </c:pt>
                <c:pt idx="6">
                  <c:v>24.87589630446773</c:v>
                </c:pt>
                <c:pt idx="7">
                  <c:v>37.577172708564191</c:v>
                </c:pt>
                <c:pt idx="8">
                  <c:v>22.985115893276809</c:v>
                </c:pt>
                <c:pt idx="9">
                  <c:v>18.794485710298201</c:v>
                </c:pt>
                <c:pt idx="10">
                  <c:v>16.658119259639147</c:v>
                </c:pt>
                <c:pt idx="11">
                  <c:v>24.279855539779017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F16-46B9-ACB1-93DABF796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2716928"/>
        <c:axId val="102718464"/>
      </c:barChart>
      <c:catAx>
        <c:axId val="102716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th-TH"/>
          </a:p>
        </c:txPr>
        <c:crossAx val="102718464"/>
        <c:crosses val="autoZero"/>
        <c:auto val="1"/>
        <c:lblAlgn val="ctr"/>
        <c:lblOffset val="100"/>
        <c:noMultiLvlLbl val="0"/>
      </c:catAx>
      <c:valAx>
        <c:axId val="102718464"/>
        <c:scaling>
          <c:orientation val="minMax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th-TH"/>
          </a:p>
        </c:txPr>
        <c:crossAx val="102716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1D54CC-A3C9-47BB-B2B3-DE80132DA317}" type="datetimeFigureOut">
              <a:rPr lang="th-TH" smtClean="0"/>
              <a:t>07/06/62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164CF94-83E5-40D4-B8A2-B33E4A5D907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Plan</a:t>
            </a:r>
            <a:br>
              <a:rPr lang="en-US" dirty="0"/>
            </a:br>
            <a:r>
              <a:rPr lang="th-TH" dirty="0"/>
              <a:t>สาขาสุขภาพช่องปาก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th-TH" dirty="0"/>
              <a:t>	กลุ่มงานทันตสาธารณสุข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04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52128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ตัวชี้วัด</a:t>
            </a:r>
            <a:r>
              <a:rPr lang="th-TH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การพัฒนาระบบบริการสุขภาพ (</a:t>
            </a:r>
            <a:r>
              <a:rPr lang="en-US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Service Plan) </a:t>
            </a:r>
            <a:br>
              <a:rPr lang="th-TH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           </a:t>
            </a:r>
            <a:r>
              <a:rPr lang="th-TH" sz="1800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สาขาสุขภาพช่องปาก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th-TH" sz="3600" u="sng" dirty="0">
                <a:latin typeface="Angsana New" pitchFamily="18" charset="-34"/>
                <a:cs typeface="Angsana New" pitchFamily="18" charset="-34"/>
              </a:rPr>
              <a:t>ตัวชี้วัดที่ 1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 ร้อยละอำเภอที่จัดบริการสุขภาพช่องปากใน รพ.สต./ศสม. ที่มีคุณภาพตามเกณฑ์ ภายใต้การสนับสนุนของคณะกรรมการพัฒนาคุณภาพชีวิตอำเภอ หรือ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District Health Board 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(ร้อยละ 60)</a:t>
            </a:r>
          </a:p>
          <a:p>
            <a:endParaRPr lang="en-US" sz="36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3600" u="sng" dirty="0">
                <a:latin typeface="Angsana New" pitchFamily="18" charset="-34"/>
                <a:cs typeface="Angsana New" pitchFamily="18" charset="-34"/>
              </a:rPr>
              <a:t>ตัวชี้วัดที่ 2</a:t>
            </a:r>
            <a:r>
              <a:rPr lang="th-TH" sz="3600" dirty="0">
                <a:latin typeface="Angsana New" pitchFamily="18" charset="-34"/>
                <a:cs typeface="Angsana New" pitchFamily="18" charset="-34"/>
              </a:rPr>
              <a:t>  อัตราการใช้บริการสุขภาพช่องปากของประชาชนในพื้นที่ (ร้อยละ 40)</a:t>
            </a:r>
          </a:p>
        </p:txBody>
      </p:sp>
    </p:spTree>
    <p:extLst>
      <p:ext uri="{BB962C8B-B14F-4D97-AF65-F5344CB8AC3E}">
        <p14:creationId xmlns:p14="http://schemas.microsoft.com/office/powerpoint/2010/main" val="12607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56" y="476672"/>
            <a:ext cx="8602624" cy="72008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ctr"/>
            <a:br>
              <a:rPr lang="th-TH" sz="2800" b="1" dirty="0"/>
            </a:br>
            <a:r>
              <a:rPr lang="th-TH" sz="2800" b="1" dirty="0"/>
              <a:t>การจัดบริการสุขภาพช่องปากที่มีคุณภาพตามเกณฑ์  6 กลุ่มเป้าหมาย 14 กิจกรรม</a:t>
            </a:r>
            <a:br>
              <a:rPr lang="th-TH" sz="2800" b="1" dirty="0"/>
            </a:br>
            <a:endParaRPr lang="th-TH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856" y="1402448"/>
            <a:ext cx="4038600" cy="497888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b="1" u="sng" dirty="0">
                <a:latin typeface="Angsana New" pitchFamily="18" charset="-34"/>
                <a:cs typeface="Angsana New" pitchFamily="18" charset="-34"/>
              </a:rPr>
              <a:t>1. กลุ่มหญิงตั้งครรภ์ในคลินิกฝากครรภ์ (</a:t>
            </a:r>
            <a:r>
              <a:rPr lang="en-US" sz="2400" b="1" u="sng" dirty="0">
                <a:latin typeface="Angsana New" pitchFamily="18" charset="-34"/>
                <a:cs typeface="Angsana New" pitchFamily="18" charset="-34"/>
              </a:rPr>
              <a:t>ANC)</a:t>
            </a:r>
            <a:r>
              <a:rPr lang="en-US" sz="2400" u="sng" dirty="0">
                <a:latin typeface="Angsana New" pitchFamily="18" charset="-34"/>
                <a:cs typeface="Angsana New" pitchFamily="18" charset="-34"/>
              </a:rPr>
              <a:t> </a:t>
            </a:r>
          </a:p>
          <a:p>
            <a:pPr marL="0" indent="0">
              <a:buNone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1.1 การตรวจสุขภาพช่องปาก</a:t>
            </a:r>
          </a:p>
          <a:p>
            <a:pPr marL="0" indent="0">
              <a:buNone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1.2 บริการฝึกแปรงฟันแบบลงมือปฏิบัติ และ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plaque control </a:t>
            </a:r>
          </a:p>
          <a:p>
            <a:pPr marL="0" indent="0">
              <a:buNone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1.3 การให้บริการทันตกรรม เช่น ขูดหินน้ำลาย อุดฟัน เป็นต้น</a:t>
            </a:r>
          </a:p>
          <a:p>
            <a:pPr marL="0" indent="0">
              <a:buNone/>
            </a:pPr>
            <a:r>
              <a:rPr lang="th-TH" sz="2400" b="1" u="sng" dirty="0">
                <a:latin typeface="Angsana New" pitchFamily="18" charset="-34"/>
                <a:cs typeface="Angsana New" pitchFamily="18" charset="-34"/>
              </a:rPr>
              <a:t>2. คลินิกส่งเสริมสุขภาพเด็กดี (</a:t>
            </a:r>
            <a:r>
              <a:rPr lang="en-US" sz="2400" b="1" u="sng" dirty="0">
                <a:latin typeface="Angsana New" pitchFamily="18" charset="-34"/>
                <a:cs typeface="Angsana New" pitchFamily="18" charset="-34"/>
              </a:rPr>
              <a:t>WCC)</a:t>
            </a:r>
          </a:p>
          <a:p>
            <a:pPr marL="0" indent="0">
              <a:buNone/>
            </a:pPr>
            <a:r>
              <a:rPr lang="th-TH" sz="24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2.1 การตรวจช่องปาก อย่างน้อยร้อยละ 50</a:t>
            </a:r>
          </a:p>
          <a:p>
            <a:pPr marL="0" indent="0">
              <a:buNone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2.2 การฝึกพ่อแม่/ผู้ดูแลเด็กแปรงฟันแบบลงมือปฏิบัติ</a:t>
            </a:r>
          </a:p>
          <a:p>
            <a:pPr marL="0" indent="0">
              <a:buNone/>
            </a:pPr>
            <a:r>
              <a:rPr lang="th-TH" sz="2400" dirty="0">
                <a:latin typeface="Angsana New" pitchFamily="18" charset="-34"/>
                <a:cs typeface="Angsana New" pitchFamily="18" charset="-34"/>
              </a:rPr>
              <a:t>2.3 การทาฟลูออไรด์วานิชให้เด็กในคลินิกส่งเสริมสุขภาพเด็กดี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2776"/>
            <a:ext cx="4320480" cy="497888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000" b="1" u="sng" dirty="0">
                <a:latin typeface="Angsana New" pitchFamily="18" charset="-34"/>
                <a:cs typeface="Angsana New" pitchFamily="18" charset="-34"/>
              </a:rPr>
              <a:t>3. ศูนย์พัฒนาเด็กเล็ก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3.1 การตรวจสุขภาพช่องปาก อย่างน้อยร้อยละ 50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3.2 </a:t>
            </a:r>
            <a:r>
              <a:rPr lang="th-TH" sz="2000" spc="30" dirty="0">
                <a:latin typeface="Angsana New" pitchFamily="18" charset="-34"/>
                <a:cs typeface="Angsana New" pitchFamily="18" charset="-34"/>
              </a:rPr>
              <a:t>การทาฟลูออไรด์วานิชในเด็กที่เป็นกลุ่มเสี่ยง อย่างน้อย</a:t>
            </a:r>
            <a:r>
              <a:rPr lang="th-TH" sz="2000" dirty="0">
                <a:latin typeface="Angsana New" pitchFamily="18" charset="-34"/>
                <a:cs typeface="Angsana New" pitchFamily="18" charset="-34"/>
              </a:rPr>
              <a:t>ปีละ 1 ครั้ง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3.3 การให้บริการทันตกรรมในเด็กอายุ 3-5 ปี </a:t>
            </a:r>
          </a:p>
          <a:p>
            <a:pPr marL="0" indent="0">
              <a:buNone/>
            </a:pPr>
            <a:r>
              <a:rPr lang="th-TH" sz="2000" b="1" u="sng" dirty="0">
                <a:latin typeface="Angsana New" pitchFamily="18" charset="-34"/>
                <a:cs typeface="Angsana New" pitchFamily="18" charset="-34"/>
              </a:rPr>
              <a:t>4. โรงเรียนประถมศึกษา 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4.1 การตรวจช่องปากเด็กอายุ 6-12 ปี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4.2 การเคลือบหลุมร่องฟันกรามแท้ซี่ที่ 1 ในเด็กอายุ 6 ปี</a:t>
            </a:r>
          </a:p>
          <a:p>
            <a:pPr marL="0" indent="0">
              <a:buNone/>
            </a:pPr>
            <a:r>
              <a:rPr lang="th-TH" sz="2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4.3 </a:t>
            </a:r>
            <a:r>
              <a:rPr lang="th-TH" sz="2000" spc="2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การให้บริการทันตกรรมในเด็กอายุ 6-12 ปี อย่างน้อย</a:t>
            </a:r>
            <a:r>
              <a:rPr lang="th-TH" sz="20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ร้อยละ 50</a:t>
            </a:r>
          </a:p>
          <a:p>
            <a:pPr marL="0" indent="0">
              <a:buNone/>
            </a:pPr>
            <a:r>
              <a:rPr lang="th-TH" sz="2000" b="1" u="sng" dirty="0">
                <a:latin typeface="Angsana New" pitchFamily="18" charset="-34"/>
                <a:cs typeface="Angsana New" pitchFamily="18" charset="-34"/>
              </a:rPr>
              <a:t>5. กลุ่มผู้ป่วยโรคเรื้อรัง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5.1 การตรวจคัดกรองสุขภาพช่องปากในผู้ป่วยเบาหวาน</a:t>
            </a:r>
          </a:p>
          <a:p>
            <a:pPr marL="0" indent="0">
              <a:buNone/>
            </a:pPr>
            <a:r>
              <a:rPr lang="th-TH" sz="2000" b="1" u="sng" dirty="0">
                <a:latin typeface="Angsana New" pitchFamily="18" charset="-34"/>
                <a:cs typeface="Angsana New" pitchFamily="18" charset="-34"/>
              </a:rPr>
              <a:t>6. กลุ่มผู้สูงอายุ</a:t>
            </a:r>
          </a:p>
          <a:p>
            <a:pPr marL="0" indent="0">
              <a:buNone/>
            </a:pPr>
            <a:r>
              <a:rPr lang="th-TH" sz="2000" dirty="0">
                <a:latin typeface="Angsana New" pitchFamily="18" charset="-34"/>
                <a:cs typeface="Angsana New" pitchFamily="18" charset="-34"/>
              </a:rPr>
              <a:t>6.1 การตรวจสุขภาพช่องปากผู้สูงอายุ</a:t>
            </a:r>
          </a:p>
          <a:p>
            <a:endParaRPr lang="th-TH" sz="2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88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h-TH" dirty="0"/>
            </a:br>
            <a:endParaRPr lang="th-T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127722"/>
              </p:ext>
            </p:extLst>
          </p:nvPr>
        </p:nvGraphicFramePr>
        <p:xfrm>
          <a:off x="395536" y="1556791"/>
          <a:ext cx="8424934" cy="462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อำเภอ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ผลการดำเนินงาน (ระหว่างวันที่ 1 ต.ค. 61 – 7 มิ.ย.</a:t>
                      </a:r>
                      <a:r>
                        <a:rPr lang="th-TH" sz="2400" baseline="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62</a:t>
                      </a: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2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เมือง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ท่าแซะ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ปะทิว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หลังสวน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ละแม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100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พะโต๊ะ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สวี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0.00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ทุ่งตะโก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0.00</a:t>
                      </a:r>
                      <a:endParaRPr lang="en-US" sz="240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รวม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endParaRPr lang="en-US" sz="2400" dirty="0"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2400" dirty="0"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ea typeface="Calibri"/>
                          <a:cs typeface="Angsana New" pitchFamily="18" charset="-34"/>
                        </a:rPr>
                        <a:t>12.5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ngsana New" pitchFamily="18" charset="-34"/>
                        <a:ea typeface="Calibri"/>
                        <a:cs typeface="Angsana New" pitchFamily="18" charset="-34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7523" y="525102"/>
            <a:ext cx="8604957" cy="83099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ร้อยละ </a:t>
            </a:r>
            <a:r>
              <a:rPr kumimoji="0" lang="th-TH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อำเภอ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ที่จัดบริการสุขภาพช่องปากใน รพ.สต./ศสม. ที่มีคุณภาพตามเกณฑ์ ภายใต้การสนับสนุน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ของคณะกรรมการพัฒนาคุณภาพชีวิตอำเภอ หรือ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District Health Board 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ไม่น้อยกว่าร้อยละ 60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750" y="6326427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Angsana New" pitchFamily="18" charset="-34"/>
                <a:cs typeface="Angsana New" pitchFamily="18" charset="-34"/>
              </a:rPr>
              <a:t>ที่มา : ข้อมูลจาก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HDC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ณ วันที่ 7 มิถุนายน 2562</a:t>
            </a:r>
          </a:p>
        </p:txBody>
      </p:sp>
    </p:spTree>
    <p:extLst>
      <p:ext uri="{BB962C8B-B14F-4D97-AF65-F5344CB8AC3E}">
        <p14:creationId xmlns:p14="http://schemas.microsoft.com/office/powerpoint/2010/main" val="2419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sz="2800" dirty="0"/>
              <a:t>  จำนวน รพ.สต./ศสม. ที่มีคุณภาพตามเกณฑ์ </a:t>
            </a:r>
            <a:br>
              <a:rPr lang="th-TH" sz="2800" dirty="0"/>
            </a:br>
            <a:r>
              <a:rPr lang="th-TH" sz="2800" dirty="0"/>
              <a:t> </a:t>
            </a:r>
            <a:r>
              <a:rPr lang="th-TH" sz="2800" dirty="0">
                <a:solidFill>
                  <a:srgbClr val="FF0000"/>
                </a:solidFill>
              </a:rPr>
              <a:t>(ไม่น้อยกว่าร้อยละ 60 ของ รพ.สต.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th-TH" sz="2800" dirty="0">
                <a:solidFill>
                  <a:srgbClr val="FF0000"/>
                </a:solidFill>
              </a:rPr>
              <a:t>ศสม.ที่มีในอำเภอ)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30913"/>
              </p:ext>
            </p:extLst>
          </p:nvPr>
        </p:nvGraphicFramePr>
        <p:xfrm>
          <a:off x="441176" y="1421849"/>
          <a:ext cx="8229600" cy="510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อำเภอ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จำนวนรพ.สต./ศสม. ในสังกัด สป.ทั้งหมด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จำนวนรพ.สต./ศสม.ผ่านเกณฑ์จัดบริการสุขภาพช่องปาก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 กลุ่มเป้าหมาย 14 กิจกรรม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200คนต่อ1000ประชากร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ผ่านทั้งสองเกณฑ์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เมืองชุมพร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ท่าแซะ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35.29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52.94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29.41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ปะทิว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8.33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33.33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8.33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หลังสวน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6.67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40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6.67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ละแม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5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83.33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66.67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66.67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พะโต๊ะ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สวี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6.25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3200" b="1" u="none" strike="noStrike" dirty="0">
                          <a:solidFill>
                            <a:srgbClr val="FF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3200" b="1" i="0" u="none" strike="noStrike" dirty="0">
                        <a:solidFill>
                          <a:srgbClr val="FF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ทุ่งตะโก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16.67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16.67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16.67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 รวม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96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          16 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16.67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31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32.29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u="none" strike="noStrike" dirty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13.54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19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br>
              <a:rPr lang="th-TH" dirty="0">
                <a:latin typeface="Angsana New" pitchFamily="18" charset="-34"/>
                <a:cs typeface="Angsana New" pitchFamily="18" charset="-34"/>
              </a:rPr>
            </a:br>
            <a:r>
              <a:rPr lang="th-TH" dirty="0">
                <a:latin typeface="Angsana New" pitchFamily="18" charset="-34"/>
                <a:cs typeface="Angsana New" pitchFamily="18" charset="-34"/>
              </a:rPr>
              <a:t>อัตราการใช้บริการสุขภาพช่องปากของประชาชนในพื้นที่ (ร้อยละ 40)</a:t>
            </a:r>
            <a:br>
              <a:rPr lang="th-TH" dirty="0">
                <a:latin typeface="Angsana New" pitchFamily="18" charset="-34"/>
                <a:cs typeface="Angsana New" pitchFamily="18" charset="-34"/>
              </a:rPr>
            </a:br>
            <a:endParaRPr lang="th-T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32283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24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อัตราการใช้บริการสุขภาพช่องปากของประชาชนในพื้นที่ (ร้อยละ 40) จำแนกรายเครือข่ายบริการ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43571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2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11256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250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382</TotalTime>
  <Words>570</Words>
  <Application>Microsoft Office PowerPoint</Application>
  <PresentationFormat>On-screen Show (4:3)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Angsana New</vt:lpstr>
      <vt:lpstr>Arial</vt:lpstr>
      <vt:lpstr>Cordia New</vt:lpstr>
      <vt:lpstr>Clarity</vt:lpstr>
      <vt:lpstr>Service Plan สาขาสุขภาพช่องปาก</vt:lpstr>
      <vt:lpstr>ตัวชี้วัด   การพัฒนาระบบบริการสุขภาพ (Service Plan)                   สาขาสุขภาพช่องปาก</vt:lpstr>
      <vt:lpstr> การจัดบริการสุขภาพช่องปากที่มีคุณภาพตามเกณฑ์  6 กลุ่มเป้าหมาย 14 กิจกรรม </vt:lpstr>
      <vt:lpstr> </vt:lpstr>
      <vt:lpstr>  จำนวน รพ.สต./ศสม. ที่มีคุณภาพตามเกณฑ์   (ไม่น้อยกว่าร้อยละ 60 ของ รพ.สต./ศสม.ที่มีในอำเภอ)</vt:lpstr>
      <vt:lpstr> อัตราการใช้บริการสุขภาพช่องปากของประชาชนในพื้นที่ (ร้อยละ 40) </vt:lpstr>
      <vt:lpstr>อัตราการใช้บริการสุขภาพช่องปากของประชาชนในพื้นที่ (ร้อยละ 40) จำแนกรายเครือข่ายบริการ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Plan สาขาสุขภาพช่องปาก</dc:title>
  <dc:creator>ทันตกรรม</dc:creator>
  <cp:lastModifiedBy>Sut Phuti</cp:lastModifiedBy>
  <cp:revision>18</cp:revision>
  <dcterms:created xsi:type="dcterms:W3CDTF">2019-06-05T03:22:54Z</dcterms:created>
  <dcterms:modified xsi:type="dcterms:W3CDTF">2019-06-07T09:50:42Z</dcterms:modified>
</cp:coreProperties>
</file>