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292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57"/>
    <a:srgbClr val="FFFF66"/>
    <a:srgbClr val="FF2D2D"/>
    <a:srgbClr val="33CC33"/>
    <a:srgbClr val="FFFFDD"/>
    <a:srgbClr val="B7DEE8"/>
    <a:srgbClr val="FFFFC9"/>
    <a:srgbClr val="FFFF99"/>
    <a:srgbClr val="FF3B3B"/>
    <a:srgbClr val="FFFF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ลักษณะสีปานกลาง 3 - เน้น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AC6FD-55D3-41E5-86F7-DCDFE2A253D1}" type="doc">
      <dgm:prSet loTypeId="urn:microsoft.com/office/officeart/2005/8/layout/default#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A44494A-7C0B-4178-A389-39A341B36ED3}">
      <dgm:prSet phldrT="[ข้อความ]" custT="1"/>
      <dgm:spPr>
        <a:solidFill>
          <a:srgbClr val="AEFF85"/>
        </a:solidFill>
        <a:ln w="127000">
          <a:solidFill>
            <a:srgbClr val="009900"/>
          </a:solidFill>
        </a:ln>
      </dgm:spPr>
      <dgm:t>
        <a:bodyPr/>
        <a:lstStyle/>
        <a:p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หน่วยงานที่เป็นองค์กรแห่งความสุข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B08801D-6137-47A3-A172-7CC167A3A637}" type="parTrans" cxnId="{79666C87-FF75-4D4F-BE75-77BDB223AF57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02152A1-70C2-43C5-A17A-8C37A3C7468A}" type="sibTrans" cxnId="{79666C87-FF75-4D4F-BE75-77BDB223AF57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6C403D8-E602-4E3B-A0D3-B2DBFB3AD35A}">
      <dgm:prSet phldrT="[ข้อความ]" custT="1"/>
      <dgm:spPr>
        <a:solidFill>
          <a:srgbClr val="FFABAB"/>
        </a:solidFill>
        <a:ln w="127000">
          <a:solidFill>
            <a:srgbClr val="CC0000"/>
          </a:solidFill>
        </a:ln>
      </dgm:spPr>
      <dgm:t>
        <a:bodyPr/>
        <a:lstStyle/>
        <a:p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</a:t>
          </a:r>
          <a:r>
            <a:rPr lang="en-US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Digital transformation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3088423-1715-4665-B242-273F75874CEF}" type="parTrans" cxnId="{D880262A-5422-48C0-8CF1-8F63C5C75A87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7DEA056-7BD3-4711-B448-2C8929426E3B}" type="sibTrans" cxnId="{D880262A-5422-48C0-8CF1-8F63C5C75A87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9F9C159-D87D-4EC4-8A3A-DEF9A2B9EE0D}">
      <dgm:prSet phldrT="[ข้อความ]" custT="1"/>
      <dgm:spPr>
        <a:solidFill>
          <a:srgbClr val="AEFF85"/>
        </a:solidFill>
        <a:ln w="127000">
          <a:solidFill>
            <a:srgbClr val="009900"/>
          </a:solidFill>
        </a:ln>
      </dgm:spPr>
      <dgm:t>
        <a:bodyPr/>
        <a:lstStyle/>
        <a:p>
          <a:pPr algn="ctr"/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การบริหารจัดการกำลังคนที่มีประสิทธิภาพ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A4EDDBE-8C87-4095-8331-CC05286226A4}" type="parTrans" cxnId="{0F0CC92F-589A-4A60-AE91-35CC9D607A05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B8451EA-0198-4E63-ADD7-A0F27E98F94A}" type="sibTrans" cxnId="{0F0CC92F-589A-4A60-AE91-35CC9D607A05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3009E91-78B4-4E3F-9F3A-A930C5DBF830}">
      <dgm:prSet phldrT="[ข้อความ]" custT="1"/>
      <dgm:spPr>
        <a:solidFill>
          <a:srgbClr val="FFFF85"/>
        </a:solidFill>
        <a:ln w="127000">
          <a:solidFill>
            <a:srgbClr val="FFCC00"/>
          </a:solidFill>
        </a:ln>
      </dgm:spPr>
      <dgm:t>
        <a:bodyPr/>
        <a:lstStyle/>
        <a:p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7. การบริหารจัดการภาครัฐ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5102366-D2D4-43A6-AA00-AAF74FCEEC9F}" type="parTrans" cxnId="{2EBF8BB1-9BC9-4AC1-AC51-D8250A57AE1C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2B6682A-93AE-4151-94F7-098A45B399ED}" type="sibTrans" cxnId="{2EBF8BB1-9BC9-4AC1-AC51-D8250A57AE1C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C052788-3478-41CA-910E-FB4C7D0C1309}">
      <dgm:prSet phldrT="[ข้อความ]" custT="1"/>
      <dgm:spPr>
        <a:solidFill>
          <a:srgbClr val="FFFF85"/>
        </a:solidFill>
        <a:ln w="127000">
          <a:solidFill>
            <a:srgbClr val="FFCC00"/>
          </a:solidFill>
        </a:ln>
      </dgm:spPr>
      <dgm:t>
        <a:bodyPr/>
        <a:lstStyle/>
        <a:p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9.</a:t>
          </a:r>
          <a:r>
            <a:rPr lang="en-US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ผ่านเกณฑ์การประเมิน </a:t>
          </a:r>
          <a:r>
            <a:rPr lang="en-US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ITA 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2215342-F56A-46F2-BEE5-3FEF943C3A10}" type="parTrans" cxnId="{D82E4B82-8F46-4637-83C7-EF07EE65785A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0646423-8E0C-4F2D-9827-245B68E70BCD}" type="sibTrans" cxnId="{D82E4B82-8F46-4637-83C7-EF07EE65785A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5FF1F79-2942-4889-A892-B66C3CA028C8}">
      <dgm:prSet phldrT="[ข้อความ]" custT="1"/>
      <dgm:spPr>
        <a:solidFill>
          <a:srgbClr val="AEFF85"/>
        </a:solidFill>
        <a:ln w="127000">
          <a:solidFill>
            <a:srgbClr val="009900"/>
          </a:solidFill>
        </a:ln>
      </dgm:spPr>
      <dgm:t>
        <a:bodyPr/>
        <a:lstStyle/>
        <a:p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5.</a:t>
          </a:r>
          <a:r>
            <a:rPr lang="th-TH" sz="2000" b="1" baseline="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วิกฤตทางการเงินระดับ 7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BF7D362-9594-41BB-8445-EE7F28FFD55D}" type="parTrans" cxnId="{758CA78B-D7EA-465E-8253-3526926E5F9A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60718A0-74B7-4CBB-AA82-2E354543EE6A}" type="sibTrans" cxnId="{758CA78B-D7EA-465E-8253-3526926E5F9A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4BF0A17-8E53-45A4-9E35-31571E6FC510}">
      <dgm:prSet phldrT="[ข้อความ]" custT="1"/>
      <dgm:spPr>
        <a:solidFill>
          <a:srgbClr val="AEFF85"/>
        </a:solidFill>
        <a:ln w="127000">
          <a:solidFill>
            <a:srgbClr val="009900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6. </a:t>
          </a:r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การรับรอง </a:t>
          </a:r>
          <a:r>
            <a:rPr lang="en-US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HA </a:t>
          </a:r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ขั้น 3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3CD2327-A44F-495B-9EEB-BE2750961C7A}" type="parTrans" cxnId="{C5D83B9E-7561-4A92-8DBB-628CFA13AE00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60993A2-63D2-4415-B038-EEB3B4C83A6E}" type="sibTrans" cxnId="{C5D83B9E-7561-4A92-8DBB-628CFA13AE00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FBE1756-3ED0-40E9-90AF-DE38143C4B18}">
      <dgm:prSet phldrT="[ข้อความ]" custT="1"/>
      <dgm:spPr>
        <a:solidFill>
          <a:srgbClr val="FFABAB"/>
        </a:solidFill>
        <a:ln w="127000">
          <a:solidFill>
            <a:srgbClr val="CC0000"/>
          </a:solidFill>
        </a:ln>
      </dgm:spPr>
      <dgm:t>
        <a:bodyPr/>
        <a:lstStyle/>
        <a:p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4. การใช้ </a:t>
          </a:r>
          <a:r>
            <a:rPr lang="en-US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Application </a:t>
          </a:r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สำหรับ </a:t>
          </a:r>
          <a:r>
            <a:rPr lang="en-US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PCC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31EDDD8-0A54-4B77-9461-8640E696BC18}" type="parTrans" cxnId="{9F70710A-CAD0-4AF7-B9A3-D880BFA57D2F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20EAAD9-6DBB-4DFD-8121-D047248D7A28}" type="sibTrans" cxnId="{9F70710A-CAD0-4AF7-B9A3-D880BFA57D2F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01C3DC5-7CA5-4614-86BB-0ED8EA079238}">
      <dgm:prSet phldrT="[ข้อความ]" custT="1"/>
      <dgm:spPr>
        <a:solidFill>
          <a:srgbClr val="FFFF85"/>
        </a:solidFill>
        <a:ln w="127000">
          <a:solidFill>
            <a:srgbClr val="FFCC00"/>
          </a:solidFill>
        </a:ln>
      </dgm:spPr>
      <dgm:t>
        <a:bodyPr/>
        <a:lstStyle/>
        <a:p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8. นวัตกรรมการบริหารจัดการ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1EA8B8C-1208-465E-93DF-F9B599865452}" type="parTrans" cxnId="{5F55273D-95CD-494B-8529-BE787A700CB1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54B9A00-18E9-464F-99CB-80F3FCECD4AE}" type="sibTrans" cxnId="{5F55273D-95CD-494B-8529-BE787A700CB1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F16D1D7-C38F-48FA-87CF-7F32B7943F99}">
      <dgm:prSet phldrT="[ข้อความ]" custT="1"/>
      <dgm:spPr>
        <a:solidFill>
          <a:srgbClr val="FFFF85"/>
        </a:solidFill>
        <a:ln w="127000">
          <a:solidFill>
            <a:srgbClr val="FFCC00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10. </a:t>
          </a:r>
          <a:r>
            <a:rPr lang="th-TH" sz="2000" b="1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ระบบการตรวจสอบภายใน</a:t>
          </a:r>
          <a:endParaRPr lang="th-TH" sz="2000" b="1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353E791-8EF7-4D66-B3C8-4F93235E1FE3}" type="parTrans" cxnId="{680AEC46-1C66-4990-9741-C7C6B788855B}">
      <dgm:prSet/>
      <dgm:spPr/>
      <dgm:t>
        <a:bodyPr/>
        <a:lstStyle/>
        <a:p>
          <a:endParaRPr lang="th-TH"/>
        </a:p>
      </dgm:t>
    </dgm:pt>
    <dgm:pt modelId="{D03EA54E-DB68-4B0C-A398-E4F6B1BC83B5}" type="sibTrans" cxnId="{680AEC46-1C66-4990-9741-C7C6B788855B}">
      <dgm:prSet/>
      <dgm:spPr/>
      <dgm:t>
        <a:bodyPr/>
        <a:lstStyle/>
        <a:p>
          <a:endParaRPr lang="th-TH"/>
        </a:p>
      </dgm:t>
    </dgm:pt>
    <dgm:pt modelId="{3537B432-ABDD-440F-843E-1789B6E02D89}" type="pres">
      <dgm:prSet presAssocID="{247AC6FD-55D3-41E5-86F7-DCDFE2A253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193B0FEB-BCCD-4790-B747-1301ACD6EC63}" type="pres">
      <dgm:prSet presAssocID="{49F9C159-D87D-4EC4-8A3A-DEF9A2B9EE0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A7C2C22-2544-4129-BD37-02B63BE7E395}" type="pres">
      <dgm:prSet presAssocID="{6B8451EA-0198-4E63-ADD7-A0F27E98F94A}" presName="sibTrans" presStyleCnt="0"/>
      <dgm:spPr/>
      <dgm:t>
        <a:bodyPr/>
        <a:lstStyle/>
        <a:p>
          <a:endParaRPr lang="th-TH"/>
        </a:p>
      </dgm:t>
    </dgm:pt>
    <dgm:pt modelId="{AFC8F35B-6F9E-4C8E-A7AD-91AAA01303A6}" type="pres">
      <dgm:prSet presAssocID="{EA44494A-7C0B-4178-A389-39A341B36ED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FDB0106-8006-49DF-AD7F-4C07A1025D34}" type="pres">
      <dgm:prSet presAssocID="{102152A1-70C2-43C5-A17A-8C37A3C7468A}" presName="sibTrans" presStyleCnt="0"/>
      <dgm:spPr/>
      <dgm:t>
        <a:bodyPr/>
        <a:lstStyle/>
        <a:p>
          <a:endParaRPr lang="th-TH"/>
        </a:p>
      </dgm:t>
    </dgm:pt>
    <dgm:pt modelId="{4C7C99A1-1538-4FB4-A6EA-2FF80949403E}" type="pres">
      <dgm:prSet presAssocID="{56C403D8-E602-4E3B-A0D3-B2DBFB3AD35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450EAA1-BD87-4DA0-BD5F-E7EAB5371DA9}" type="pres">
      <dgm:prSet presAssocID="{57DEA056-7BD3-4711-B448-2C8929426E3B}" presName="sibTrans" presStyleCnt="0"/>
      <dgm:spPr/>
      <dgm:t>
        <a:bodyPr/>
        <a:lstStyle/>
        <a:p>
          <a:endParaRPr lang="th-TH"/>
        </a:p>
      </dgm:t>
    </dgm:pt>
    <dgm:pt modelId="{5963B9EA-0C7B-4DE9-BEFB-DCBE45560D5B}" type="pres">
      <dgm:prSet presAssocID="{2FBE1756-3ED0-40E9-90AF-DE38143C4B18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3F24C8B-4473-4E5D-98E8-D583D067D514}" type="pres">
      <dgm:prSet presAssocID="{320EAAD9-6DBB-4DFD-8121-D047248D7A28}" presName="sibTrans" presStyleCnt="0"/>
      <dgm:spPr/>
    </dgm:pt>
    <dgm:pt modelId="{91D12C7E-026D-493F-9A92-FAE3FE57C55C}" type="pres">
      <dgm:prSet presAssocID="{35FF1F79-2942-4889-A892-B66C3CA028C8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E18ED3D-529E-44B8-8B89-83CE4C128ECE}" type="pres">
      <dgm:prSet presAssocID="{060718A0-74B7-4CBB-AA82-2E354543EE6A}" presName="sibTrans" presStyleCnt="0"/>
      <dgm:spPr/>
    </dgm:pt>
    <dgm:pt modelId="{BC2C63A7-73A2-4025-A391-79DE528FF58F}" type="pres">
      <dgm:prSet presAssocID="{E4BF0A17-8E53-45A4-9E35-31571E6FC510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FF692E16-33D5-4449-A554-B33D08D7C8D2}" type="pres">
      <dgm:prSet presAssocID="{160993A2-63D2-4415-B038-EEB3B4C83A6E}" presName="sibTrans" presStyleCnt="0"/>
      <dgm:spPr/>
    </dgm:pt>
    <dgm:pt modelId="{BAF2DA1D-5364-48FB-BD48-694D138DC031}" type="pres">
      <dgm:prSet presAssocID="{E3009E91-78B4-4E3F-9F3A-A930C5DBF83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E3F72D4-C4CD-4243-AFDF-BB5FB0ED0362}" type="pres">
      <dgm:prSet presAssocID="{32B6682A-93AE-4151-94F7-098A45B399ED}" presName="sibTrans" presStyleCnt="0"/>
      <dgm:spPr/>
    </dgm:pt>
    <dgm:pt modelId="{22B4A957-F2D6-4ACF-80F0-DE09D83DD9E7}" type="pres">
      <dgm:prSet presAssocID="{801C3DC5-7CA5-4614-86BB-0ED8EA07923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8BD5B5C-4BCF-4A15-AAA3-9B3933500CB8}" type="pres">
      <dgm:prSet presAssocID="{C54B9A00-18E9-464F-99CB-80F3FCECD4AE}" presName="sibTrans" presStyleCnt="0"/>
      <dgm:spPr/>
    </dgm:pt>
    <dgm:pt modelId="{F4CD5D9E-5C32-4F42-9B25-4BB218F1953F}" type="pres">
      <dgm:prSet presAssocID="{4C052788-3478-41CA-910E-FB4C7D0C1309}" presName="node" presStyleLbl="node1" presStyleIdx="8" presStyleCnt="10" custScaleX="9998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44BBC48-1131-455D-8F8A-53F0A3F6610A}" type="pres">
      <dgm:prSet presAssocID="{20646423-8E0C-4F2D-9827-245B68E70BCD}" presName="sibTrans" presStyleCnt="0"/>
      <dgm:spPr/>
    </dgm:pt>
    <dgm:pt modelId="{3D8DF2C8-D208-48C1-84F9-F0417DA32889}" type="pres">
      <dgm:prSet presAssocID="{6F16D1D7-C38F-48FA-87CF-7F32B7943F9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2EBF8BB1-9BC9-4AC1-AC51-D8250A57AE1C}" srcId="{247AC6FD-55D3-41E5-86F7-DCDFE2A253D1}" destId="{E3009E91-78B4-4E3F-9F3A-A930C5DBF830}" srcOrd="6" destOrd="0" parTransId="{35102366-D2D4-43A6-AA00-AAF74FCEEC9F}" sibTransId="{32B6682A-93AE-4151-94F7-098A45B399ED}"/>
    <dgm:cxn modelId="{9F70710A-CAD0-4AF7-B9A3-D880BFA57D2F}" srcId="{247AC6FD-55D3-41E5-86F7-DCDFE2A253D1}" destId="{2FBE1756-3ED0-40E9-90AF-DE38143C4B18}" srcOrd="3" destOrd="0" parTransId="{231EDDD8-0A54-4B77-9461-8640E696BC18}" sibTransId="{320EAAD9-6DBB-4DFD-8121-D047248D7A28}"/>
    <dgm:cxn modelId="{FEFCDC6F-FE6E-4F1B-8B7E-AD1951D3B448}" type="presOf" srcId="{E4BF0A17-8E53-45A4-9E35-31571E6FC510}" destId="{BC2C63A7-73A2-4025-A391-79DE528FF58F}" srcOrd="0" destOrd="0" presId="urn:microsoft.com/office/officeart/2005/8/layout/default#1"/>
    <dgm:cxn modelId="{2429A455-CD13-4D63-97D3-567EE2D650CA}" type="presOf" srcId="{E3009E91-78B4-4E3F-9F3A-A930C5DBF830}" destId="{BAF2DA1D-5364-48FB-BD48-694D138DC031}" srcOrd="0" destOrd="0" presId="urn:microsoft.com/office/officeart/2005/8/layout/default#1"/>
    <dgm:cxn modelId="{680AEC46-1C66-4990-9741-C7C6B788855B}" srcId="{247AC6FD-55D3-41E5-86F7-DCDFE2A253D1}" destId="{6F16D1D7-C38F-48FA-87CF-7F32B7943F99}" srcOrd="9" destOrd="0" parTransId="{0353E791-8EF7-4D66-B3C8-4F93235E1FE3}" sibTransId="{D03EA54E-DB68-4B0C-A398-E4F6B1BC83B5}"/>
    <dgm:cxn modelId="{758CA78B-D7EA-465E-8253-3526926E5F9A}" srcId="{247AC6FD-55D3-41E5-86F7-DCDFE2A253D1}" destId="{35FF1F79-2942-4889-A892-B66C3CA028C8}" srcOrd="4" destOrd="0" parTransId="{ABF7D362-9594-41BB-8445-EE7F28FFD55D}" sibTransId="{060718A0-74B7-4CBB-AA82-2E354543EE6A}"/>
    <dgm:cxn modelId="{0F0CC92F-589A-4A60-AE91-35CC9D607A05}" srcId="{247AC6FD-55D3-41E5-86F7-DCDFE2A253D1}" destId="{49F9C159-D87D-4EC4-8A3A-DEF9A2B9EE0D}" srcOrd="0" destOrd="0" parTransId="{FA4EDDBE-8C87-4095-8331-CC05286226A4}" sibTransId="{6B8451EA-0198-4E63-ADD7-A0F27E98F94A}"/>
    <dgm:cxn modelId="{249C1306-F700-4857-BAAA-A83CBAF5078C}" type="presOf" srcId="{2FBE1756-3ED0-40E9-90AF-DE38143C4B18}" destId="{5963B9EA-0C7B-4DE9-BEFB-DCBE45560D5B}" srcOrd="0" destOrd="0" presId="urn:microsoft.com/office/officeart/2005/8/layout/default#1"/>
    <dgm:cxn modelId="{5F55273D-95CD-494B-8529-BE787A700CB1}" srcId="{247AC6FD-55D3-41E5-86F7-DCDFE2A253D1}" destId="{801C3DC5-7CA5-4614-86BB-0ED8EA079238}" srcOrd="7" destOrd="0" parTransId="{B1EA8B8C-1208-465E-93DF-F9B599865452}" sibTransId="{C54B9A00-18E9-464F-99CB-80F3FCECD4AE}"/>
    <dgm:cxn modelId="{A511A2A8-42BA-4205-9568-6C2F34037F61}" type="presOf" srcId="{801C3DC5-7CA5-4614-86BB-0ED8EA079238}" destId="{22B4A957-F2D6-4ACF-80F0-DE09D83DD9E7}" srcOrd="0" destOrd="0" presId="urn:microsoft.com/office/officeart/2005/8/layout/default#1"/>
    <dgm:cxn modelId="{69E562FA-4B33-4CFA-A12F-EA505F5E1E83}" type="presOf" srcId="{EA44494A-7C0B-4178-A389-39A341B36ED3}" destId="{AFC8F35B-6F9E-4C8E-A7AD-91AAA01303A6}" srcOrd="0" destOrd="0" presId="urn:microsoft.com/office/officeart/2005/8/layout/default#1"/>
    <dgm:cxn modelId="{A40D790C-BC11-4E66-A51C-84656AE7E36A}" type="presOf" srcId="{4C052788-3478-41CA-910E-FB4C7D0C1309}" destId="{F4CD5D9E-5C32-4F42-9B25-4BB218F1953F}" srcOrd="0" destOrd="0" presId="urn:microsoft.com/office/officeart/2005/8/layout/default#1"/>
    <dgm:cxn modelId="{1EFD2000-9F68-49D7-9834-3BECD96B03A4}" type="presOf" srcId="{49F9C159-D87D-4EC4-8A3A-DEF9A2B9EE0D}" destId="{193B0FEB-BCCD-4790-B747-1301ACD6EC63}" srcOrd="0" destOrd="0" presId="urn:microsoft.com/office/officeart/2005/8/layout/default#1"/>
    <dgm:cxn modelId="{1B374A76-7AAE-45FD-8142-92BF7FE2058D}" type="presOf" srcId="{35FF1F79-2942-4889-A892-B66C3CA028C8}" destId="{91D12C7E-026D-493F-9A92-FAE3FE57C55C}" srcOrd="0" destOrd="0" presId="urn:microsoft.com/office/officeart/2005/8/layout/default#1"/>
    <dgm:cxn modelId="{79666C87-FF75-4D4F-BE75-77BDB223AF57}" srcId="{247AC6FD-55D3-41E5-86F7-DCDFE2A253D1}" destId="{EA44494A-7C0B-4178-A389-39A341B36ED3}" srcOrd="1" destOrd="0" parTransId="{4B08801D-6137-47A3-A172-7CC167A3A637}" sibTransId="{102152A1-70C2-43C5-A17A-8C37A3C7468A}"/>
    <dgm:cxn modelId="{D880262A-5422-48C0-8CF1-8F63C5C75A87}" srcId="{247AC6FD-55D3-41E5-86F7-DCDFE2A253D1}" destId="{56C403D8-E602-4E3B-A0D3-B2DBFB3AD35A}" srcOrd="2" destOrd="0" parTransId="{43088423-1715-4665-B242-273F75874CEF}" sibTransId="{57DEA056-7BD3-4711-B448-2C8929426E3B}"/>
    <dgm:cxn modelId="{C5AE06F8-100F-4394-B90C-536F086C8C28}" type="presOf" srcId="{247AC6FD-55D3-41E5-86F7-DCDFE2A253D1}" destId="{3537B432-ABDD-440F-843E-1789B6E02D89}" srcOrd="0" destOrd="0" presId="urn:microsoft.com/office/officeart/2005/8/layout/default#1"/>
    <dgm:cxn modelId="{2F05EA5B-D4B9-4A02-891C-71BCEA4895C5}" type="presOf" srcId="{6F16D1D7-C38F-48FA-87CF-7F32B7943F99}" destId="{3D8DF2C8-D208-48C1-84F9-F0417DA32889}" srcOrd="0" destOrd="0" presId="urn:microsoft.com/office/officeart/2005/8/layout/default#1"/>
    <dgm:cxn modelId="{B551077C-2F4B-4D30-BC35-D70637BE8E63}" type="presOf" srcId="{56C403D8-E602-4E3B-A0D3-B2DBFB3AD35A}" destId="{4C7C99A1-1538-4FB4-A6EA-2FF80949403E}" srcOrd="0" destOrd="0" presId="urn:microsoft.com/office/officeart/2005/8/layout/default#1"/>
    <dgm:cxn modelId="{D82E4B82-8F46-4637-83C7-EF07EE65785A}" srcId="{247AC6FD-55D3-41E5-86F7-DCDFE2A253D1}" destId="{4C052788-3478-41CA-910E-FB4C7D0C1309}" srcOrd="8" destOrd="0" parTransId="{52215342-F56A-46F2-BEE5-3FEF943C3A10}" sibTransId="{20646423-8E0C-4F2D-9827-245B68E70BCD}"/>
    <dgm:cxn modelId="{C5D83B9E-7561-4A92-8DBB-628CFA13AE00}" srcId="{247AC6FD-55D3-41E5-86F7-DCDFE2A253D1}" destId="{E4BF0A17-8E53-45A4-9E35-31571E6FC510}" srcOrd="5" destOrd="0" parTransId="{E3CD2327-A44F-495B-9EEB-BE2750961C7A}" sibTransId="{160993A2-63D2-4415-B038-EEB3B4C83A6E}"/>
    <dgm:cxn modelId="{F6120048-D51E-46F3-B2C7-28F285DA0C61}" type="presParOf" srcId="{3537B432-ABDD-440F-843E-1789B6E02D89}" destId="{193B0FEB-BCCD-4790-B747-1301ACD6EC63}" srcOrd="0" destOrd="0" presId="urn:microsoft.com/office/officeart/2005/8/layout/default#1"/>
    <dgm:cxn modelId="{56166169-1881-4A50-A7D5-587170BA1A85}" type="presParOf" srcId="{3537B432-ABDD-440F-843E-1789B6E02D89}" destId="{1A7C2C22-2544-4129-BD37-02B63BE7E395}" srcOrd="1" destOrd="0" presId="urn:microsoft.com/office/officeart/2005/8/layout/default#1"/>
    <dgm:cxn modelId="{843D512C-9BA2-4370-9956-8950C3B19BD8}" type="presParOf" srcId="{3537B432-ABDD-440F-843E-1789B6E02D89}" destId="{AFC8F35B-6F9E-4C8E-A7AD-91AAA01303A6}" srcOrd="2" destOrd="0" presId="urn:microsoft.com/office/officeart/2005/8/layout/default#1"/>
    <dgm:cxn modelId="{C00D53B6-36F6-48DF-81DE-5167CC4586C0}" type="presParOf" srcId="{3537B432-ABDD-440F-843E-1789B6E02D89}" destId="{7FDB0106-8006-49DF-AD7F-4C07A1025D34}" srcOrd="3" destOrd="0" presId="urn:microsoft.com/office/officeart/2005/8/layout/default#1"/>
    <dgm:cxn modelId="{C5141D82-39A8-4A44-B56A-31B60042EF76}" type="presParOf" srcId="{3537B432-ABDD-440F-843E-1789B6E02D89}" destId="{4C7C99A1-1538-4FB4-A6EA-2FF80949403E}" srcOrd="4" destOrd="0" presId="urn:microsoft.com/office/officeart/2005/8/layout/default#1"/>
    <dgm:cxn modelId="{70B47744-3B1B-4BF2-A509-3EB54C3AA51D}" type="presParOf" srcId="{3537B432-ABDD-440F-843E-1789B6E02D89}" destId="{5450EAA1-BD87-4DA0-BD5F-E7EAB5371DA9}" srcOrd="5" destOrd="0" presId="urn:microsoft.com/office/officeart/2005/8/layout/default#1"/>
    <dgm:cxn modelId="{7D7D4A8D-DFB4-4696-974D-DD7ACA648E73}" type="presParOf" srcId="{3537B432-ABDD-440F-843E-1789B6E02D89}" destId="{5963B9EA-0C7B-4DE9-BEFB-DCBE45560D5B}" srcOrd="6" destOrd="0" presId="urn:microsoft.com/office/officeart/2005/8/layout/default#1"/>
    <dgm:cxn modelId="{A80C5454-2929-4592-9BF9-8C01ACA99D77}" type="presParOf" srcId="{3537B432-ABDD-440F-843E-1789B6E02D89}" destId="{73F24C8B-4473-4E5D-98E8-D583D067D514}" srcOrd="7" destOrd="0" presId="urn:microsoft.com/office/officeart/2005/8/layout/default#1"/>
    <dgm:cxn modelId="{1BDFEE00-0A0E-43E5-B5ED-0FF9A7DBC750}" type="presParOf" srcId="{3537B432-ABDD-440F-843E-1789B6E02D89}" destId="{91D12C7E-026D-493F-9A92-FAE3FE57C55C}" srcOrd="8" destOrd="0" presId="urn:microsoft.com/office/officeart/2005/8/layout/default#1"/>
    <dgm:cxn modelId="{DB2B2F34-620D-4840-A168-7A9BD75D82A1}" type="presParOf" srcId="{3537B432-ABDD-440F-843E-1789B6E02D89}" destId="{9E18ED3D-529E-44B8-8B89-83CE4C128ECE}" srcOrd="9" destOrd="0" presId="urn:microsoft.com/office/officeart/2005/8/layout/default#1"/>
    <dgm:cxn modelId="{14589A4F-F442-40DD-A777-15F786C294B7}" type="presParOf" srcId="{3537B432-ABDD-440F-843E-1789B6E02D89}" destId="{BC2C63A7-73A2-4025-A391-79DE528FF58F}" srcOrd="10" destOrd="0" presId="urn:microsoft.com/office/officeart/2005/8/layout/default#1"/>
    <dgm:cxn modelId="{75DDE58F-1D48-4928-A1E8-78592188EC4A}" type="presParOf" srcId="{3537B432-ABDD-440F-843E-1789B6E02D89}" destId="{FF692E16-33D5-4449-A554-B33D08D7C8D2}" srcOrd="11" destOrd="0" presId="urn:microsoft.com/office/officeart/2005/8/layout/default#1"/>
    <dgm:cxn modelId="{CA64D0DC-78C5-4091-BAE5-074BDE196806}" type="presParOf" srcId="{3537B432-ABDD-440F-843E-1789B6E02D89}" destId="{BAF2DA1D-5364-48FB-BD48-694D138DC031}" srcOrd="12" destOrd="0" presId="urn:microsoft.com/office/officeart/2005/8/layout/default#1"/>
    <dgm:cxn modelId="{8AE0C2B4-F4DD-4819-B7CF-7FD7107C90B6}" type="presParOf" srcId="{3537B432-ABDD-440F-843E-1789B6E02D89}" destId="{7E3F72D4-C4CD-4243-AFDF-BB5FB0ED0362}" srcOrd="13" destOrd="0" presId="urn:microsoft.com/office/officeart/2005/8/layout/default#1"/>
    <dgm:cxn modelId="{293D053A-DFAD-4674-AFC9-136C30D5DB51}" type="presParOf" srcId="{3537B432-ABDD-440F-843E-1789B6E02D89}" destId="{22B4A957-F2D6-4ACF-80F0-DE09D83DD9E7}" srcOrd="14" destOrd="0" presId="urn:microsoft.com/office/officeart/2005/8/layout/default#1"/>
    <dgm:cxn modelId="{0CE3D1F1-4491-4E9D-89F1-613AA6CAF0E0}" type="presParOf" srcId="{3537B432-ABDD-440F-843E-1789B6E02D89}" destId="{C8BD5B5C-4BCF-4A15-AAA3-9B3933500CB8}" srcOrd="15" destOrd="0" presId="urn:microsoft.com/office/officeart/2005/8/layout/default#1"/>
    <dgm:cxn modelId="{13A3BA2B-88C8-4B92-B24C-7CB0B18B9772}" type="presParOf" srcId="{3537B432-ABDD-440F-843E-1789B6E02D89}" destId="{F4CD5D9E-5C32-4F42-9B25-4BB218F1953F}" srcOrd="16" destOrd="0" presId="urn:microsoft.com/office/officeart/2005/8/layout/default#1"/>
    <dgm:cxn modelId="{662E98E9-2CA1-4917-83A3-5C423DBB7F33}" type="presParOf" srcId="{3537B432-ABDD-440F-843E-1789B6E02D89}" destId="{244BBC48-1131-455D-8F8A-53F0A3F6610A}" srcOrd="17" destOrd="0" presId="urn:microsoft.com/office/officeart/2005/8/layout/default#1"/>
    <dgm:cxn modelId="{A60F76CC-67B4-454B-AEBF-2C59AE63A907}" type="presParOf" srcId="{3537B432-ABDD-440F-843E-1789B6E02D89}" destId="{3D8DF2C8-D208-48C1-84F9-F0417DA32889}" srcOrd="18" destOrd="0" presId="urn:microsoft.com/office/officeart/2005/8/layout/default#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B0FEB-BCCD-4790-B747-1301ACD6EC63}">
      <dsp:nvSpPr>
        <dsp:cNvPr id="0" name=""/>
        <dsp:cNvSpPr/>
      </dsp:nvSpPr>
      <dsp:spPr>
        <a:xfrm>
          <a:off x="469852" y="393"/>
          <a:ext cx="1866582" cy="1119949"/>
        </a:xfrm>
        <a:prstGeom prst="rect">
          <a:avLst/>
        </a:prstGeom>
        <a:solidFill>
          <a:srgbClr val="AEFF85"/>
        </a:solidFill>
        <a:ln w="127000">
          <a:solidFill>
            <a:srgbClr val="0099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การบริหารจัดการกำลังคนที่มีประสิทธิภาพ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69852" y="393"/>
        <a:ext cx="1866582" cy="1119949"/>
      </dsp:txXfrm>
    </dsp:sp>
    <dsp:sp modelId="{AFC8F35B-6F9E-4C8E-A7AD-91AAA01303A6}">
      <dsp:nvSpPr>
        <dsp:cNvPr id="0" name=""/>
        <dsp:cNvSpPr/>
      </dsp:nvSpPr>
      <dsp:spPr>
        <a:xfrm>
          <a:off x="2523092" y="393"/>
          <a:ext cx="1866582" cy="1119949"/>
        </a:xfrm>
        <a:prstGeom prst="rect">
          <a:avLst/>
        </a:prstGeom>
        <a:solidFill>
          <a:srgbClr val="AEFF85"/>
        </a:solidFill>
        <a:ln w="127000">
          <a:solidFill>
            <a:srgbClr val="0099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หน่วยงานที่เป็นองค์กรแห่งความสุข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523092" y="393"/>
        <a:ext cx="1866582" cy="1119949"/>
      </dsp:txXfrm>
    </dsp:sp>
    <dsp:sp modelId="{4C7C99A1-1538-4FB4-A6EA-2FF80949403E}">
      <dsp:nvSpPr>
        <dsp:cNvPr id="0" name=""/>
        <dsp:cNvSpPr/>
      </dsp:nvSpPr>
      <dsp:spPr>
        <a:xfrm>
          <a:off x="4576333" y="393"/>
          <a:ext cx="1866582" cy="1119949"/>
        </a:xfrm>
        <a:prstGeom prst="rect">
          <a:avLst/>
        </a:prstGeom>
        <a:solidFill>
          <a:srgbClr val="FFABAB"/>
        </a:solidFill>
        <a:ln w="127000">
          <a:solidFill>
            <a:srgbClr val="CC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</a:t>
          </a:r>
          <a:r>
            <a:rPr lang="en-US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Digital transformation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576333" y="393"/>
        <a:ext cx="1866582" cy="1119949"/>
      </dsp:txXfrm>
    </dsp:sp>
    <dsp:sp modelId="{5963B9EA-0C7B-4DE9-BEFB-DCBE45560D5B}">
      <dsp:nvSpPr>
        <dsp:cNvPr id="0" name=""/>
        <dsp:cNvSpPr/>
      </dsp:nvSpPr>
      <dsp:spPr>
        <a:xfrm>
          <a:off x="469852" y="1307001"/>
          <a:ext cx="1866582" cy="1119949"/>
        </a:xfrm>
        <a:prstGeom prst="rect">
          <a:avLst/>
        </a:prstGeom>
        <a:solidFill>
          <a:srgbClr val="FFABAB"/>
        </a:solidFill>
        <a:ln w="127000">
          <a:solidFill>
            <a:srgbClr val="CC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4. การใช้ </a:t>
          </a:r>
          <a:r>
            <a:rPr lang="en-US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Application </a:t>
          </a: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สำหรับ </a:t>
          </a:r>
          <a:r>
            <a:rPr lang="en-US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PCC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69852" y="1307001"/>
        <a:ext cx="1866582" cy="1119949"/>
      </dsp:txXfrm>
    </dsp:sp>
    <dsp:sp modelId="{91D12C7E-026D-493F-9A92-FAE3FE57C55C}">
      <dsp:nvSpPr>
        <dsp:cNvPr id="0" name=""/>
        <dsp:cNvSpPr/>
      </dsp:nvSpPr>
      <dsp:spPr>
        <a:xfrm>
          <a:off x="2523092" y="1307001"/>
          <a:ext cx="1866582" cy="1119949"/>
        </a:xfrm>
        <a:prstGeom prst="rect">
          <a:avLst/>
        </a:prstGeom>
        <a:solidFill>
          <a:srgbClr val="AEFF85"/>
        </a:solidFill>
        <a:ln w="127000">
          <a:solidFill>
            <a:srgbClr val="0099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5.</a:t>
          </a:r>
          <a:r>
            <a:rPr lang="th-TH" sz="2000" b="1" kern="1200" baseline="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วิกฤตทางการเงินระดับ 7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523092" y="1307001"/>
        <a:ext cx="1866582" cy="1119949"/>
      </dsp:txXfrm>
    </dsp:sp>
    <dsp:sp modelId="{BC2C63A7-73A2-4025-A391-79DE528FF58F}">
      <dsp:nvSpPr>
        <dsp:cNvPr id="0" name=""/>
        <dsp:cNvSpPr/>
      </dsp:nvSpPr>
      <dsp:spPr>
        <a:xfrm>
          <a:off x="4576333" y="1307001"/>
          <a:ext cx="1866582" cy="1119949"/>
        </a:xfrm>
        <a:prstGeom prst="rect">
          <a:avLst/>
        </a:prstGeom>
        <a:solidFill>
          <a:srgbClr val="AEFF85"/>
        </a:solidFill>
        <a:ln w="127000">
          <a:solidFill>
            <a:srgbClr val="0099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6. </a:t>
          </a: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การรับรอง </a:t>
          </a:r>
          <a:r>
            <a:rPr lang="en-US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HA </a:t>
          </a: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ขั้น 3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576333" y="1307001"/>
        <a:ext cx="1866582" cy="1119949"/>
      </dsp:txXfrm>
    </dsp:sp>
    <dsp:sp modelId="{BAF2DA1D-5364-48FB-BD48-694D138DC031}">
      <dsp:nvSpPr>
        <dsp:cNvPr id="0" name=""/>
        <dsp:cNvSpPr/>
      </dsp:nvSpPr>
      <dsp:spPr>
        <a:xfrm>
          <a:off x="469954" y="2613609"/>
          <a:ext cx="1866582" cy="1119949"/>
        </a:xfrm>
        <a:prstGeom prst="rect">
          <a:avLst/>
        </a:prstGeom>
        <a:solidFill>
          <a:srgbClr val="FFFF85"/>
        </a:solidFill>
        <a:ln w="127000">
          <a:solidFill>
            <a:srgbClr val="FFCC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7. การบริหารจัดการภาครัฐ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69954" y="2613609"/>
        <a:ext cx="1866582" cy="1119949"/>
      </dsp:txXfrm>
    </dsp:sp>
    <dsp:sp modelId="{22B4A957-F2D6-4ACF-80F0-DE09D83DD9E7}">
      <dsp:nvSpPr>
        <dsp:cNvPr id="0" name=""/>
        <dsp:cNvSpPr/>
      </dsp:nvSpPr>
      <dsp:spPr>
        <a:xfrm>
          <a:off x="2523195" y="2613609"/>
          <a:ext cx="1866582" cy="1119949"/>
        </a:xfrm>
        <a:prstGeom prst="rect">
          <a:avLst/>
        </a:prstGeom>
        <a:solidFill>
          <a:srgbClr val="FFFF85"/>
        </a:solidFill>
        <a:ln w="127000">
          <a:solidFill>
            <a:srgbClr val="FFCC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8. นวัตกรรมการบริหารจัดการ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523195" y="2613609"/>
        <a:ext cx="1866582" cy="1119949"/>
      </dsp:txXfrm>
    </dsp:sp>
    <dsp:sp modelId="{F4CD5D9E-5C32-4F42-9B25-4BB218F1953F}">
      <dsp:nvSpPr>
        <dsp:cNvPr id="0" name=""/>
        <dsp:cNvSpPr/>
      </dsp:nvSpPr>
      <dsp:spPr>
        <a:xfrm>
          <a:off x="4576436" y="2613609"/>
          <a:ext cx="1866377" cy="1119949"/>
        </a:xfrm>
        <a:prstGeom prst="rect">
          <a:avLst/>
        </a:prstGeom>
        <a:solidFill>
          <a:srgbClr val="FFFF85"/>
        </a:solidFill>
        <a:ln w="127000">
          <a:solidFill>
            <a:srgbClr val="FFCC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9.</a:t>
          </a:r>
          <a:r>
            <a:rPr lang="en-US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ผ่านเกณฑ์การประเมิน </a:t>
          </a:r>
          <a:r>
            <a:rPr lang="en-US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ITA 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576436" y="2613609"/>
        <a:ext cx="1866377" cy="1119949"/>
      </dsp:txXfrm>
    </dsp:sp>
    <dsp:sp modelId="{3D8DF2C8-D208-48C1-84F9-F0417DA32889}">
      <dsp:nvSpPr>
        <dsp:cNvPr id="0" name=""/>
        <dsp:cNvSpPr/>
      </dsp:nvSpPr>
      <dsp:spPr>
        <a:xfrm>
          <a:off x="2523092" y="3920216"/>
          <a:ext cx="1866582" cy="1119949"/>
        </a:xfrm>
        <a:prstGeom prst="rect">
          <a:avLst/>
        </a:prstGeom>
        <a:solidFill>
          <a:srgbClr val="FFFF85"/>
        </a:solidFill>
        <a:ln w="127000">
          <a:solidFill>
            <a:srgbClr val="FFCC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10. </a:t>
          </a:r>
          <a:r>
            <a:rPr lang="th-TH" sz="2000" b="1" kern="1200" dirty="0" smtClean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ระบบการตรวจสอบภายใน</a:t>
          </a:r>
          <a:endParaRPr lang="th-TH" sz="2000" b="1" kern="1200" dirty="0">
            <a:solidFill>
              <a:schemeClr val="tx1"/>
            </a:solidFill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523092" y="3920216"/>
        <a:ext cx="1866582" cy="1119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728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6077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6487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1868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42686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471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42032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2653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9336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5890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0347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B507-A230-47EA-B594-DCC25E45BF7B}" type="datetimeFigureOut">
              <a:rPr lang="th-TH" smtClean="0"/>
              <a:pPr/>
              <a:t>03/02/62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4401-A0F5-4DE2-834F-C444491917E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99007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"/>
            <a:ext cx="9144000" cy="6858000"/>
          </a:xfrm>
          <a:prstGeom prst="rect">
            <a:avLst/>
          </a:prstGeom>
        </p:spPr>
      </p:pic>
      <p:sp>
        <p:nvSpPr>
          <p:cNvPr id="4" name="ชื่อเรื่อง 3"/>
          <p:cNvSpPr>
            <a:spLocks noGrp="1"/>
          </p:cNvSpPr>
          <p:nvPr>
            <p:ph type="ctrTitle"/>
          </p:nvPr>
        </p:nvSpPr>
        <p:spPr>
          <a:xfrm>
            <a:off x="1907704" y="908720"/>
            <a:ext cx="5436000" cy="2016224"/>
          </a:xfrm>
          <a:noFill/>
          <a:effectLst>
            <a:softEdge rad="127000"/>
          </a:effectLst>
        </p:spPr>
        <p:txBody>
          <a:bodyPr>
            <a:noAutofit/>
          </a:bodyPr>
          <a:lstStyle/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สรุปการตรวจราชการ รอบที่ 1</a:t>
            </a:r>
            <a:b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ประจำปีงบประมาณ 2562</a:t>
            </a:r>
            <a:b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000" b="1" dirty="0" smtClean="0">
                <a:solidFill>
                  <a:schemeClr val="accent3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จังหวัดระนอง</a:t>
            </a:r>
            <a:endParaRPr lang="th-TH" sz="4000" b="1" dirty="0">
              <a:solidFill>
                <a:schemeClr val="accent3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ชื่อเรื่องรอง 4"/>
          <p:cNvSpPr>
            <a:spLocks noGrp="1"/>
          </p:cNvSpPr>
          <p:nvPr>
            <p:ph type="subTitle" idx="1"/>
          </p:nvPr>
        </p:nvSpPr>
        <p:spPr>
          <a:xfrm>
            <a:off x="1835696" y="2708920"/>
            <a:ext cx="5580000" cy="1752600"/>
          </a:xfrm>
          <a:solidFill>
            <a:srgbClr val="FFFFC9">
              <a:alpha val="16863"/>
            </a:srgbClr>
          </a:solidFill>
        </p:spPr>
        <p:txBody>
          <a:bodyPr>
            <a:noAutofit/>
          </a:bodyPr>
          <a:lstStyle/>
          <a:p>
            <a:r>
              <a:rPr lang="th-TH" sz="3600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คณะที่ 3</a:t>
            </a:r>
          </a:p>
          <a:p>
            <a:r>
              <a:rPr lang="th-TH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การพัฒนาระบบบริหารจัดการ เพื่อสนับสนุนการจัดบริการสุขภาพ</a:t>
            </a:r>
            <a:endParaRPr lang="th-TH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6" descr="ผลการค้นหารูปภาพสำหรับ สาธารณสุ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1257267" cy="126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633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5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เขตสุขภาพ</a:t>
            </a:r>
          </a:p>
          <a:p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8.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ร้อย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ละของเขตสุขภาพที่มีนวัตกรรมการบริหารจัดการ (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เป้าหมาย..............)</a:t>
            </a: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2771824" y="364502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2339776" y="436512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2123752" y="5445248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121551"/>
              </p:ext>
            </p:extLst>
          </p:nvPr>
        </p:nvGraphicFramePr>
        <p:xfrm>
          <a:off x="98548" y="3723848"/>
          <a:ext cx="280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9596"/>
                <a:gridCol w="781106"/>
                <a:gridCol w="573649"/>
                <a:gridCol w="573649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กระบุรี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ละอุ่น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กะเปอร์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สุขสำราญ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ประเทศ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0357793"/>
              </p:ext>
            </p:extLst>
          </p:nvPr>
        </p:nvGraphicFramePr>
        <p:xfrm>
          <a:off x="107503" y="1196753"/>
          <a:ext cx="3600425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25"/>
              </a:tblGrid>
              <a:tr h="64062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1735638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6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995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ระบบธรรมาภิบาล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ร้อยละของหน่วยงานในสังกัด กสธ. ผ่านเกณฑ์การประเมิน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เป้าหมาย..............)</a:t>
            </a: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2771824" y="364502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2339776" y="436512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2123752" y="5445248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121551"/>
              </p:ext>
            </p:extLst>
          </p:nvPr>
        </p:nvGraphicFramePr>
        <p:xfrm>
          <a:off x="98548" y="3723848"/>
          <a:ext cx="280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9596"/>
                <a:gridCol w="781106"/>
                <a:gridCol w="573649"/>
                <a:gridCol w="573649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กระบุรี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ละอุ่น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กะเปอร์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สุขสำราญ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ประเทศ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0357793"/>
              </p:ext>
            </p:extLst>
          </p:nvPr>
        </p:nvGraphicFramePr>
        <p:xfrm>
          <a:off x="107503" y="1196753"/>
          <a:ext cx="3600425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25"/>
              </a:tblGrid>
              <a:tr h="64062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1735638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6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508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ระบบธรรมาภิบาล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10.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ระดับความสำเร็จของหน่วยงานสังกัด สป. มีระบบการตรวจสอบภายใน ควบคุมภายใน และการบริหารความเสี่ยงระดับจังหวัด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.....................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2771824" y="364502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2339776" y="436512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2123752" y="5445248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121551"/>
              </p:ext>
            </p:extLst>
          </p:nvPr>
        </p:nvGraphicFramePr>
        <p:xfrm>
          <a:off x="98548" y="3723848"/>
          <a:ext cx="280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9596"/>
                <a:gridCol w="781106"/>
                <a:gridCol w="573649"/>
                <a:gridCol w="573649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กระบุรี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ละอุ่น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กะเปอร์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สุขสำราญ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ประเทศ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0357793"/>
              </p:ext>
            </p:extLst>
          </p:nvPr>
        </p:nvGraphicFramePr>
        <p:xfrm>
          <a:off x="107503" y="1196753"/>
          <a:ext cx="3600425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25"/>
              </a:tblGrid>
              <a:tr h="64062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1735638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6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713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รูปภาพที่เกี่ยวข้อ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548680"/>
            <a:ext cx="7620000" cy="5705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ผลการค้นหารูปภาพสำหรับ สาธารณสุ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08" y="4257312"/>
            <a:ext cx="3423631" cy="19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ผลการค้นหารูปภาพสำหรับ สาธารณสุ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39" y="692696"/>
            <a:ext cx="933970" cy="9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2188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คณะที่ </a:t>
            </a:r>
            <a:r>
              <a:rPr lang="th-TH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การพัฒนาระบบบริหารจัดการ เพื่อสนับสนุนการจัดบริการสุขภาพ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 descr="ผลการค้นหารูปภาพสำหรับ สาธารณสุ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790282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ตัวแทนเนื้อหา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42901953"/>
              </p:ext>
            </p:extLst>
          </p:nvPr>
        </p:nvGraphicFramePr>
        <p:xfrm>
          <a:off x="1187624" y="1340768"/>
          <a:ext cx="691276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4972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1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HRH Transformation</a:t>
            </a:r>
          </a:p>
          <a:p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1.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ร้อยละของเขตสุขภาพที่มีการบริหารจัดการกำลังคนที่มีประสิทธิภาพ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เป้าหมาย.........................)</a:t>
            </a: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2771824" y="364502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วงรี 16"/>
            <p:cNvSpPr/>
            <p:nvPr/>
          </p:nvSpPr>
          <p:spPr>
            <a:xfrm>
              <a:off x="2339776" y="436512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วงรี 17"/>
            <p:cNvSpPr/>
            <p:nvPr/>
          </p:nvSpPr>
          <p:spPr>
            <a:xfrm>
              <a:off x="2123752" y="5445248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วงรี 1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20" name="ตาราง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121551"/>
              </p:ext>
            </p:extLst>
          </p:nvPr>
        </p:nvGraphicFramePr>
        <p:xfrm>
          <a:off x="98548" y="3723848"/>
          <a:ext cx="280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9596"/>
                <a:gridCol w="781106"/>
                <a:gridCol w="573649"/>
                <a:gridCol w="573649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กระบุรี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ละอุ่น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กะเปอร์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สุขสำราญ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ประเทศ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ตาราง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0357793"/>
              </p:ext>
            </p:extLst>
          </p:nvPr>
        </p:nvGraphicFramePr>
        <p:xfrm>
          <a:off x="107503" y="1196753"/>
          <a:ext cx="3600425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25"/>
              </a:tblGrid>
              <a:tr h="64062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1735638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ตาราง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ตาราง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6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892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1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HRH Transformation</a:t>
            </a: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1.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จำนวนหน่วยงานที่เป็นองค์การแห่งความสุข (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เป้าหมาย.........................)</a:t>
            </a: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2771824" y="364502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2339776" y="436512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2123752" y="5445248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121551"/>
              </p:ext>
            </p:extLst>
          </p:nvPr>
        </p:nvGraphicFramePr>
        <p:xfrm>
          <a:off x="98548" y="3723848"/>
          <a:ext cx="280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9596"/>
                <a:gridCol w="781106"/>
                <a:gridCol w="573649"/>
                <a:gridCol w="573649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กระบุรี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ละอุ่น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กะเปอร์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สุขสำราญ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ประเทศ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0357793"/>
              </p:ext>
            </p:extLst>
          </p:nvPr>
        </p:nvGraphicFramePr>
        <p:xfrm>
          <a:off x="107503" y="1196753"/>
          <a:ext cx="3600425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25"/>
              </a:tblGrid>
              <a:tr h="64062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1735638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6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771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Digital Transformation </a:t>
            </a:r>
            <a:endParaRPr lang="th-TH" sz="2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เขตสุขภาพดำเนินการ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Digital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Transformation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เป้าหมาย.........................)</a:t>
            </a: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2771824" y="364502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2339776" y="436512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2123752" y="5445248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121551"/>
              </p:ext>
            </p:extLst>
          </p:nvPr>
        </p:nvGraphicFramePr>
        <p:xfrm>
          <a:off x="98548" y="3723848"/>
          <a:ext cx="280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9596"/>
                <a:gridCol w="781106"/>
                <a:gridCol w="573649"/>
                <a:gridCol w="573649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กระบุรี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ละอุ่น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กะเปอร์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สุขสำราญ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ประเทศ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0357793"/>
              </p:ext>
            </p:extLst>
          </p:nvPr>
        </p:nvGraphicFramePr>
        <p:xfrm>
          <a:off x="107503" y="1196753"/>
          <a:ext cx="3600425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25"/>
              </a:tblGrid>
              <a:tr h="64062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1735638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6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414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2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Digital Transformation 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มีการใช้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Application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สำหรับ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ใน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 (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เป้าหมาย.........................)</a:t>
            </a: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2771824" y="364502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2339776" y="436512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2123752" y="5445248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121551"/>
              </p:ext>
            </p:extLst>
          </p:nvPr>
        </p:nvGraphicFramePr>
        <p:xfrm>
          <a:off x="98548" y="3723848"/>
          <a:ext cx="280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9596"/>
                <a:gridCol w="781106"/>
                <a:gridCol w="573649"/>
                <a:gridCol w="573649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กระบุรี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ละอุ่น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กะเปอร์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สุขสำราญ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ประเทศ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0357793"/>
              </p:ext>
            </p:extLst>
          </p:nvPr>
        </p:nvGraphicFramePr>
        <p:xfrm>
          <a:off x="107503" y="1196753"/>
          <a:ext cx="3600425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25"/>
              </a:tblGrid>
              <a:tr h="64062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1735638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6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64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Financial Management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5.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ร้อยละของหน่วยบริการที่ประสบภาวะวิกฤตทางการเงินระดับ 7 (เป้าหมาย </a:t>
            </a:r>
            <a:r>
              <a:rPr lang="en-US" sz="2400" b="1" u="sng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ร้อยละ 4)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2771824" y="364502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2339776" y="436512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2123752" y="5445248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121551"/>
              </p:ext>
            </p:extLst>
          </p:nvPr>
        </p:nvGraphicFramePr>
        <p:xfrm>
          <a:off x="98548" y="3723848"/>
          <a:ext cx="280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9596"/>
                <a:gridCol w="781106"/>
                <a:gridCol w="573649"/>
                <a:gridCol w="573649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กระบุรี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ละอุ่น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กะเปอร์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สุขสำราญ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ประเทศ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0357793"/>
              </p:ext>
            </p:extLst>
          </p:nvPr>
        </p:nvGraphicFramePr>
        <p:xfrm>
          <a:off x="107503" y="1196753"/>
          <a:ext cx="3600425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25"/>
              </a:tblGrid>
              <a:tr h="64062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1735638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6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661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Quality Organization</a:t>
            </a:r>
            <a:endParaRPr lang="th-TH" sz="2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6.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ร้อยละ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ของ รพ. สังกัด กสธ. มีคุณภาพมาตรฐานผ่านการรับรอง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HA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ขั้น 3 (เป้าหมาย..............)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2771824" y="364502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2339776" y="4365128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2123752" y="5445248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0" name="ตาราง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121551"/>
              </p:ext>
            </p:extLst>
          </p:nvPr>
        </p:nvGraphicFramePr>
        <p:xfrm>
          <a:off x="98548" y="3723848"/>
          <a:ext cx="28080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9596"/>
                <a:gridCol w="781106"/>
                <a:gridCol w="573649"/>
                <a:gridCol w="573649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อำเภอ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เป้าหมาย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เมืองระนอง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กระบุรี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ละอุ่น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กะเปอร์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สุขสำราญ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ระนอง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เขต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ประเทศ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0357793"/>
              </p:ext>
            </p:extLst>
          </p:nvPr>
        </p:nvGraphicFramePr>
        <p:xfrm>
          <a:off x="107503" y="1196753"/>
          <a:ext cx="3600425" cy="2376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25"/>
              </a:tblGrid>
              <a:tr h="64062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1735638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62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15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ประเด็นที่ 4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Quality Organization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7.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ร้อย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ละความสำเร็จของส่วนราชการในสังกัด สป. ที่ดำเนินการพัฒนาคุณภาพการบริหารจัดการภาครัฐผ่านเกณฑ์ที่กำหนด (เป้าหมาย ระดับ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5 </a:t>
            </a:r>
            <a:r>
              <a:rPr lang="th-TH" sz="24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สสจ.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ร้อยละ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70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, ร้อยละ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40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3" name="กลุ่ม 12"/>
          <p:cNvGrpSpPr/>
          <p:nvPr/>
        </p:nvGrpSpPr>
        <p:grpSpPr>
          <a:xfrm>
            <a:off x="2771800" y="1268760"/>
            <a:ext cx="2592288" cy="5328592"/>
            <a:chOff x="1115616" y="1412776"/>
            <a:chExt cx="2592288" cy="5328592"/>
          </a:xfrm>
        </p:grpSpPr>
        <p:pic>
          <p:nvPicPr>
            <p:cNvPr id="14" name="รูปภาพ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528" t="1681" r="28124" b="1943"/>
            <a:stretch/>
          </p:blipFill>
          <p:spPr>
            <a:xfrm>
              <a:off x="1115616" y="1412776"/>
              <a:ext cx="2592288" cy="5328592"/>
            </a:xfrm>
            <a:prstGeom prst="rect">
              <a:avLst/>
            </a:prstGeom>
          </p:spPr>
        </p:pic>
        <p:sp>
          <p:nvSpPr>
            <p:cNvPr id="15" name="วงรี 14"/>
            <p:cNvSpPr/>
            <p:nvPr/>
          </p:nvSpPr>
          <p:spPr>
            <a:xfrm>
              <a:off x="3059856" y="2564928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1691704" y="594928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9319816"/>
              </p:ext>
            </p:extLst>
          </p:nvPr>
        </p:nvGraphicFramePr>
        <p:xfrm>
          <a:off x="5436096" y="1196752"/>
          <a:ext cx="3600399" cy="266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399"/>
              </a:tblGrid>
              <a:tr h="53781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2645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ทีมผู้รับผิดชอบงาน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PMQA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ระดับจังหวัด และอำเภอมีความมุ่งมั่น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ในการขับเคลื่อนการทำงานพร้องเพรียงกันทั้งจังหวัด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มีระบบการติดตามการงานผ่านช่องทาง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Line group  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มีทีมเครือข่าย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โรงพยาบาลทั้งจังหวัด ร่วมแนะให้คำปรึกษา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4293520"/>
              </p:ext>
            </p:extLst>
          </p:nvPr>
        </p:nvGraphicFramePr>
        <p:xfrm>
          <a:off x="5040496" y="4077072"/>
          <a:ext cx="3996000" cy="253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2614"/>
                <a:gridCol w="2083386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การจัดส่งข้อมูลรายงานผ่าน</a:t>
                      </a:r>
                      <a:r>
                        <a:rPr lang="th-TH" sz="1800" b="1" dirty="0" err="1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เว็ป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ที่มีความซับซ้อน ยุ่งยาก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พัฒนาระบบการรับส่งข้อมูลให้ง่ายและรวดเร็ว</a:t>
                      </a:r>
                    </a:p>
                    <a:p>
                      <a:pPr algn="l"/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คณะทำงาน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บางส่วนไม่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เข้าใจความสำคัญของการทำ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PMQA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จัดให้มีการดำเนินงานในรูปแบบคณะกรรมการในการขับเคลื่อนงาน ในระดับจังหวัด/เขต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ตาราง 31"/>
          <p:cNvGraphicFramePr/>
          <p:nvPr>
            <p:extLst>
              <p:ext uri="{D42A27DB-BD31-4B8C-83A1-F6EECF244321}">
                <p14:modId xmlns="" xmlns:p14="http://schemas.microsoft.com/office/powerpoint/2010/main" val="3967538591"/>
              </p:ext>
            </p:extLst>
          </p:nvPr>
        </p:nvGraphicFramePr>
        <p:xfrm>
          <a:off x="142844" y="1285860"/>
          <a:ext cx="3777913" cy="1928825"/>
        </p:xfrm>
        <a:graphic>
          <a:graphicData uri="http://schemas.openxmlformats.org/drawingml/2006/table">
            <a:tbl>
              <a:tblPr firstRow="1" bandRow="1"/>
              <a:tblGrid>
                <a:gridCol w="8640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6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729">
                <a:tc gridSpan="3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chemeClr val="tx1"/>
                          </a:solidFill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สถานการณ์</a:t>
                      </a:r>
                      <a:endParaRPr sz="2000" b="1" dirty="0">
                        <a:solidFill>
                          <a:schemeClr val="tx1"/>
                        </a:solidFill>
                        <a:latin typeface="TH SarabunPSK" pitchFamily="34" charset="-34"/>
                        <a:ea typeface="Tahoma"/>
                        <a:cs typeface="TH SarabunPSK" pitchFamily="34" charset="-34"/>
                        <a:sym typeface="Tahoma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72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 err="1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ปี</a:t>
                      </a:r>
                      <a:r>
                        <a:rPr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25</a:t>
                      </a:r>
                      <a:r>
                        <a:rPr lang="en-US"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60</a:t>
                      </a:r>
                      <a:endParaRPr sz="2000" b="1" dirty="0">
                        <a:latin typeface="TH SarabunPSK" pitchFamily="34" charset="-34"/>
                        <a:ea typeface="Tahoma"/>
                        <a:cs typeface="TH SarabunPSK" pitchFamily="34" charset="-34"/>
                        <a:sym typeface="Tahoma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 err="1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ปี</a:t>
                      </a:r>
                      <a:r>
                        <a:rPr lang="th-TH"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</a:t>
                      </a:r>
                      <a:r>
                        <a:rPr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256</a:t>
                      </a:r>
                      <a:r>
                        <a:rPr lang="en-US"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1</a:t>
                      </a:r>
                      <a:endParaRPr sz="2000" b="1" dirty="0">
                        <a:latin typeface="TH SarabunPSK" pitchFamily="34" charset="-34"/>
                        <a:ea typeface="Tahoma"/>
                        <a:cs typeface="TH SarabunPSK" pitchFamily="34" charset="-34"/>
                        <a:sym typeface="Tahoma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 err="1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ปี</a:t>
                      </a:r>
                      <a:r>
                        <a:rPr lang="th-TH"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</a:t>
                      </a:r>
                      <a:r>
                        <a:rPr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256</a:t>
                      </a:r>
                      <a:r>
                        <a:rPr lang="en-US"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2</a:t>
                      </a:r>
                      <a:endParaRPr sz="2000" b="1" dirty="0">
                        <a:latin typeface="TH SarabunPSK" pitchFamily="34" charset="-34"/>
                        <a:ea typeface="Tahoma"/>
                        <a:cs typeface="TH SarabunPSK" pitchFamily="34" charset="-34"/>
                        <a:sym typeface="Tahoma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36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-</a:t>
                      </a:r>
                      <a:endParaRPr sz="2000" b="1" dirty="0">
                        <a:latin typeface="TH SarabunPSK" pitchFamily="34" charset="-34"/>
                        <a:ea typeface="Tahoma"/>
                        <a:cs typeface="TH SarabunPSK" pitchFamily="34" charset="-34"/>
                        <a:sym typeface="Tahoma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2000" b="1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1 สสจ.</a:t>
                      </a:r>
                      <a:r>
                        <a:rPr lang="th-TH" sz="2000" b="1" baseline="0" dirty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</a:t>
                      </a:r>
                      <a:r>
                        <a:rPr lang="en-US" sz="2000" b="1" baseline="0" dirty="0" smtClean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(100%)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     </a:t>
                      </a:r>
                      <a:r>
                        <a:rPr lang="en-US" sz="2000" b="1" baseline="0" dirty="0" smtClean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  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</a:t>
                      </a:r>
                      <a:r>
                        <a:rPr lang="en-US" sz="2000" b="1" baseline="0" dirty="0" smtClean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5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</a:t>
                      </a:r>
                      <a:r>
                        <a:rPr lang="th-TH" sz="2000" b="1" baseline="0" dirty="0" err="1" smtClean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สสอ.</a:t>
                      </a:r>
                      <a:r>
                        <a:rPr lang="th-TH" sz="2000" b="1" baseline="0" dirty="0" smtClean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</a:t>
                      </a:r>
                      <a:r>
                        <a:rPr lang="en-US" sz="2000" b="1" baseline="0" dirty="0" smtClean="0"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(100%)</a:t>
                      </a:r>
                      <a:endParaRPr sz="2000" b="1" dirty="0">
                        <a:latin typeface="TH SarabunPSK" pitchFamily="34" charset="-34"/>
                        <a:ea typeface="Tahoma"/>
                        <a:cs typeface="TH SarabunPSK" pitchFamily="34" charset="-34"/>
                        <a:sym typeface="Tahoma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1 </a:t>
                      </a: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สสจ.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(100%)</a:t>
                      </a:r>
                    </a:p>
                    <a:p>
                      <a:pPr algn="ctr">
                        <a:defRPr sz="1800"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5</a:t>
                      </a: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</a:t>
                      </a:r>
                      <a:r>
                        <a:rPr lang="th-TH" sz="2000" b="1" dirty="0" err="1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สสอ.</a:t>
                      </a: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Tahoma"/>
                          <a:cs typeface="TH SarabunPSK" pitchFamily="34" charset="-34"/>
                          <a:sym typeface="Tahoma"/>
                        </a:rPr>
                        <a:t>(100%)</a:t>
                      </a:r>
                      <a:endParaRPr sz="2000" b="1" dirty="0">
                        <a:solidFill>
                          <a:schemeClr val="tx1"/>
                        </a:solidFill>
                        <a:latin typeface="TH SarabunPSK" pitchFamily="34" charset="-34"/>
                        <a:ea typeface="Tahoma"/>
                        <a:cs typeface="TH SarabunPSK" pitchFamily="34" charset="-34"/>
                        <a:sym typeface="Tahoma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วงรี 17"/>
          <p:cNvSpPr/>
          <p:nvPr/>
        </p:nvSpPr>
        <p:spPr>
          <a:xfrm>
            <a:off x="4214810" y="3929066"/>
            <a:ext cx="216000" cy="216000"/>
          </a:xfrm>
          <a:prstGeom prst="ellipse">
            <a:avLst/>
          </a:prstGeom>
          <a:solidFill>
            <a:srgbClr val="33CC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วงรี 18"/>
          <p:cNvSpPr/>
          <p:nvPr/>
        </p:nvSpPr>
        <p:spPr>
          <a:xfrm>
            <a:off x="3786182" y="4643446"/>
            <a:ext cx="216000" cy="216000"/>
          </a:xfrm>
          <a:prstGeom prst="ellipse">
            <a:avLst/>
          </a:prstGeom>
          <a:solidFill>
            <a:srgbClr val="33CC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วงรี 19"/>
          <p:cNvSpPr/>
          <p:nvPr/>
        </p:nvSpPr>
        <p:spPr>
          <a:xfrm>
            <a:off x="3714744" y="5214950"/>
            <a:ext cx="216000" cy="216000"/>
          </a:xfrm>
          <a:prstGeom prst="ellipse">
            <a:avLst/>
          </a:prstGeom>
          <a:solidFill>
            <a:srgbClr val="33CC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442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1561</TotalTime>
  <Words>773</Words>
  <Application>Microsoft Office PowerPoint</Application>
  <PresentationFormat>นำเสนอทางหน้าจอ (4:3)</PresentationFormat>
  <Paragraphs>206</Paragraphs>
  <Slides>13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13</vt:i4>
      </vt:variant>
    </vt:vector>
  </HeadingPairs>
  <TitlesOfParts>
    <vt:vector size="14" baseType="lpstr">
      <vt:lpstr>ชุดรูปแบบของ Office</vt:lpstr>
      <vt:lpstr>สรุปการตรวจราชการ รอบที่ 1 ประจำปีงบประมาณ 2562 จังหวัดระนอง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TONs</dc:creator>
  <cp:lastModifiedBy>เสก</cp:lastModifiedBy>
  <cp:revision>80</cp:revision>
  <dcterms:created xsi:type="dcterms:W3CDTF">2017-06-23T04:06:14Z</dcterms:created>
  <dcterms:modified xsi:type="dcterms:W3CDTF">2019-02-03T05:33:25Z</dcterms:modified>
</cp:coreProperties>
</file>