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charts/colors6.xml" ContentType="application/vnd.ms-office.chartcolor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style11.xml" ContentType="application/vnd.ms-office.chartstyl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theme/themeOverride1.xml" ContentType="application/vnd.openxmlformats-officedocument.themeOverr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7.xml" ContentType="application/vnd.openxmlformats-officedocument.drawingml.chart+xml"/>
  <Override PartName="/ppt/charts/style9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charts/colors9.xml" ContentType="application/vnd.ms-office.chartcolorstyle+xml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iagrams/quickStyle3.xml" ContentType="application/vnd.openxmlformats-officedocument.drawingml.diagramStyle+xml"/>
  <Override PartName="/ppt/charts/colors7.xml" ContentType="application/vnd.ms-office.chartcolor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charts/chart16.xml" ContentType="application/vnd.openxmlformats-officedocument.drawingml.chart+xml"/>
  <Override PartName="/ppt/charts/colors5.xml" ContentType="application/vnd.ms-office.chartcolorstyle+xml"/>
  <Override PartName="/ppt/charts/style10.xml" ContentType="application/vnd.ms-office.chart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diagrams/layout4.xml" ContentType="application/vnd.openxmlformats-officedocument.drawingml.diagramLayout+xml"/>
  <Override PartName="/ppt/charts/colors11.xml" ContentType="application/vnd.ms-office.chartcolorstyl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diagrams/layout2.xml" ContentType="application/vnd.openxmlformats-officedocument.drawingml.diagramLayout+xml"/>
  <Override PartName="/ppt/charts/style8.xml" ContentType="application/vnd.ms-office.chartstyle+xml"/>
  <Override PartName="/ppt/charts/chart4.xml" ContentType="application/vnd.openxmlformats-officedocument.drawingml.chart+xml"/>
  <Override PartName="/ppt/diagrams/data3.xml" ContentType="application/vnd.openxmlformats-officedocument.drawingml.diagramData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charts/style4.xml" ContentType="application/vnd.ms-office.chartstyl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style2.xml" ContentType="application/vnd.ms-office.chartstyle+xml"/>
  <Override PartName="/ppt/charts/colors8.xml" ContentType="application/vnd.ms-office.chartcolor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charts/colors4.xml" ContentType="application/vnd.ms-office.chartcolorstyle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charts/style7.xml" ContentType="application/vnd.ms-office.chartstyle+xml"/>
  <Override PartName="/ppt/charts/colors10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291" r:id="rId26"/>
    <p:sldId id="292" r:id="rId27"/>
    <p:sldId id="293" r:id="rId28"/>
    <p:sldId id="294" r:id="rId29"/>
    <p:sldId id="314" r:id="rId30"/>
    <p:sldId id="310" r:id="rId31"/>
    <p:sldId id="312" r:id="rId32"/>
    <p:sldId id="315" r:id="rId33"/>
    <p:sldId id="1890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6F6F6"/>
    <a:srgbClr val="99FF7A"/>
    <a:srgbClr val="800080"/>
    <a:srgbClr val="B4C7E7"/>
    <a:srgbClr val="5B9BD5"/>
    <a:srgbClr val="FF0066"/>
    <a:srgbClr val="BEFFAA"/>
    <a:srgbClr val="C1FF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8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1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___Microsoft_Office_Excel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________Microsoft_Office_Excel8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________Microsoft_Office_Excel9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___Microsoft_Office_Excel10.xlsx"/><Relationship Id="rId4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________Microsoft_Office_Excel11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Microsoft_Office_Excel12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Office_Excel13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Office_Excel14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________Microsoft_Office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___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___Microsoft_Office_Excel4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________Microsoft_Office_Excel5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________Microsoft_Office_Excel6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________Microsoft_Office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autoTitleDeleted val="1"/>
    <c:plotArea>
      <c:layout/>
      <c:lineChart>
        <c:grouping val="standard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10.850000000000023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0.38000000000000084</c:v>
                </c:pt>
                <c:pt idx="3">
                  <c:v>0.31000000000000072</c:v>
                </c:pt>
                <c:pt idx="4">
                  <c:v>0.29000000000000031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marker val="1"/>
        <c:axId val="119946240"/>
        <c:axId val="150762240"/>
      </c:lineChart>
      <c:catAx>
        <c:axId val="119946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50762240"/>
        <c:crosses val="autoZero"/>
        <c:auto val="1"/>
        <c:lblAlgn val="ctr"/>
        <c:lblOffset val="100"/>
      </c:catAx>
      <c:valAx>
        <c:axId val="1507622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994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gapWidth val="267"/>
        <c:overlap val="-43"/>
        <c:axId val="172898944"/>
        <c:axId val="172925312"/>
      </c:barChart>
      <c:catAx>
        <c:axId val="1728989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2925312"/>
        <c:crosses val="autoZero"/>
        <c:auto val="1"/>
        <c:lblAlgn val="ctr"/>
        <c:lblOffset val="100"/>
      </c:catAx>
      <c:valAx>
        <c:axId val="1729253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2898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showVal val="1"/>
        </c:dLbls>
        <c:gapWidth val="267"/>
        <c:overlap val="-43"/>
        <c:axId val="174086784"/>
        <c:axId val="174113152"/>
      </c:barChart>
      <c:catAx>
        <c:axId val="174086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4113152"/>
        <c:crosses val="autoZero"/>
        <c:auto val="1"/>
        <c:lblAlgn val="ctr"/>
        <c:lblOffset val="100"/>
      </c:catAx>
      <c:valAx>
        <c:axId val="1741131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4086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autoTitleDeleted val="1"/>
    <c:plotArea>
      <c:layout>
        <c:manualLayout>
          <c:layoutTarget val="inner"/>
          <c:xMode val="edge"/>
          <c:yMode val="edge"/>
          <c:x val="7.4760765746936839E-2"/>
          <c:y val="4.4706365403890974E-2"/>
          <c:w val="0.90226708925327859"/>
          <c:h val="0.7467150213053337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showVal val="1"/>
        </c:dLbls>
        <c:gapWidth val="267"/>
        <c:overlap val="-43"/>
        <c:axId val="174826624"/>
        <c:axId val="174828160"/>
      </c:barChart>
      <c:catAx>
        <c:axId val="1748266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4828160"/>
        <c:crosses val="autoZero"/>
        <c:auto val="1"/>
        <c:lblAlgn val="ctr"/>
        <c:lblOffset val="100"/>
      </c:catAx>
      <c:valAx>
        <c:axId val="17482816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48266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58"/>
          <c:y val="0.88161491208880305"/>
          <c:w val="0.28502166814278207"/>
          <c:h val="7.1877737156126151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502"/>
          <c:y val="3.2407407407407461E-2"/>
        </c:manualLayout>
      </c:layout>
      <c:spPr>
        <a:noFill/>
        <a:ln>
          <a:noFill/>
        </a:ln>
        <a:effectLst/>
      </c:spPr>
    </c:title>
    <c:view3D>
      <c:rotX val="30"/>
      <c:rotY val="60"/>
      <c:depthPercent val="90"/>
      <c:rAngAx val="1"/>
    </c:view3D>
    <c:floor>
      <c:spPr>
        <a:noFill/>
        <a:ln>
          <a:noFill/>
        </a:ln>
        <a:effectLst/>
        <a:sp3d/>
      </c:spPr>
    </c:floor>
    <c:sideWall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33"/>
          <c:y val="0.25215296004666082"/>
          <c:w val="0.74786364757957435"/>
          <c:h val="0.62376494604841171"/>
        </c:manualLayout>
      </c:layout>
      <c:bar3DChart>
        <c:barDir val="col"/>
        <c:grouping val="clustered"/>
        <c:ser>
          <c:idx val="1"/>
          <c:order val="0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1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2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3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shape val="box"/>
        <c:axId val="176148480"/>
        <c:axId val="176150400"/>
        <c:axId val="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1761484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64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crossAx val="176150400"/>
        <c:crosses val="autoZero"/>
        <c:auto val="1"/>
        <c:lblAlgn val="ctr"/>
        <c:lblOffset val="100"/>
        <c:tickLblSkip val="1"/>
      </c:catAx>
      <c:valAx>
        <c:axId val="176150400"/>
        <c:scaling>
          <c:orientation val="minMax"/>
          <c:max val="2"/>
          <c:min val="0"/>
        </c:scaling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th-TH"/>
          </a:p>
        </c:txPr>
        <c:crossAx val="176148480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257"/>
          <c:y val="0.20428186060075817"/>
          <c:w val="0.15439975216819324"/>
          <c:h val="0.36121888125003243"/>
        </c:manualLayout>
      </c:layout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th-TH"/>
    </a:p>
  </c:txPr>
  <c:externalData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dLbls>
            <c:dLbl>
              <c:idx val="2"/>
              <c:layout>
                <c:manualLayout>
                  <c:x val="-1.8653514877891693E-2"/>
                  <c:y val="4.3696639349959307E-3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th-TH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th-TH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dLbls>
            <c:dLbl>
              <c:idx val="1"/>
              <c:layout>
                <c:manualLayout>
                  <c:x val="2.4871353170522283E-2"/>
                  <c:y val="0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th-TH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shape val="box"/>
        <c:axId val="178031232"/>
        <c:axId val="178041216"/>
        <c:axId val="0"/>
      </c:bar3DChart>
      <c:catAx>
        <c:axId val="1780312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178041216"/>
        <c:crosses val="autoZero"/>
        <c:auto val="1"/>
        <c:lblAlgn val="ctr"/>
        <c:lblOffset val="100"/>
      </c:catAx>
      <c:valAx>
        <c:axId val="1780412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h-TH"/>
          </a:p>
        </c:txPr>
        <c:crossAx val="17803123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</c:chart>
  <c:txPr>
    <a:bodyPr/>
    <a:lstStyle/>
    <a:p>
      <a:pPr>
        <a:defRPr sz="1500" baseline="0">
          <a:latin typeface="TH SarabunPSK" pitchFamily="34" charset="-34"/>
        </a:defRPr>
      </a:pPr>
      <a:endParaRPr lang="th-TH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style val="26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th-TH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gapWidth val="76"/>
        <c:overlap val="100"/>
        <c:axId val="178053504"/>
        <c:axId val="178471680"/>
      </c:barChart>
      <c:catAx>
        <c:axId val="17805350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th-TH"/>
          </a:p>
        </c:txPr>
        <c:crossAx val="178471680"/>
        <c:crosses val="autoZero"/>
        <c:auto val="1"/>
        <c:lblAlgn val="ctr"/>
        <c:lblOffset val="100"/>
      </c:catAx>
      <c:valAx>
        <c:axId val="178471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th-TH"/>
          </a:p>
        </c:txPr>
        <c:crossAx val="178053504"/>
        <c:crosses val="autoZero"/>
        <c:crossBetween val="between"/>
      </c:valAx>
    </c:plotArea>
    <c:plotVisOnly val="1"/>
    <c:dispBlanksAs val="gap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th-TH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2.4208888120352747</c:v>
                </c:pt>
                <c:pt idx="1">
                  <c:v>6.6079295154184976</c:v>
                </c:pt>
                <c:pt idx="2">
                  <c:v>4.3184378520465598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6.7439045478125488</c:v>
                </c:pt>
                <c:pt idx="1">
                  <c:v>8.2599118942731202</c:v>
                </c:pt>
                <c:pt idx="2">
                  <c:v>3.3796470146451347</c:v>
                </c:pt>
                <c:pt idx="3">
                  <c:v>4.4300000000000024</c:v>
                </c:pt>
                <c:pt idx="4">
                  <c:v>3.66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11.013215859030835</c:v>
                </c:pt>
                <c:pt idx="2">
                  <c:v>5.8205031918888483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showVal val="1"/>
        </c:dLbls>
        <c:marker val="1"/>
        <c:axId val="152742528"/>
        <c:axId val="155689344"/>
      </c:lineChart>
      <c:catAx>
        <c:axId val="1527425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55689344"/>
        <c:crosses val="autoZero"/>
        <c:auto val="1"/>
        <c:lblAlgn val="ctr"/>
        <c:lblOffset val="100"/>
      </c:catAx>
      <c:valAx>
        <c:axId val="1556893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5274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plotArea>
      <c:layout>
        <c:manualLayout>
          <c:layoutTarget val="inner"/>
          <c:xMode val="edge"/>
          <c:yMode val="edge"/>
          <c:x val="0.116552851766082"/>
          <c:y val="3.4830849583399416E-2"/>
          <c:w val="0.88344714583357054"/>
          <c:h val="0.6536788365955347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18.779999999999987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showVal val="1"/>
        </c:dLbls>
        <c:marker val="1"/>
        <c:axId val="152646784"/>
        <c:axId val="152648320"/>
      </c:lineChart>
      <c:catAx>
        <c:axId val="152646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52648320"/>
        <c:crosses val="autoZero"/>
        <c:auto val="1"/>
        <c:lblAlgn val="ctr"/>
        <c:lblOffset val="100"/>
      </c:catAx>
      <c:valAx>
        <c:axId val="1526483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5264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20114.498703714024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23950.129999999932</c:v>
                </c:pt>
                <c:pt idx="4">
                  <c:v>11721.07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axId val="138343936"/>
        <c:axId val="138345856"/>
      </c:barChart>
      <c:catAx>
        <c:axId val="13834393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138345856"/>
        <c:crosses val="autoZero"/>
        <c:auto val="1"/>
        <c:lblAlgn val="ctr"/>
        <c:lblOffset val="100"/>
      </c:catAx>
      <c:valAx>
        <c:axId val="138345856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1383439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380.84960266849873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742.44225778290013</c:v>
                </c:pt>
                <c:pt idx="1">
                  <c:v>420.89503892933465</c:v>
                </c:pt>
                <c:pt idx="2">
                  <c:v>303.17873522127007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axId val="155894144"/>
        <c:axId val="155898624"/>
      </c:barChart>
      <c:catAx>
        <c:axId val="15589414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155898624"/>
        <c:crosses val="autoZero"/>
        <c:auto val="1"/>
        <c:lblAlgn val="ctr"/>
        <c:lblOffset val="100"/>
      </c:catAx>
      <c:valAx>
        <c:axId val="155898624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th-TH"/>
          </a:p>
        </c:txPr>
        <c:crossAx val="15589414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93.240000000000023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52.760000000000012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32.370000000000005</c:v>
                </c:pt>
                <c:pt idx="1">
                  <c:v>38.42</c:v>
                </c:pt>
                <c:pt idx="2">
                  <c:v>51.160000000000011</c:v>
                </c:pt>
                <c:pt idx="3">
                  <c:v>48.660000000000011</c:v>
                </c:pt>
                <c:pt idx="4">
                  <c:v>62.2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37.220000000000013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19.110000000000014</c:v>
                </c:pt>
                <c:pt idx="2">
                  <c:v>18.170000000000005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31.459999999999987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18.610000000000014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29.310000000000013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showVal val="1"/>
        </c:dLbls>
        <c:marker val="1"/>
        <c:axId val="170478592"/>
        <c:axId val="170586880"/>
      </c:lineChart>
      <c:catAx>
        <c:axId val="1704785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0586880"/>
        <c:crosses val="autoZero"/>
        <c:auto val="1"/>
        <c:lblAlgn val="ctr"/>
        <c:lblOffset val="100"/>
      </c:catAx>
      <c:valAx>
        <c:axId val="1705868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047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showVal val="1"/>
        </c:dLbls>
        <c:gapWidth val="267"/>
        <c:overlap val="-43"/>
        <c:axId val="172421888"/>
        <c:axId val="172423424"/>
      </c:barChart>
      <c:catAx>
        <c:axId val="17242188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2423424"/>
        <c:crosses val="autoZero"/>
        <c:auto val="1"/>
        <c:lblAlgn val="ctr"/>
        <c:lblOffset val="100"/>
      </c:catAx>
      <c:valAx>
        <c:axId val="1724234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24218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showVal val="1"/>
        </c:dLbls>
        <c:gapWidth val="267"/>
        <c:overlap val="-43"/>
        <c:axId val="172531072"/>
        <c:axId val="172532864"/>
      </c:barChart>
      <c:catAx>
        <c:axId val="17253107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2532864"/>
        <c:crosses val="autoZero"/>
        <c:auto val="1"/>
        <c:lblAlgn val="ctr"/>
        <c:lblOffset val="100"/>
      </c:catAx>
      <c:valAx>
        <c:axId val="1725328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725310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th-TH"/>
        </a:p>
      </dgm:t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  <dgm:t>
        <a:bodyPr/>
        <a:lstStyle/>
        <a:p>
          <a:endParaRPr lang="th-TH"/>
        </a:p>
      </dgm:t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  <dgm:t>
        <a:bodyPr/>
        <a:lstStyle/>
        <a:p>
          <a:endParaRPr lang="th-TH"/>
        </a:p>
      </dgm:t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4E614FD7-E6CD-4B5A-9447-916FBC4052A9}" type="presOf" srcId="{0E078886-6640-4B93-8BA8-E4218838F1D2}" destId="{83EA42A4-E2DF-4C91-99F2-3F132AC442B0}" srcOrd="0" destOrd="0" presId="urn:microsoft.com/office/officeart/2005/8/layout/vList3#1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B795FA6A-948C-4F4F-8857-091DBE1929E5}" type="presOf" srcId="{2DF6C8CA-2009-455B-AF99-019E94CB2180}" destId="{0273A891-A062-4940-A325-BE4D77BBCB9F}" srcOrd="0" destOrd="0" presId="urn:microsoft.com/office/officeart/2005/8/layout/vList3#1"/>
    <dgm:cxn modelId="{D1A669DA-69AB-4234-B834-F25FA35B9397}" type="presOf" srcId="{A50F79BC-7CDA-4A52-81ED-04113B85207A}" destId="{FBCBC6B9-C622-400E-9D6A-2B5D0BFC670C}" srcOrd="0" destOrd="0" presId="urn:microsoft.com/office/officeart/2005/8/layout/vList3#1"/>
    <dgm:cxn modelId="{7B787BC1-B5D5-4BED-8944-D832F312C6C2}" type="presOf" srcId="{DCCBD72C-B1A6-47F4-987F-07593A5743CB}" destId="{EC433BD6-9E05-4826-AE6B-BA7DE01FFEC5}" srcOrd="0" destOrd="0" presId="urn:microsoft.com/office/officeart/2005/8/layout/vList3#1"/>
    <dgm:cxn modelId="{0A085084-5A26-483F-9DA1-335DE153A03E}" type="presParOf" srcId="{EC433BD6-9E05-4826-AE6B-BA7DE01FFEC5}" destId="{611FED73-8076-4577-AD46-DD83FB62EC47}" srcOrd="0" destOrd="0" presId="urn:microsoft.com/office/officeart/2005/8/layout/vList3#1"/>
    <dgm:cxn modelId="{EF8CF358-B9AC-4B8E-9B21-FE7BD574B985}" type="presParOf" srcId="{611FED73-8076-4577-AD46-DD83FB62EC47}" destId="{8CCB8747-F5B3-49A5-B163-9F39BC4E3E21}" srcOrd="0" destOrd="0" presId="urn:microsoft.com/office/officeart/2005/8/layout/vList3#1"/>
    <dgm:cxn modelId="{5430E2EB-0BF5-4B09-9DAA-AF27FA06EEA2}" type="presParOf" srcId="{611FED73-8076-4577-AD46-DD83FB62EC47}" destId="{0273A891-A062-4940-A325-BE4D77BBCB9F}" srcOrd="1" destOrd="0" presId="urn:microsoft.com/office/officeart/2005/8/layout/vList3#1"/>
    <dgm:cxn modelId="{181B6DCF-4D28-4FA7-8E97-5511FBE2C629}" type="presParOf" srcId="{EC433BD6-9E05-4826-AE6B-BA7DE01FFEC5}" destId="{B58A2BDA-3E12-46FD-8949-BFC7D36DD66F}" srcOrd="1" destOrd="0" presId="urn:microsoft.com/office/officeart/2005/8/layout/vList3#1"/>
    <dgm:cxn modelId="{75294FF4-4298-4472-8CBC-26A726A278E3}" type="presParOf" srcId="{EC433BD6-9E05-4826-AE6B-BA7DE01FFEC5}" destId="{FDE3C27E-B86B-442A-9AA3-8EF248798CF3}" srcOrd="2" destOrd="0" presId="urn:microsoft.com/office/officeart/2005/8/layout/vList3#1"/>
    <dgm:cxn modelId="{65DCFE74-E2F1-4487-BCA3-BE7F75BA5819}" type="presParOf" srcId="{FDE3C27E-B86B-442A-9AA3-8EF248798CF3}" destId="{2E8124C5-40E1-47C2-A1A9-E275F31DA369}" srcOrd="0" destOrd="0" presId="urn:microsoft.com/office/officeart/2005/8/layout/vList3#1"/>
    <dgm:cxn modelId="{514F49FA-79EA-47F0-8522-31B3DFFA7310}" type="presParOf" srcId="{FDE3C27E-B86B-442A-9AA3-8EF248798CF3}" destId="{FBCBC6B9-C622-400E-9D6A-2B5D0BFC670C}" srcOrd="1" destOrd="0" presId="urn:microsoft.com/office/officeart/2005/8/layout/vList3#1"/>
    <dgm:cxn modelId="{DFB1F431-FD22-419D-827B-8C69632BB5BA}" type="presParOf" srcId="{EC433BD6-9E05-4826-AE6B-BA7DE01FFEC5}" destId="{43B17608-0CAE-4290-A0A9-C84581FEE3E6}" srcOrd="3" destOrd="0" presId="urn:microsoft.com/office/officeart/2005/8/layout/vList3#1"/>
    <dgm:cxn modelId="{C5E320BA-60A1-4B07-ABD0-E6ED30B0016B}" type="presParOf" srcId="{EC433BD6-9E05-4826-AE6B-BA7DE01FFEC5}" destId="{E59719AE-0C4B-4B57-9112-9E7E6225A049}" srcOrd="4" destOrd="0" presId="urn:microsoft.com/office/officeart/2005/8/layout/vList3#1"/>
    <dgm:cxn modelId="{DC709370-E1C6-484D-9F22-0812C865E546}" type="presParOf" srcId="{E59719AE-0C4B-4B57-9112-9E7E6225A049}" destId="{4B3E92E2-C2A6-454B-8F7B-E85A605ACCE1}" srcOrd="0" destOrd="0" presId="urn:microsoft.com/office/officeart/2005/8/layout/vList3#1"/>
    <dgm:cxn modelId="{7BD08E2F-A074-48E4-86B6-95C75AE6B717}" type="presParOf" srcId="{E59719AE-0C4B-4B57-9112-9E7E6225A049}" destId="{83EA42A4-E2DF-4C91-99F2-3F132AC442B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B795FA6A-948C-4F4F-8857-091DBE1929E5}" type="presOf" srcId="{2DF6C8CA-2009-455B-AF99-019E94CB2180}" destId="{0273A891-A062-4940-A325-BE4D77BBCB9F}" srcOrd="0" destOrd="0" presId="urn:microsoft.com/office/officeart/2005/8/layout/vList3#2"/>
    <dgm:cxn modelId="{7B787BC1-B5D5-4BED-8944-D832F312C6C2}" type="presOf" srcId="{DCCBD72C-B1A6-47F4-987F-07593A5743CB}" destId="{EC433BD6-9E05-4826-AE6B-BA7DE01FFEC5}" srcOrd="0" destOrd="0" presId="urn:microsoft.com/office/officeart/2005/8/layout/vList3#2"/>
    <dgm:cxn modelId="{0A085084-5A26-483F-9DA1-335DE153A03E}" type="presParOf" srcId="{EC433BD6-9E05-4826-AE6B-BA7DE01FFEC5}" destId="{611FED73-8076-4577-AD46-DD83FB62EC47}" srcOrd="0" destOrd="0" presId="urn:microsoft.com/office/officeart/2005/8/layout/vList3#2"/>
    <dgm:cxn modelId="{EF8CF358-B9AC-4B8E-9B21-FE7BD574B985}" type="presParOf" srcId="{611FED73-8076-4577-AD46-DD83FB62EC47}" destId="{8CCB8747-F5B3-49A5-B163-9F39BC4E3E21}" srcOrd="0" destOrd="0" presId="urn:microsoft.com/office/officeart/2005/8/layout/vList3#2"/>
    <dgm:cxn modelId="{5430E2EB-0BF5-4B09-9DAA-AF27FA06EEA2}" type="presParOf" srcId="{611FED73-8076-4577-AD46-DD83FB62EC47}" destId="{0273A891-A062-4940-A325-BE4D77BBCB9F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xmlns="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xmlns="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Colors" Target="../diagrams/colors4.xml"/><Relationship Id="rId5" Type="http://schemas.openxmlformats.org/officeDocument/2006/relationships/diagramLayout" Target="../diagrams/layout3.xml"/><Relationship Id="rId10" Type="http://schemas.openxmlformats.org/officeDocument/2006/relationships/diagramQuickStyle" Target="../diagrams/quickStyle4.xml"/><Relationship Id="rId4" Type="http://schemas.openxmlformats.org/officeDocument/2006/relationships/diagramData" Target="../diagrams/data3.xml"/><Relationship Id="rId9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2</a:t>
            </a:r>
            <a:r>
              <a:rPr lang="th-TH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7-</a:t>
            </a:r>
            <a:r>
              <a:rPr lang="th-TH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  สิงหาคม</a:t>
            </a:r>
            <a:r>
              <a:rPr lang="th-TH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5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xmlns="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xmlns="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xmlns="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36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xmlns="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xmlns="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4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9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xmlns="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xmlns="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1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xmlns="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7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xmlns="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xmlns="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xmlns="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0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xmlns="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410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xmlns="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xmlns="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xmlns="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xmlns="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xmlns="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xmlns="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xmlns="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xmlns="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xmlns="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xmlns="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xmlns="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70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76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74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xmlns="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xmlns="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07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xmlns="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195157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xmlns="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8077157"/>
              </p:ext>
            </p:extLst>
          </p:nvPr>
        </p:nvGraphicFramePr>
        <p:xfrm>
          <a:off x="7506983" y="1260485"/>
          <a:ext cx="4151618" cy="335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xmlns="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0651356"/>
              </p:ext>
            </p:extLst>
          </p:nvPr>
        </p:nvGraphicFramePr>
        <p:xfrm>
          <a:off x="6372493" y="4851718"/>
          <a:ext cx="5286108" cy="13649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xmlns="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xmlns="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xmlns="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xmlns="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xmlns="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xmlns="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xmlns="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xmlns="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xmlns="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xmlns="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xmlns="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xmlns="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xmlns="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xmlns="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6935024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xmlns="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6199451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xmlns="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xmlns="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22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xmlns="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xmlns="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4970590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xmlns="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xmlns="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9088262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xmlns="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xmlns="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3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xmlns="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325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xmlns="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5759203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xmlns="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xmlns="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067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/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    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พัฒนาระบบสุขภาพผู้สูงอายุแบบครบวงจร</a:t>
            </a:r>
          </a:p>
          <a:p>
            <a:pPr marL="742950" indent="-742950"/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    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/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3.	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0E7FD8-5C05-4706-9BBA-8ED658C3B16F}"/>
              </a:ext>
            </a:extLst>
          </p:cNvPr>
          <p:cNvSpPr txBox="1"/>
          <p:nvPr/>
        </p:nvSpPr>
        <p:spPr>
          <a:xfrm>
            <a:off x="4024298" y="1525927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xmlns="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xmlns="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xmlns="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xmlns="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xmlns="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xmlns="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xmlns="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xmlns="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xmlns="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xmlns="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xmlns="" id="{DC81E0F6-1E84-44AB-8B98-60746CFF1592}"/>
              </a:ext>
            </a:extLst>
          </p:cNvPr>
          <p:cNvSpPr/>
          <p:nvPr/>
        </p:nvSpPr>
        <p:spPr>
          <a:xfrm>
            <a:off x="509451" y="5288340"/>
            <a:ext cx="3801291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24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24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xmlns="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xmlns="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79668" y="1071153"/>
            <a:ext cx="3696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0000CC"/>
                </a:solidFill>
              </a:rPr>
              <a:t>ปี 2562 ได้รับอนุมัติให้</a:t>
            </a:r>
          </a:p>
          <a:p>
            <a:r>
              <a:rPr lang="th-TH" sz="2800" b="1" dirty="0" smtClean="0">
                <a:solidFill>
                  <a:srgbClr val="0000CC"/>
                </a:solidFill>
              </a:rPr>
              <a:t>ปรับระดับศักยภาพโรงพยาบาล</a:t>
            </a:r>
          </a:p>
          <a:p>
            <a:pPr>
              <a:buFont typeface="Arial" pitchFamily="34" charset="0"/>
              <a:buChar char="•"/>
            </a:pPr>
            <a:r>
              <a:rPr lang="th-TH" sz="2800" b="1" dirty="0" smtClean="0">
                <a:solidFill>
                  <a:srgbClr val="0000CC"/>
                </a:solidFill>
              </a:rPr>
              <a:t> </a:t>
            </a:r>
            <a:r>
              <a:rPr lang="th-TH" sz="2800" b="1" dirty="0" smtClean="0">
                <a:solidFill>
                  <a:srgbClr val="0000CC"/>
                </a:solidFill>
              </a:rPr>
              <a:t>รพ. ท่าแซะปรับเป็น </a:t>
            </a:r>
            <a:r>
              <a:rPr lang="en-US" sz="2800" b="1" dirty="0" smtClean="0">
                <a:solidFill>
                  <a:srgbClr val="0000CC"/>
                </a:solidFill>
              </a:rPr>
              <a:t>F1</a:t>
            </a:r>
          </a:p>
          <a:p>
            <a:pPr>
              <a:buFont typeface="Arial" pitchFamily="34" charset="0"/>
              <a:buChar char="•"/>
            </a:pPr>
            <a:r>
              <a:rPr lang="th-TH" sz="2800" b="1" dirty="0" smtClean="0">
                <a:solidFill>
                  <a:srgbClr val="0000CC"/>
                </a:solidFill>
              </a:rPr>
              <a:t> รพ. มาบอำมฤตปรับเป็น </a:t>
            </a:r>
            <a:r>
              <a:rPr lang="en-US" sz="2800" b="1" dirty="0" smtClean="0">
                <a:solidFill>
                  <a:srgbClr val="0000CC"/>
                </a:solidFill>
              </a:rPr>
              <a:t>F2</a:t>
            </a:r>
            <a:endParaRPr lang="th-TH" sz="2800" b="1" dirty="0">
              <a:solidFill>
                <a:srgbClr val="0000CC"/>
              </a:solidFill>
            </a:endParaRPr>
          </a:p>
        </p:txBody>
      </p:sp>
      <p:sp>
        <p:nvSpPr>
          <p:cNvPr id="63" name="Oval 40">
            <a:extLst>
              <a:ext uri="{FF2B5EF4-FFF2-40B4-BE49-F238E27FC236}">
                <a16:creationId xmlns:a16="http://schemas.microsoft.com/office/drawing/2014/main" xmlns="" id="{4941B121-DFEE-401D-A47B-04654E9E4D22}"/>
              </a:ext>
            </a:extLst>
          </p:cNvPr>
          <p:cNvSpPr/>
          <p:nvPr/>
        </p:nvSpPr>
        <p:spPr>
          <a:xfrm>
            <a:off x="10847679" y="1227910"/>
            <a:ext cx="869703" cy="679268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64" name="Oval 47">
            <a:extLst>
              <a:ext uri="{FF2B5EF4-FFF2-40B4-BE49-F238E27FC236}">
                <a16:creationId xmlns:a16="http://schemas.microsoft.com/office/drawing/2014/main" xmlns="" id="{E941503E-5F52-4B15-9964-F13C1E788070}"/>
              </a:ext>
            </a:extLst>
          </p:cNvPr>
          <p:cNvSpPr/>
          <p:nvPr/>
        </p:nvSpPr>
        <p:spPr>
          <a:xfrm>
            <a:off x="7367451" y="1345474"/>
            <a:ext cx="890252" cy="7137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ลูกศรขวา 64"/>
          <p:cNvSpPr/>
          <p:nvPr/>
        </p:nvSpPr>
        <p:spPr>
          <a:xfrm>
            <a:off x="10345780" y="1436915"/>
            <a:ext cx="470265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ลูกศรซ้าย 66"/>
          <p:cNvSpPr/>
          <p:nvPr/>
        </p:nvSpPr>
        <p:spPr>
          <a:xfrm>
            <a:off x="8321040" y="1698171"/>
            <a:ext cx="522514" cy="365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xmlns="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3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xmlns="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xmlns="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xmlns="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xmlns="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xmlns="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3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xmlns="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xmlns="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xmlns="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1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xmlns="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xmlns="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8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3700</Words>
  <Application>Microsoft Office PowerPoint</Application>
  <PresentationFormat>กำหนดเอง</PresentationFormat>
  <Paragraphs>676</Paragraphs>
  <Slides>38</Slides>
  <Notes>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38</vt:i4>
      </vt:variant>
    </vt:vector>
  </HeadingPairs>
  <TitlesOfParts>
    <vt:vector size="39" baseType="lpstr">
      <vt:lpstr>Office Theme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ภาพนิ่ง 9</vt:lpstr>
      <vt:lpstr>ภาพนิ่ง 10</vt:lpstr>
      <vt:lpstr>ภาพนิ่ง 11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HRH Transformation</vt:lpstr>
      <vt:lpstr>HRH Transformation</vt:lpstr>
      <vt:lpstr>Digital Transformation</vt:lpstr>
      <vt:lpstr>Digital Transformation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  <vt:lpstr>ภาพนิ่ง 36</vt:lpstr>
      <vt:lpstr>ภาพนิ่ง 37</vt:lpstr>
      <vt:lpstr>ภาพนิ่ง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สุดารัตน์</cp:lastModifiedBy>
  <cp:revision>74</cp:revision>
  <dcterms:created xsi:type="dcterms:W3CDTF">2019-02-26T07:09:19Z</dcterms:created>
  <dcterms:modified xsi:type="dcterms:W3CDTF">2019-07-21T05:37:26Z</dcterms:modified>
</cp:coreProperties>
</file>