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816" r:id="rId2"/>
    <p:sldId id="1817" r:id="rId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0CC"/>
    <a:srgbClr val="070C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6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rgbClr val="070CE9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th-TH"/>
        </a:p>
      </c:tx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15"/>
          <c:y val="0.25215296004666082"/>
          <c:w val="0.74786364757957258"/>
          <c:h val="0.62376494604841071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9-41A6-86AD-C67BFEA46D65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9-41A6-86AD-C67BFEA46D65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F9-41A6-86AD-C67BFEA46D65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F9-41A6-86AD-C67BFEA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96146768"/>
        <c:axId val="1296137520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5F9-41A6-86AD-C67BFEA46D65}"/>
                  </c:ext>
                </c:extLst>
              </c15:ser>
            </c15:filteredBarSeries>
          </c:ext>
        </c:extLst>
      </c:bar3DChart>
      <c:catAx>
        <c:axId val="12961467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000000"/>
                  </a:solidFill>
                  <a:latin typeface="Angsana New" panose="02020603050405020304" pitchFamily="18" charset="-34"/>
                  <a:ea typeface="+mn-ea"/>
                  <a:cs typeface="Angsana New" panose="02020603050405020304" pitchFamily="18" charset="-34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crossAx val="1296137520"/>
        <c:crosses val="autoZero"/>
        <c:auto val="1"/>
        <c:lblAlgn val="ctr"/>
        <c:lblOffset val="100"/>
        <c:tickLblSkip val="1"/>
        <c:noMultiLvlLbl val="0"/>
      </c:catAx>
      <c:valAx>
        <c:axId val="1296137520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rgbClr val="000000"/>
                  </a:solidFill>
                  <a:latin typeface="Angsana New" panose="02020603050405020304" pitchFamily="18" charset="-34"/>
                  <a:ea typeface="+mn-ea"/>
                  <a:cs typeface="Angsana New" panose="02020603050405020304" pitchFamily="18" charset="-34"/>
                </a:defRPr>
              </a:pPr>
              <a:endParaRPr lang="th-TH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th-TH"/>
          </a:p>
        </c:txPr>
        <c:crossAx val="1296146768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655402546430549"/>
          <c:y val="0.20428186060075823"/>
          <c:w val="8.967917314297133E-2"/>
          <c:h val="0.36121888125003182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th-TH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th-T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940030"/>
              </p:ext>
            </p:extLst>
          </p:nvPr>
        </p:nvGraphicFramePr>
        <p:xfrm>
          <a:off x="348650" y="1689028"/>
          <a:ext cx="4057371" cy="296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759492" y="133883"/>
            <a:ext cx="9360000" cy="972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หัวข้อ </a:t>
            </a:r>
            <a:r>
              <a:rPr lang="en-US" sz="24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: </a:t>
            </a:r>
            <a:r>
              <a:rPr lang="th-TH" sz="24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algn="ctr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th-TH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ตัวชี้วัด </a:t>
            </a:r>
            <a:r>
              <a:rPr lang="en-US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:</a:t>
            </a:r>
            <a:r>
              <a:rPr lang="th-TH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56225" y="1273102"/>
            <a:ext cx="318799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13652"/>
              </p:ext>
            </p:extLst>
          </p:nvPr>
        </p:nvGraphicFramePr>
        <p:xfrm>
          <a:off x="357179" y="4825237"/>
          <a:ext cx="3009385" cy="1623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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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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189029" y="897288"/>
            <a:ext cx="1673225" cy="611386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 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อธิบดี/ผู้ตรวจ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360" y="42772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ตาราง 6">
            <a:extLst>
              <a:ext uri="{FF2B5EF4-FFF2-40B4-BE49-F238E27FC236}">
                <a16:creationId xmlns:a16="http://schemas.microsoft.com/office/drawing/2014/main" id="{042D1502-5184-448A-95C5-DB072548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96485"/>
              </p:ext>
            </p:extLst>
          </p:nvPr>
        </p:nvGraphicFramePr>
        <p:xfrm>
          <a:off x="6196034" y="2041163"/>
          <a:ext cx="5582225" cy="3947405"/>
        </p:xfrm>
        <a:graphic>
          <a:graphicData uri="http://schemas.openxmlformats.org/drawingml/2006/table">
            <a:tbl>
              <a:tblPr/>
              <a:tblGrid>
                <a:gridCol w="682359">
                  <a:extLst>
                    <a:ext uri="{9D8B030D-6E8A-4147-A177-3AD203B41FA5}">
                      <a16:colId xmlns:a16="http://schemas.microsoft.com/office/drawing/2014/main" val="2224059985"/>
                    </a:ext>
                  </a:extLst>
                </a:gridCol>
                <a:gridCol w="1031413">
                  <a:extLst>
                    <a:ext uri="{9D8B030D-6E8A-4147-A177-3AD203B41FA5}">
                      <a16:colId xmlns:a16="http://schemas.microsoft.com/office/drawing/2014/main" val="2501072774"/>
                    </a:ext>
                  </a:extLst>
                </a:gridCol>
                <a:gridCol w="684984">
                  <a:extLst>
                    <a:ext uri="{9D8B030D-6E8A-4147-A177-3AD203B41FA5}">
                      <a16:colId xmlns:a16="http://schemas.microsoft.com/office/drawing/2014/main" val="4013016997"/>
                    </a:ext>
                  </a:extLst>
                </a:gridCol>
                <a:gridCol w="682359">
                  <a:extLst>
                    <a:ext uri="{9D8B030D-6E8A-4147-A177-3AD203B41FA5}">
                      <a16:colId xmlns:a16="http://schemas.microsoft.com/office/drawing/2014/main" val="806527839"/>
                    </a:ext>
                  </a:extLst>
                </a:gridCol>
                <a:gridCol w="684984">
                  <a:extLst>
                    <a:ext uri="{9D8B030D-6E8A-4147-A177-3AD203B41FA5}">
                      <a16:colId xmlns:a16="http://schemas.microsoft.com/office/drawing/2014/main" val="3156278802"/>
                    </a:ext>
                  </a:extLst>
                </a:gridCol>
                <a:gridCol w="682359">
                  <a:extLst>
                    <a:ext uri="{9D8B030D-6E8A-4147-A177-3AD203B41FA5}">
                      <a16:colId xmlns:a16="http://schemas.microsoft.com/office/drawing/2014/main" val="3189323249"/>
                    </a:ext>
                  </a:extLst>
                </a:gridCol>
                <a:gridCol w="684984">
                  <a:extLst>
                    <a:ext uri="{9D8B030D-6E8A-4147-A177-3AD203B41FA5}">
                      <a16:colId xmlns:a16="http://schemas.microsoft.com/office/drawing/2014/main" val="3091013575"/>
                    </a:ext>
                  </a:extLst>
                </a:gridCol>
                <a:gridCol w="448783">
                  <a:extLst>
                    <a:ext uri="{9D8B030D-6E8A-4147-A177-3AD203B41FA5}">
                      <a16:colId xmlns:a16="http://schemas.microsoft.com/office/drawing/2014/main" val="250997568"/>
                    </a:ext>
                  </a:extLst>
                </a:gridCol>
              </a:tblGrid>
              <a:tr h="254977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 1/2562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ไตรมาส 2/2562 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เมษายน 2562.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83808"/>
                  </a:ext>
                </a:extLst>
              </a:tr>
              <a:tr h="481989">
                <a:tc gridSpan="2"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Risk Score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 Plus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Risk Score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 Plus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Risk Score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 Plus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88635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ชุมพรเขตรฯ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19756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ปากน้ำชุมพร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70836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ท่าแซะ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99812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ปะทิว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7084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มาบอำมฤต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248894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หลังสวน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04484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ปากน้ำหลังสวน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951564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ละ</a:t>
                      </a:r>
                      <a:r>
                        <a:rPr lang="th-TH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แม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50111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พะโต๊ะ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72085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สวี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C-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85205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ทุ่งตะโก</a:t>
                      </a:r>
                    </a:p>
                  </a:txBody>
                  <a:tcPr marL="8225" marR="8225" marT="8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h-TH" sz="1800" b="1" i="0" u="none" strike="noStrike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 </a:t>
                      </a:r>
                    </a:p>
                  </a:txBody>
                  <a:tcPr marL="8225" marR="8225" marT="8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86921"/>
                  </a:ext>
                </a:extLst>
              </a:tr>
            </a:tbl>
          </a:graphicData>
        </a:graphic>
      </p:graphicFrame>
      <p:grpSp>
        <p:nvGrpSpPr>
          <p:cNvPr id="2" name="กลุ่ม 56"/>
          <p:cNvGrpSpPr/>
          <p:nvPr/>
        </p:nvGrpSpPr>
        <p:grpSpPr>
          <a:xfrm>
            <a:off x="3629250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รูปหกเหลี่ยม 41">
            <a:extLst>
              <a:ext uri="{FF2B5EF4-FFF2-40B4-BE49-F238E27FC236}">
                <a16:creationId xmlns:a16="http://schemas.microsoft.com/office/drawing/2014/main" id="{E65BA9FF-478D-4ADD-B216-CB24FA299B92}"/>
              </a:ext>
            </a:extLst>
          </p:cNvPr>
          <p:cNvSpPr/>
          <p:nvPr/>
        </p:nvSpPr>
        <p:spPr>
          <a:xfrm>
            <a:off x="4461314" y="529326"/>
            <a:ext cx="3713778" cy="2935262"/>
          </a:xfrm>
          <a:prstGeom prst="hexago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1" name="รูปหกเหลี่ยม 40">
            <a:extLst>
              <a:ext uri="{FF2B5EF4-FFF2-40B4-BE49-F238E27FC236}">
                <a16:creationId xmlns:a16="http://schemas.microsoft.com/office/drawing/2014/main" id="{005D33B8-1E43-4126-9BE1-A77AEE5F9202}"/>
              </a:ext>
            </a:extLst>
          </p:cNvPr>
          <p:cNvSpPr/>
          <p:nvPr/>
        </p:nvSpPr>
        <p:spPr>
          <a:xfrm rot="10800000">
            <a:off x="4461314" y="3653937"/>
            <a:ext cx="3713778" cy="2935262"/>
          </a:xfrm>
          <a:prstGeom prst="hexagon">
            <a:avLst/>
          </a:prstGeom>
          <a:solidFill>
            <a:srgbClr val="63A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รูปหกเหลี่ยม 37">
            <a:extLst>
              <a:ext uri="{FF2B5EF4-FFF2-40B4-BE49-F238E27FC236}">
                <a16:creationId xmlns:a16="http://schemas.microsoft.com/office/drawing/2014/main" id="{CF916559-3081-4BB4-A5CF-CD5B1A397EAB}"/>
              </a:ext>
            </a:extLst>
          </p:cNvPr>
          <p:cNvSpPr/>
          <p:nvPr/>
        </p:nvSpPr>
        <p:spPr>
          <a:xfrm>
            <a:off x="7641810" y="1693424"/>
            <a:ext cx="4016493" cy="3759803"/>
          </a:xfrm>
          <a:prstGeom prst="hexagon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รูปหกเหลี่ยม 11">
            <a:extLst>
              <a:ext uri="{FF2B5EF4-FFF2-40B4-BE49-F238E27FC236}">
                <a16:creationId xmlns:a16="http://schemas.microsoft.com/office/drawing/2014/main" id="{EC47A81F-AF82-408F-A8B7-EF27D46299FD}"/>
              </a:ext>
            </a:extLst>
          </p:cNvPr>
          <p:cNvSpPr/>
          <p:nvPr/>
        </p:nvSpPr>
        <p:spPr>
          <a:xfrm>
            <a:off x="307556" y="1636760"/>
            <a:ext cx="4670806" cy="3799925"/>
          </a:xfrm>
          <a:prstGeom prst="hexagon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759492" y="397866"/>
            <a:ext cx="4286641" cy="444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>
              <a:lnSpc>
                <a:spcPts val="3000"/>
              </a:lnSpc>
            </a:pPr>
            <a:r>
              <a:rPr lang="th-TH" sz="2400" b="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สภาพปัญหา/ข้อจำกัด</a:t>
            </a:r>
            <a:endParaRPr kumimoji="0" lang="th-TH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360" y="42772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B6E7B65-49AB-46CA-8B2A-FBE93E1352D2}"/>
              </a:ext>
            </a:extLst>
          </p:cNvPr>
          <p:cNvSpPr/>
          <p:nvPr/>
        </p:nvSpPr>
        <p:spPr>
          <a:xfrm>
            <a:off x="1610889" y="1027395"/>
            <a:ext cx="8039167" cy="183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  หน่วยบริการบางแห่ง เปลี่ยนแปลงนักบัญชีบ่อย ส่งผลต่อคุณภาพ</a:t>
            </a:r>
          </a:p>
          <a:p>
            <a:pPr>
              <a:lnSpc>
                <a:spcPts val="34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การบันทึกบัญชีและการวิเคราะห์ดัชนีทางการเงิน</a:t>
            </a:r>
          </a:p>
          <a:p>
            <a:pPr>
              <a:lnSpc>
                <a:spcPts val="34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  โปรแกรมจัดการข้อมูลทางบัญชีของหน่วยบริการบางแห่ง </a:t>
            </a:r>
          </a:p>
          <a:p>
            <a:pPr>
              <a:lnSpc>
                <a:spcPts val="34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ไม่สามารถแยกหนี้คงเหลือ  ในแต่ละปีได้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012361C2-2DBB-4578-BDE4-F5CF126DF3AA}"/>
              </a:ext>
            </a:extLst>
          </p:cNvPr>
          <p:cNvSpPr/>
          <p:nvPr/>
        </p:nvSpPr>
        <p:spPr>
          <a:xfrm>
            <a:off x="1606668" y="3680331"/>
            <a:ext cx="9634299" cy="2416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 จัดประชุมแลกเปลี่ยนเรียนรู้ในกลุ่มนักบัญชี และศูนย์จัดเก็บรายได้</a:t>
            </a:r>
          </a:p>
          <a:p>
            <a:pPr>
              <a:lnSpc>
                <a:spcPts val="30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ระหว่างโรงพยาบาล</a:t>
            </a:r>
          </a:p>
          <a:p>
            <a:pPr>
              <a:lnSpc>
                <a:spcPts val="30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 ติดตามการดำเนินงานของศูนย์จัดเก็บรายได้  ความครบถ้วน ถูกต้อง และทันเวลา</a:t>
            </a:r>
          </a:p>
          <a:p>
            <a:pPr>
              <a:lnSpc>
                <a:spcPts val="30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เฝ้าระวังสถานะวิกฤติทางการเงินของโรงพยาบาลที่เสี่ยงต่อวิกฤติ ระดับ 4-7 และ</a:t>
            </a:r>
          </a:p>
          <a:p>
            <a:pPr>
              <a:lnSpc>
                <a:spcPts val="30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7</a:t>
            </a:r>
            <a:r>
              <a:rPr lang="en-US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PLUS </a:t>
            </a: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(จำนวน 5 แห่ง </a:t>
            </a:r>
            <a:r>
              <a:rPr lang="en-US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หลังสวน/ปน.หลังสวน/ละ</a:t>
            </a:r>
            <a:r>
              <a:rPr lang="th-TH" sz="32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แม</a:t>
            </a: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/พะโต๊ะ และ ปะทิว) </a:t>
            </a:r>
          </a:p>
          <a:p>
            <a:pPr>
              <a:lnSpc>
                <a:spcPts val="3000"/>
              </a:lnSpc>
            </a:pPr>
            <a:r>
              <a:rPr lang="th-TH" sz="32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เพื่อแก้ไขสถานการณ์ และพิจารณาจัดสรรเงินเสริมสภาพคล่อง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A8F80443-DB9D-4717-88BB-3C068BFCB8C9}"/>
              </a:ext>
            </a:extLst>
          </p:cNvPr>
          <p:cNvSpPr txBox="1"/>
          <p:nvPr/>
        </p:nvSpPr>
        <p:spPr>
          <a:xfrm>
            <a:off x="604110" y="2939419"/>
            <a:ext cx="4286641" cy="444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 Neue Medium"/>
              </a:rPr>
              <a:t>มาตรการดำเนินการเฉพาะ</a:t>
            </a:r>
          </a:p>
        </p:txBody>
      </p:sp>
    </p:spTree>
    <p:extLst>
      <p:ext uri="{BB962C8B-B14F-4D97-AF65-F5344CB8AC3E}">
        <p14:creationId xmlns:p14="http://schemas.microsoft.com/office/powerpoint/2010/main" val="23874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797</TotalTime>
  <Words>339</Words>
  <Application>Microsoft Office PowerPoint</Application>
  <PresentationFormat>แบบจอกว้าง</PresentationFormat>
  <Paragraphs>144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9" baseType="lpstr">
      <vt:lpstr>Angsana New</vt:lpstr>
      <vt:lpstr>Arial</vt:lpstr>
      <vt:lpstr>Calibri</vt:lpstr>
      <vt:lpstr>Tahoma</vt:lpstr>
      <vt:lpstr>TH SarabunPSK</vt:lpstr>
      <vt:lpstr>Tw Cen MT</vt:lpstr>
      <vt:lpstr>Circuit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Siap50</cp:lastModifiedBy>
  <cp:revision>80</cp:revision>
  <cp:lastPrinted>2019-02-18T05:51:49Z</cp:lastPrinted>
  <dcterms:created xsi:type="dcterms:W3CDTF">2019-02-13T04:27:05Z</dcterms:created>
  <dcterms:modified xsi:type="dcterms:W3CDTF">2019-06-11T02:28:28Z</dcterms:modified>
</cp:coreProperties>
</file>