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6" r:id="rId2"/>
  </p:sldMasterIdLst>
  <p:handoutMasterIdLst>
    <p:handoutMasterId r:id="rId8"/>
  </p:handoutMasterIdLst>
  <p:sldIdLst>
    <p:sldId id="270" r:id="rId3"/>
    <p:sldId id="257" r:id="rId4"/>
    <p:sldId id="269" r:id="rId5"/>
    <p:sldId id="268" r:id="rId6"/>
    <p:sldId id="266" r:id="rId7"/>
  </p:sldIdLst>
  <p:sldSz cx="9144000" cy="6858000" type="screen4x3"/>
  <p:notesSz cx="6858000" cy="99456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EEF9"/>
    <a:srgbClr val="F61200"/>
    <a:srgbClr val="59C90D"/>
    <a:srgbClr val="134AF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60"/>
  </p:normalViewPr>
  <p:slideViewPr>
    <p:cSldViewPr>
      <p:cViewPr varScale="1">
        <p:scale>
          <a:sx n="70" d="100"/>
          <a:sy n="70" d="100"/>
        </p:scale>
        <p:origin x="140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83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983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0A3D7-F254-4EFC-B089-6E2CDF2092F1}" type="datetimeFigureOut">
              <a:rPr lang="th-TH" smtClean="0"/>
              <a:t>10/06/62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9447293"/>
            <a:ext cx="2971800" cy="498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3"/>
          </p:nvPr>
        </p:nvSpPr>
        <p:spPr>
          <a:xfrm>
            <a:off x="3884613" y="9447293"/>
            <a:ext cx="2971800" cy="498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1D7B8-BC66-4ED6-BE66-F0587B04B9C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6812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/>
          </a:p>
        </p:txBody>
      </p:sp>
      <p:sp>
        <p:nvSpPr>
          <p:cNvPr id="5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19B43-A20D-4ADA-BAC8-D7D0FEE22D7A}" type="datetimeFigureOut">
              <a:rPr lang="en-US"/>
              <a:pPr>
                <a:defRPr/>
              </a:pPr>
              <a:t>6/10/2019</a:t>
            </a:fld>
            <a:endParaRPr lang="en-US"/>
          </a:p>
        </p:txBody>
      </p:sp>
      <p:sp>
        <p:nvSpPr>
          <p:cNvPr id="6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2CBFC-D00B-4136-8826-3CF6A56F5F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6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6824E-1616-47A8-B63F-5726608C31CF}" type="datetimeFigureOut">
              <a:rPr lang="en-US"/>
              <a:pPr>
                <a:defRPr/>
              </a:pPr>
              <a:t>6/10/2019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401AE-C783-442B-9717-F8B5A7387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0F435-2E8F-4D8F-BDC8-C20E227877E8}" type="datetimeFigureOut">
              <a:rPr lang="en-US"/>
              <a:pPr>
                <a:defRPr/>
              </a:pPr>
              <a:t>6/10/2019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A101D-E659-45AA-A8CA-79D765678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05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รูปภาพ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7"/>
            <a:ext cx="9144000" cy="6851149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BFB8-6402-48B4-92F1-79D5A7CEE9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5952-F1FE-4492-87DE-34E378548B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392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รูปภาพ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117043"/>
            <a:ext cx="9137904" cy="6623914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BFB8-6402-48B4-92F1-79D5A7CEE9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5952-F1FE-4492-87DE-34E378548B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13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BFB8-6402-48B4-92F1-79D5A7CEE9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5952-F1FE-4492-87DE-34E378548B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554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BFB8-6402-48B4-92F1-79D5A7CEE9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5952-F1FE-4492-87DE-34E378548B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30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8" y="1535114"/>
            <a:ext cx="4041775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BFB8-6402-48B4-92F1-79D5A7CEE9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5952-F1FE-4492-87DE-34E378548B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94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BFB8-6402-48B4-92F1-79D5A7CEE9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5952-F1FE-4492-87DE-34E378548B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753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BFB8-6402-48B4-92F1-79D5A7CEE9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5952-F1FE-4492-87DE-34E378548B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613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BFB8-6402-48B4-92F1-79D5A7CEE9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5952-F1FE-4492-87DE-34E378548B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4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17475"/>
            <a:ext cx="9137650" cy="662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200DD-8205-412F-80ED-D0CAC7A1BA65}" type="datetimeFigureOut">
              <a:rPr lang="en-US"/>
              <a:pPr>
                <a:defRPr/>
              </a:pPr>
              <a:t>6/10/2019</a:t>
            </a:fld>
            <a:endParaRPr lang="en-US"/>
          </a:p>
        </p:txBody>
      </p:sp>
      <p:sp>
        <p:nvSpPr>
          <p:cNvPr id="6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7A313-3D04-4116-A621-6551C0F31E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989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BFB8-6402-48B4-92F1-79D5A7CEE9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5952-F1FE-4492-87DE-34E378548B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8898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BFB8-6402-48B4-92F1-79D5A7CEE9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5952-F1FE-4492-87DE-34E378548B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337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BFB8-6402-48B4-92F1-79D5A7CEE9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5952-F1FE-4492-87DE-34E378548B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B15A5-93EB-4DC0-882D-554D1223B88A}" type="datetimeFigureOut">
              <a:rPr lang="en-US"/>
              <a:pPr>
                <a:defRPr/>
              </a:pPr>
              <a:t>6/10/2019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D4AE6-79AC-4E17-84BE-F7C97AC99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2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A00EF-0598-4D20-ACE8-9890FC90A4C9}" type="datetimeFigureOut">
              <a:rPr lang="en-US"/>
              <a:pPr>
                <a:defRPr/>
              </a:pPr>
              <a:t>6/10/2019</a:t>
            </a:fld>
            <a:endParaRPr lang="en-US"/>
          </a:p>
        </p:txBody>
      </p:sp>
      <p:sp>
        <p:nvSpPr>
          <p:cNvPr id="6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18E46-4B83-4956-8C9A-E4E1466890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6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190DC-996C-46B3-8DE4-18C16AB18A43}" type="datetimeFigureOut">
              <a:rPr lang="en-US"/>
              <a:pPr>
                <a:defRPr/>
              </a:pPr>
              <a:t>6/10/2019</a:t>
            </a:fld>
            <a:endParaRPr lang="en-US"/>
          </a:p>
        </p:txBody>
      </p:sp>
      <p:sp>
        <p:nvSpPr>
          <p:cNvPr id="8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C2FCD-5FB5-4797-948F-1E78B56994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9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65732-C875-4ADE-8C60-77E7FD0F9CAE}" type="datetimeFigureOut">
              <a:rPr lang="en-US"/>
              <a:pPr>
                <a:defRPr/>
              </a:pPr>
              <a:t>6/10/2019</a:t>
            </a:fld>
            <a:endParaRPr lang="en-US"/>
          </a:p>
        </p:txBody>
      </p:sp>
      <p:sp>
        <p:nvSpPr>
          <p:cNvPr id="4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5E629-5813-4CF6-AD41-F0BC3EEDF2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1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13915-13E2-41E8-8943-0DC3002D4AFA}" type="datetimeFigureOut">
              <a:rPr lang="en-US"/>
              <a:pPr>
                <a:defRPr/>
              </a:pPr>
              <a:t>6/10/2019</a:t>
            </a:fld>
            <a:endParaRPr lang="en-US"/>
          </a:p>
        </p:txBody>
      </p:sp>
      <p:sp>
        <p:nvSpPr>
          <p:cNvPr id="3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CFA04-3104-4A0E-8CA3-E069179EA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9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E6FC3-7B8F-40C3-8B26-19E8A438B1AF}" type="datetimeFigureOut">
              <a:rPr lang="en-US"/>
              <a:pPr>
                <a:defRPr/>
              </a:pPr>
              <a:t>6/10/2019</a:t>
            </a:fld>
            <a:endParaRPr lang="en-US"/>
          </a:p>
        </p:txBody>
      </p:sp>
      <p:sp>
        <p:nvSpPr>
          <p:cNvPr id="6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7ACF8-EAE4-4113-965F-E02A9AFF76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9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h-TH" noProof="0" smtClean="0"/>
              <a:t>คลิกไอคอนเพื่อเพิ่มรูปภาพ</a:t>
            </a:r>
            <a:endParaRPr lang="en-US" noProof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4732C-F2D1-4BD1-B871-A16F24F83B24}" type="datetimeFigureOut">
              <a:rPr lang="en-US"/>
              <a:pPr>
                <a:defRPr/>
              </a:pPr>
              <a:t>6/10/2019</a:t>
            </a:fld>
            <a:endParaRPr lang="en-US"/>
          </a:p>
        </p:txBody>
      </p:sp>
      <p:sp>
        <p:nvSpPr>
          <p:cNvPr id="6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C9166-599C-42EE-9F1D-7E5F016636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5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ตัวแทนชื่อเรื่อง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คลิกเพื่อแก้ไขลักษณะชื่อเรื่องต้นแบบ</a:t>
            </a:r>
            <a:endParaRPr lang="en-US" smtClean="0"/>
          </a:p>
        </p:txBody>
      </p:sp>
      <p:sp>
        <p:nvSpPr>
          <p:cNvPr id="1027" name="ตัวแทนข้อความ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smtClean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420460A-37C1-409B-B194-06FBE630677D}" type="datetimeFigureOut">
              <a:rPr lang="en-US"/>
              <a:pPr>
                <a:defRPr/>
              </a:pPr>
              <a:t>6/10/2019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C0A1DD1-3CA8-4E4A-9534-2D62D2B8A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9581BFB8-6402-48B4-92F1-79D5A7CEE9B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6/10/2019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A3795952-F1FE-4492-87DE-34E378548B1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409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anose="020B0604020202020204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anose="020B0604020202020204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สี่เหลี่ยมผืนผ้า 164"/>
          <p:cNvSpPr/>
          <p:nvPr/>
        </p:nvSpPr>
        <p:spPr>
          <a:xfrm>
            <a:off x="585586" y="1293363"/>
            <a:ext cx="8039497" cy="707886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ร้อยละของผู้ป่วยนอกทั้งหมดที่ได้รับบริการ ตรวจ วินิจฉัย รักษาโรค และฟื้นฟู</a:t>
            </a:r>
            <a:r>
              <a:rPr lang="th-TH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สภาพด้วย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ศาสตร์การแพทย์แผน</a:t>
            </a:r>
            <a:r>
              <a:rPr lang="th-TH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ไทย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การแพทย์</a:t>
            </a:r>
            <a:r>
              <a:rPr lang="th-TH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ทางเลือกที่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ได้</a:t>
            </a:r>
            <a:r>
              <a:rPr lang="th-TH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มาตรฐาน 18.5</a:t>
            </a:r>
            <a:r>
              <a:rPr lang="en-US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%</a:t>
            </a:r>
            <a:r>
              <a:rPr lang="th-TH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(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รพศ./</a:t>
            </a:r>
            <a:r>
              <a:rPr lang="th-TH" sz="2000" b="1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รพท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  <a:r>
              <a:rPr lang="en-US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%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th-TH" sz="2000" b="1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รพช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en-US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19%, 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รพ.สต. </a:t>
            </a:r>
            <a:r>
              <a:rPr lang="th-TH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36</a:t>
            </a:r>
            <a:r>
              <a:rPr lang="en-US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%</a:t>
            </a:r>
            <a:r>
              <a:rPr lang="th-TH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2" name="รูปภาพ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567" y="231506"/>
            <a:ext cx="3492074" cy="827573"/>
          </a:xfrm>
          <a:prstGeom prst="rect">
            <a:avLst/>
          </a:prstGeom>
        </p:spPr>
      </p:pic>
      <p:sp>
        <p:nvSpPr>
          <p:cNvPr id="4100" name="TextBox 166"/>
          <p:cNvSpPr txBox="1">
            <a:spLocks noChangeArrowheads="1"/>
          </p:cNvSpPr>
          <p:nvPr/>
        </p:nvSpPr>
        <p:spPr bwMode="auto">
          <a:xfrm>
            <a:off x="5580112" y="282079"/>
            <a:ext cx="276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h-TH" sz="4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แพทย์แผนไทย</a:t>
            </a:r>
          </a:p>
        </p:txBody>
      </p:sp>
      <p:graphicFrame>
        <p:nvGraphicFramePr>
          <p:cNvPr id="96" name="ตาราง 95"/>
          <p:cNvGraphicFramePr>
            <a:graphicFrameLocks noGrp="1"/>
          </p:cNvGraphicFramePr>
          <p:nvPr>
            <p:extLst/>
          </p:nvPr>
        </p:nvGraphicFramePr>
        <p:xfrm>
          <a:off x="395536" y="2636912"/>
          <a:ext cx="3643522" cy="1944216"/>
        </p:xfrm>
        <a:graphic>
          <a:graphicData uri="http://schemas.openxmlformats.org/drawingml/2006/table">
            <a:tbl>
              <a:tblPr/>
              <a:tblGrid>
                <a:gridCol w="711843"/>
                <a:gridCol w="739718"/>
                <a:gridCol w="663252"/>
                <a:gridCol w="663252"/>
                <a:gridCol w="865457"/>
              </a:tblGrid>
              <a:tr h="1240478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MS Mincho"/>
                        <a:cs typeface="TH SarabunPSK" pitchFamily="34" charset="-34"/>
                      </a:endParaRPr>
                    </a:p>
                  </a:txBody>
                  <a:tcPr marL="68570" marR="68570" marT="72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4A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h-TH" sz="2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MS Mincho"/>
                          <a:cs typeface="TH SarabunPSK" pitchFamily="34" charset="-34"/>
                        </a:rPr>
                        <a:t>ปี 2559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MS Mincho"/>
                        <a:cs typeface="TH SarabunPSK" pitchFamily="34" charset="-34"/>
                      </a:endParaRPr>
                    </a:p>
                  </a:txBody>
                  <a:tcPr marL="68570" marR="68570" marT="7200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4A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h-TH" sz="2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MS Mincho"/>
                          <a:cs typeface="TH SarabunPSK" pitchFamily="34" charset="-34"/>
                        </a:rPr>
                        <a:t>ปี 2560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MS Mincho"/>
                        <a:cs typeface="TH SarabunPSK" pitchFamily="34" charset="-34"/>
                      </a:endParaRPr>
                    </a:p>
                  </a:txBody>
                  <a:tcPr marL="68570" marR="68570" marT="7200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4A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h-TH" sz="2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MS Mincho"/>
                          <a:cs typeface="TH SarabunPSK" pitchFamily="34" charset="-34"/>
                        </a:rPr>
                        <a:t>ปี2561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MS Mincho"/>
                        <a:cs typeface="TH SarabunPSK" pitchFamily="34" charset="-34"/>
                      </a:endParaRPr>
                    </a:p>
                  </a:txBody>
                  <a:tcPr marL="68570" marR="68570" marT="7200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4A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h-TH" sz="2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MS Mincho"/>
                          <a:cs typeface="TH SarabunPSK" pitchFamily="34" charset="-34"/>
                        </a:rPr>
                        <a:t>ปี 256</a:t>
                      </a:r>
                      <a:r>
                        <a:rPr lang="th-TH" sz="2400" b="1" dirty="0">
                          <a:solidFill>
                            <a:schemeClr val="bg1"/>
                          </a:solidFill>
                          <a:latin typeface="TH SarabunPSK" pitchFamily="34" charset="-34"/>
                          <a:ea typeface="MS Mincho"/>
                          <a:cs typeface="TH SarabunPSK" pitchFamily="34" charset="-34"/>
                        </a:rPr>
                        <a:t>2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MS Mincho"/>
                          <a:cs typeface="TH SarabunPSK" pitchFamily="34" charset="-34"/>
                        </a:rPr>
                        <a:t> </a:t>
                      </a:r>
                    </a:p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MS Mincho"/>
                          <a:cs typeface="TH SarabunPSK" pitchFamily="34" charset="-34"/>
                        </a:rPr>
                        <a:t>(</a:t>
                      </a:r>
                      <a:r>
                        <a:rPr lang="th-TH" sz="2400" b="1" dirty="0" err="1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MS Mincho"/>
                          <a:cs typeface="TH SarabunPSK" pitchFamily="34" charset="-34"/>
                        </a:rPr>
                        <a:t>ไตรมาส</a:t>
                      </a:r>
                      <a:r>
                        <a:rPr lang="th-TH" sz="2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MS Mincho"/>
                          <a:cs typeface="TH SarabunPSK" pitchFamily="34" charset="-34"/>
                        </a:rPr>
                        <a:t>1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MS Mincho"/>
                          <a:cs typeface="TH SarabunPSK" pitchFamily="34" charset="-34"/>
                        </a:rPr>
                        <a:t>)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MS Mincho"/>
                        <a:cs typeface="TH SarabunPSK" pitchFamily="34" charset="-34"/>
                      </a:endParaRPr>
                    </a:p>
                  </a:txBody>
                  <a:tcPr marL="68570" marR="68570" marT="7200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4AF9"/>
                    </a:solidFill>
                  </a:tcPr>
                </a:tc>
              </a:tr>
              <a:tr h="703738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h-TH" sz="2000" b="1" dirty="0" smtClean="0">
                          <a:latin typeface="TH SarabunPSK" pitchFamily="34" charset="-34"/>
                          <a:ea typeface="MS Mincho"/>
                          <a:cs typeface="TH SarabunPSK" pitchFamily="34" charset="-34"/>
                        </a:rPr>
                        <a:t>ชุมพร</a:t>
                      </a:r>
                    </a:p>
                  </a:txBody>
                  <a:tcPr marL="68570" marR="68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000" b="1" dirty="0" smtClean="0">
                          <a:latin typeface="TH SarabunPSK" pitchFamily="34" charset="-34"/>
                          <a:ea typeface="MS Mincho"/>
                          <a:cs typeface="TH SarabunPSK" pitchFamily="34" charset="-34"/>
                        </a:rPr>
                        <a:t>11.80</a:t>
                      </a:r>
                      <a:endParaRPr lang="en-US" sz="2000" b="1" dirty="0">
                        <a:latin typeface="TH SarabunPSK" pitchFamily="34" charset="-34"/>
                        <a:ea typeface="MS Mincho"/>
                        <a:cs typeface="TH SarabunPSK" pitchFamily="34" charset="-34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000" b="1" dirty="0" smtClean="0">
                          <a:latin typeface="TH SarabunPSK" pitchFamily="34" charset="-34"/>
                          <a:ea typeface="MS Mincho"/>
                          <a:cs typeface="TH SarabunPSK" pitchFamily="34" charset="-34"/>
                        </a:rPr>
                        <a:t>13.51</a:t>
                      </a:r>
                      <a:endParaRPr lang="en-US" sz="2000" b="1" dirty="0">
                        <a:latin typeface="TH SarabunPSK" pitchFamily="34" charset="-34"/>
                        <a:ea typeface="MS Mincho"/>
                        <a:cs typeface="TH SarabunPSK" pitchFamily="34" charset="-34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H SarabunPSK" pitchFamily="34" charset="-34"/>
                          <a:ea typeface="MS Mincho"/>
                          <a:cs typeface="TH SarabunPSK" pitchFamily="34" charset="-34"/>
                        </a:rPr>
                        <a:t>24.31</a:t>
                      </a:r>
                      <a:endParaRPr lang="en-US" sz="2000" b="1" dirty="0">
                        <a:latin typeface="TH SarabunPSK" pitchFamily="34" charset="-34"/>
                        <a:ea typeface="MS Mincho"/>
                        <a:cs typeface="TH SarabunPSK" pitchFamily="34" charset="-34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C90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H SarabunPSK" pitchFamily="34" charset="-34"/>
                          <a:ea typeface="MS Mincho"/>
                          <a:cs typeface="TH SarabunPSK" pitchFamily="34" charset="-34"/>
                        </a:rPr>
                        <a:t>23.37</a:t>
                      </a:r>
                      <a:endParaRPr lang="en-US" sz="2000" b="1" dirty="0">
                        <a:latin typeface="TH SarabunPSK" pitchFamily="34" charset="-34"/>
                        <a:ea typeface="MS Mincho"/>
                        <a:cs typeface="TH SarabunPSK" pitchFamily="34" charset="-34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C90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ตาราง 1"/>
          <p:cNvGraphicFramePr>
            <a:graphicFrameLocks noGrp="1"/>
          </p:cNvGraphicFramePr>
          <p:nvPr/>
        </p:nvGraphicFramePr>
        <p:xfrm>
          <a:off x="4601171" y="2492896"/>
          <a:ext cx="3477019" cy="3654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5754"/>
                <a:gridCol w="1581265"/>
              </a:tblGrid>
              <a:tr h="363016"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จังหวัด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9525" marR="9525" marT="9525" marB="0" anchor="b"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ปี2562 </a:t>
                      </a:r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(8</a:t>
                      </a:r>
                      <a:r>
                        <a:rPr lang="th-TH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เดือน</a:t>
                      </a:r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)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363016"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u="none" strike="noStrike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ภาพรวมประเทศ</a:t>
                      </a:r>
                      <a:endParaRPr lang="th-TH" sz="20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9525" marR="9525" marT="9525" marB="0" anchor="b"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u="none" strike="noStrike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21.87</a:t>
                      </a:r>
                      <a:endParaRPr lang="th-TH" sz="20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363016"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u="none" strike="noStrike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เขต11</a:t>
                      </a:r>
                      <a:endParaRPr lang="th-TH" sz="20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9525" marR="9525" marT="9525" marB="0" anchor="b"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u="none" strike="noStrike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20.81</a:t>
                      </a:r>
                      <a:endParaRPr lang="th-TH" sz="20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363016"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u="none" strike="noStrike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ระนอง</a:t>
                      </a:r>
                      <a:endParaRPr lang="th-TH" sz="20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9525" marR="9525" marT="9525" marB="0" anchor="b"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u="none" strike="noStrike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27.16</a:t>
                      </a:r>
                      <a:endParaRPr lang="th-TH" sz="20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363016"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u="none" strike="noStrike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กระบี่</a:t>
                      </a:r>
                      <a:endParaRPr lang="th-TH" sz="20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9525" marR="9525" marT="9525" marB="0" anchor="b"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u="none" strike="noStrike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23.89</a:t>
                      </a:r>
                      <a:endParaRPr lang="th-TH" sz="20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363016"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ชุมพร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9525" marR="9525" marT="9525" marB="0" anchor="b"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23.59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363016"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u="none" strike="noStrike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พังงา</a:t>
                      </a:r>
                      <a:endParaRPr lang="th-TH" sz="20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9525" marR="9525" marT="9525" marB="0" anchor="b"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u="none" strike="noStrike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21.82</a:t>
                      </a:r>
                      <a:endParaRPr lang="th-TH" sz="20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363016"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u="none" strike="noStrike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สุราษฎร์ธานี</a:t>
                      </a:r>
                      <a:endParaRPr lang="th-TH" sz="20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9525" marR="9525" marT="9525" marB="0" anchor="b"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u="none" strike="noStrike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19.95</a:t>
                      </a:r>
                      <a:endParaRPr lang="th-TH" sz="20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363016"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u="none" strike="noStrike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นครศรีธรรมราช</a:t>
                      </a:r>
                      <a:endParaRPr lang="th-TH" sz="20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9525" marR="9525" marT="9525" marB="0" anchor="b"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u="none" strike="noStrike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19.46</a:t>
                      </a:r>
                      <a:endParaRPr lang="th-TH" sz="20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363016"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u="none" strike="noStrike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ภูเก็ต</a:t>
                      </a:r>
                      <a:endParaRPr lang="th-TH" sz="20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9525" marR="9525" marT="9525" marB="0" anchor="b"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u="none" strike="noStrike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17.77</a:t>
                      </a:r>
                      <a:endParaRPr lang="th-TH" sz="20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6" name="สี่เหลี่ยมผืนผ้า 5"/>
          <p:cNvSpPr/>
          <p:nvPr/>
        </p:nvSpPr>
        <p:spPr>
          <a:xfrm>
            <a:off x="4605334" y="3573016"/>
            <a:ext cx="3495058" cy="10801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Rectangle 468"/>
          <p:cNvSpPr>
            <a:spLocks noChangeArrowheads="1"/>
          </p:cNvSpPr>
          <p:nvPr/>
        </p:nvSpPr>
        <p:spPr bwMode="auto">
          <a:xfrm>
            <a:off x="3090197" y="6224903"/>
            <a:ext cx="57606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th-TH" altLang="ja-JP" sz="1400" dirty="0" smtClean="0">
                <a:latin typeface="TH SarabunPSK" panose="020B0500040200020003" pitchFamily="34" charset="-34"/>
                <a:ea typeface="MS Mincho" pitchFamily="49" charset="-128"/>
              </a:rPr>
              <a:t>ผล</a:t>
            </a:r>
            <a:r>
              <a:rPr lang="th-TH" altLang="ja-JP" sz="1400" dirty="0">
                <a:latin typeface="TH SarabunPSK" panose="020B0500040200020003" pitchFamily="34" charset="-34"/>
                <a:ea typeface="MS Mincho" pitchFamily="49" charset="-128"/>
              </a:rPr>
              <a:t>การดำเนินงานในปีงบประมาณ 2562 นับรวมแผนจีน(</a:t>
            </a:r>
            <a:r>
              <a:rPr lang="en-US" altLang="ja-JP" sz="1400" dirty="0">
                <a:latin typeface="TH SarabunPSK" panose="020B0500040200020003" pitchFamily="34" charset="-34"/>
                <a:ea typeface="MS Mincho" pitchFamily="49" charset="-128"/>
              </a:rPr>
              <a:t>U78x - U79x) </a:t>
            </a:r>
            <a:r>
              <a:rPr lang="th-TH" altLang="ja-JP" sz="1400" dirty="0">
                <a:latin typeface="TH SarabunPSK" panose="020B0500040200020003" pitchFamily="34" charset="-34"/>
                <a:ea typeface="MS Mincho" pitchFamily="49" charset="-128"/>
              </a:rPr>
              <a:t>แต่ไม่นับรวม </a:t>
            </a:r>
            <a:r>
              <a:rPr lang="en-US" altLang="ja-JP" sz="1400" dirty="0" smtClean="0">
                <a:latin typeface="TH SarabunPSK" panose="020B0500040200020003" pitchFamily="34" charset="-34"/>
                <a:ea typeface="MS Mincho" pitchFamily="49" charset="-128"/>
              </a:rPr>
              <a:t>U77x</a:t>
            </a:r>
            <a:endParaRPr lang="th-TH" altLang="ja-JP" sz="1400" dirty="0">
              <a:latin typeface="TH SarabunPSK" panose="020B0500040200020003" pitchFamily="34" charset="-34"/>
              <a:ea typeface="MS Mincho" pitchFamily="49" charset="-128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th-TH" altLang="ja-JP" sz="1400" dirty="0" smtClean="0">
                <a:latin typeface="TH SarabunPSK" panose="020B0500040200020003" pitchFamily="34" charset="-34"/>
                <a:ea typeface="MS Mincho" pitchFamily="49" charset="-128"/>
              </a:rPr>
              <a:t>ข้อมูล </a:t>
            </a:r>
            <a:r>
              <a:rPr lang="th-TH" altLang="ja-JP" sz="1400" dirty="0">
                <a:latin typeface="TH SarabunPSK" panose="020B0500040200020003" pitchFamily="34" charset="-34"/>
                <a:ea typeface="MS Mincho" pitchFamily="49" charset="-128"/>
              </a:rPr>
              <a:t>ณ วันที่ </a:t>
            </a:r>
            <a:r>
              <a:rPr lang="th-TH" altLang="ja-JP" sz="1400" dirty="0" smtClean="0">
                <a:latin typeface="TH SarabunPSK" panose="020B0500040200020003" pitchFamily="34" charset="-34"/>
                <a:ea typeface="MS Mincho" pitchFamily="49" charset="-128"/>
              </a:rPr>
              <a:t>10 มิ.ย..2562  </a:t>
            </a:r>
            <a:r>
              <a:rPr lang="th-TH" altLang="ja-JP" sz="1400" dirty="0">
                <a:latin typeface="TH SarabunPSK" panose="020B0500040200020003" pitchFamily="34" charset="-34"/>
                <a:ea typeface="MS Mincho" pitchFamily="49" charset="-128"/>
              </a:rPr>
              <a:t>จากโปรแกรม </a:t>
            </a:r>
            <a:r>
              <a:rPr lang="th-TH" altLang="ja-JP" sz="1400" dirty="0" err="1">
                <a:latin typeface="TH SarabunPSK" panose="020B0500040200020003" pitchFamily="34" charset="-34"/>
                <a:ea typeface="MS Mincho" pitchFamily="49" charset="-128"/>
              </a:rPr>
              <a:t>HDC</a:t>
            </a:r>
            <a:endParaRPr lang="th-TH" altLang="ja-JP" sz="1800" dirty="0"/>
          </a:p>
        </p:txBody>
      </p:sp>
    </p:spTree>
    <p:extLst>
      <p:ext uri="{BB962C8B-B14F-4D97-AF65-F5344CB8AC3E}">
        <p14:creationId xmlns:p14="http://schemas.microsoft.com/office/powerpoint/2010/main" val="9729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สี่เหลี่ยมผืนผ้า 164"/>
          <p:cNvSpPr/>
          <p:nvPr/>
        </p:nvSpPr>
        <p:spPr>
          <a:xfrm>
            <a:off x="580512" y="892145"/>
            <a:ext cx="8039497" cy="707886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ร้อยละของผู้ป่วยนอกทั้งหมดที่ได้รับบริการ ตรวจ วินิจฉัย รักษาโรค และฟื้นฟู</a:t>
            </a:r>
            <a:r>
              <a:rPr lang="th-TH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สภาพด้วย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ศาสตร์การแพทย์แผน</a:t>
            </a:r>
            <a:r>
              <a:rPr lang="th-TH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ไทย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การแพทย์</a:t>
            </a:r>
            <a:r>
              <a:rPr lang="th-TH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ทางเลือกที่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ได้</a:t>
            </a:r>
            <a:r>
              <a:rPr lang="th-TH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มาตรฐาน 18.5</a:t>
            </a:r>
            <a:r>
              <a:rPr lang="en-US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%</a:t>
            </a:r>
            <a:r>
              <a:rPr lang="th-TH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(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รพศ./</a:t>
            </a:r>
            <a:r>
              <a:rPr lang="th-TH" sz="2000" b="1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รพท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  <a:r>
              <a:rPr lang="en-US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%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th-TH" sz="2000" b="1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รพช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en-US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19%, 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รพ.สต. </a:t>
            </a:r>
            <a:r>
              <a:rPr lang="th-TH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36</a:t>
            </a:r>
            <a:r>
              <a:rPr lang="en-US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%</a:t>
            </a:r>
            <a:r>
              <a:rPr lang="th-TH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2" name="รูปภาพ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8990"/>
            <a:ext cx="3492074" cy="827573"/>
          </a:xfrm>
          <a:prstGeom prst="rect">
            <a:avLst/>
          </a:prstGeom>
        </p:spPr>
      </p:pic>
      <p:sp>
        <p:nvSpPr>
          <p:cNvPr id="4100" name="TextBox 166"/>
          <p:cNvSpPr txBox="1">
            <a:spLocks noChangeArrowheads="1"/>
          </p:cNvSpPr>
          <p:nvPr/>
        </p:nvSpPr>
        <p:spPr bwMode="auto">
          <a:xfrm>
            <a:off x="5851409" y="98763"/>
            <a:ext cx="276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h-TH" sz="4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แพทย์แผนไทย</a:t>
            </a:r>
          </a:p>
        </p:txBody>
      </p:sp>
      <p:graphicFrame>
        <p:nvGraphicFramePr>
          <p:cNvPr id="13777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265433"/>
              </p:ext>
            </p:extLst>
          </p:nvPr>
        </p:nvGraphicFramePr>
        <p:xfrm>
          <a:off x="323528" y="1714346"/>
          <a:ext cx="4124325" cy="4529463"/>
        </p:xfrm>
        <a:graphic>
          <a:graphicData uri="http://schemas.openxmlformats.org/drawingml/2006/table">
            <a:tbl>
              <a:tblPr/>
              <a:tblGrid>
                <a:gridCol w="1873250"/>
                <a:gridCol w="1079500"/>
                <a:gridCol w="1171575"/>
              </a:tblGrid>
              <a:tr h="4760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th-TH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H SarabunPSK" pitchFamily="34" charset="-34"/>
                          <a:ea typeface="MS Mincho" pitchFamily="49" charset="-128"/>
                          <a:cs typeface="TH SarabunPSK" pitchFamily="34" charset="-34"/>
                        </a:rPr>
                        <a:t>ปีงบ 2562</a:t>
                      </a:r>
                      <a:r>
                        <a:rPr kumimoji="0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H SarabunPSK" pitchFamily="34" charset="-34"/>
                          <a:ea typeface="MS Mincho" pitchFamily="49" charset="-128"/>
                          <a:cs typeface="TH SarabunPSK" pitchFamily="34" charset="-34"/>
                        </a:rPr>
                        <a:t> (</a:t>
                      </a:r>
                      <a:r>
                        <a:rPr kumimoji="0" lang="th-TH" altLang="ja-JP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H SarabunPSK" pitchFamily="34" charset="-34"/>
                          <a:ea typeface="MS Mincho" pitchFamily="49" charset="-128"/>
                          <a:cs typeface="TH SarabunPSK" pitchFamily="34" charset="-34"/>
                        </a:rPr>
                        <a:t>ไตรมาส</a:t>
                      </a:r>
                      <a:r>
                        <a:rPr kumimoji="0" lang="th-TH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H SarabunPSK" pitchFamily="34" charset="-34"/>
                          <a:ea typeface="MS Mincho" pitchFamily="49" charset="-128"/>
                          <a:cs typeface="TH SarabunPSK" pitchFamily="34" charset="-34"/>
                        </a:rPr>
                        <a:t>1</a:t>
                      </a:r>
                      <a:r>
                        <a:rPr kumimoji="0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H SarabunPSK" pitchFamily="34" charset="-34"/>
                          <a:ea typeface="MS Mincho" pitchFamily="49" charset="-128"/>
                          <a:cs typeface="TH SarabunPSK" pitchFamily="34" charset="-34"/>
                        </a:rPr>
                        <a:t>)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4A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H SarabunPSK" pitchFamily="34" charset="-34"/>
                          <a:ea typeface="MS Mincho" pitchFamily="49" charset="-128"/>
                          <a:cs typeface="TH SarabunPSK" pitchFamily="34" charset="-34"/>
                        </a:rPr>
                        <a:t>โรงพยาบาล</a:t>
                      </a:r>
                      <a:endParaRPr kumimoji="0" lang="en-US" altLang="ja-JP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H SarabunPSK" pitchFamily="34" charset="-34"/>
                        <a:ea typeface="MS Mincho" pitchFamily="49" charset="-128"/>
                        <a:cs typeface="TH SarabunPSK" pitchFamily="34" charset="-34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4A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H SarabunPSK" pitchFamily="34" charset="-34"/>
                          <a:ea typeface="MS Mincho" pitchFamily="49" charset="-128"/>
                          <a:cs typeface="TH SarabunPSK" pitchFamily="34" charset="-34"/>
                        </a:rPr>
                        <a:t> รพ</a:t>
                      </a:r>
                      <a:r>
                        <a:rPr kumimoji="0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H SarabunPSK" pitchFamily="34" charset="-34"/>
                          <a:ea typeface="MS Mincho" pitchFamily="49" charset="-128"/>
                          <a:cs typeface="TH SarabunPSK" pitchFamily="34" charset="-34"/>
                        </a:rPr>
                        <a:t>.</a:t>
                      </a:r>
                      <a:r>
                        <a:rPr kumimoji="0" lang="th-TH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H SarabunPSK" pitchFamily="34" charset="-34"/>
                          <a:ea typeface="MS Mincho" pitchFamily="49" charset="-128"/>
                          <a:cs typeface="TH SarabunPSK" pitchFamily="34" charset="-34"/>
                        </a:rPr>
                        <a:t>สต</a:t>
                      </a:r>
                      <a:r>
                        <a:rPr kumimoji="0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H SarabunPSK" pitchFamily="34" charset="-34"/>
                          <a:ea typeface="MS Mincho" pitchFamily="49" charset="-128"/>
                          <a:cs typeface="TH SarabunPSK" pitchFamily="34" charset="-34"/>
                        </a:rPr>
                        <a:t>.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4AF9"/>
                    </a:solidFill>
                  </a:tcPr>
                </a:tc>
              </a:tr>
              <a:tr h="365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ja-JP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MS Mincho" pitchFamily="49" charset="-128"/>
                          <a:cs typeface="TH SarabunPSK" pitchFamily="34" charset="-34"/>
                        </a:rPr>
                        <a:t>รพ</a:t>
                      </a:r>
                      <a:r>
                        <a:rPr kumimoji="0" lang="en-US" altLang="ja-JP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MS Mincho" pitchFamily="49" charset="-128"/>
                          <a:cs typeface="TH SarabunPSK" pitchFamily="34" charset="-34"/>
                        </a:rPr>
                        <a:t>.</a:t>
                      </a:r>
                      <a:r>
                        <a:rPr kumimoji="0" lang="th-TH" altLang="ja-JP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MS Mincho" pitchFamily="49" charset="-128"/>
                          <a:cs typeface="TH SarabunPSK" pitchFamily="34" charset="-34"/>
                        </a:rPr>
                        <a:t>ชุมพร</a:t>
                      </a:r>
                      <a:r>
                        <a:rPr kumimoji="0" lang="th-TH" altLang="ja-JP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MS Mincho" pitchFamily="49" charset="-128"/>
                          <a:cs typeface="TH SarabunPSK" pitchFamily="34" charset="-34"/>
                        </a:rPr>
                        <a:t>เขตร</a:t>
                      </a:r>
                      <a:r>
                        <a:rPr kumimoji="0" lang="th-TH" altLang="ja-JP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MS Mincho" pitchFamily="49" charset="-128"/>
                          <a:cs typeface="TH SarabunPSK" pitchFamily="34" charset="-34"/>
                        </a:rPr>
                        <a:t>อุดมศักดิ์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H SarabunPSK" panose="020B0500040200020003" pitchFamily="34" charset="-34"/>
                          <a:ea typeface="MS Mincho"/>
                          <a:cs typeface="Angsana New" panose="02020603050405020304" pitchFamily="18" charset="-34"/>
                        </a:rPr>
                        <a:t>8.02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H SarabunPSK" panose="020B0500040200020003" pitchFamily="34" charset="-34"/>
                          <a:ea typeface="MS Mincho"/>
                          <a:cs typeface="Angsana New" panose="02020603050405020304" pitchFamily="18" charset="-34"/>
                        </a:rPr>
                        <a:t>15.71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657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h-TH" sz="2000" b="1" dirty="0">
                          <a:effectLst/>
                          <a:latin typeface="Calibri" panose="020F0502020204030204" pitchFamily="34" charset="0"/>
                          <a:ea typeface="MS Mincho"/>
                          <a:cs typeface="TH SarabunPSK" panose="020B0500040200020003" pitchFamily="34" charset="-34"/>
                        </a:rPr>
                        <a:t>รพ.พะโต๊ะ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S Mincho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H SarabunPSK" panose="020B0500040200020003" pitchFamily="34" charset="-34"/>
                          <a:ea typeface="MS Mincho"/>
                          <a:cs typeface="Angsana New" panose="02020603050405020304" pitchFamily="18" charset="-34"/>
                        </a:rPr>
                        <a:t>38.64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H SarabunPSK" panose="020B0500040200020003" pitchFamily="34" charset="-34"/>
                          <a:ea typeface="MS Mincho"/>
                          <a:cs typeface="Angsana New" panose="02020603050405020304" pitchFamily="18" charset="-34"/>
                        </a:rPr>
                        <a:t>29.92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57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h-TH" sz="2000" b="1" dirty="0">
                          <a:effectLst/>
                          <a:latin typeface="Calibri" panose="020F0502020204030204" pitchFamily="34" charset="0"/>
                          <a:ea typeface="MS Mincho"/>
                          <a:cs typeface="TH SarabunPSK" panose="020B0500040200020003" pitchFamily="34" charset="-34"/>
                        </a:rPr>
                        <a:t>รพ.ปากน้ำชุมพร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S Mincho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H SarabunPSK" panose="020B0500040200020003" pitchFamily="34" charset="-34"/>
                          <a:ea typeface="MS Mincho"/>
                          <a:cs typeface="Angsana New" panose="02020603050405020304" pitchFamily="18" charset="-34"/>
                        </a:rPr>
                        <a:t>27.23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H SarabunPSK" panose="020B0500040200020003" pitchFamily="34" charset="-34"/>
                          <a:ea typeface="MS Mincho"/>
                          <a:cs typeface="Angsana New" panose="02020603050405020304" pitchFamily="18" charset="-34"/>
                        </a:rPr>
                        <a:t>11.66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1200"/>
                    </a:solidFill>
                  </a:tcPr>
                </a:tc>
              </a:tr>
              <a:tr h="3657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h-TH" sz="2000" b="1" dirty="0">
                          <a:effectLst/>
                          <a:latin typeface="Calibri" panose="020F0502020204030204" pitchFamily="34" charset="0"/>
                          <a:ea typeface="MS Mincho"/>
                          <a:cs typeface="TH SarabunPSK" panose="020B0500040200020003" pitchFamily="34" charset="-34"/>
                        </a:rPr>
                        <a:t>รพ.ท่าแซะ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S Mincho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H SarabunPSK" panose="020B0500040200020003" pitchFamily="34" charset="-34"/>
                          <a:ea typeface="MS Mincho"/>
                          <a:cs typeface="Angsana New" panose="02020603050405020304" pitchFamily="18" charset="-34"/>
                        </a:rPr>
                        <a:t>26.54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H SarabunPSK" panose="020B0500040200020003" pitchFamily="34" charset="-34"/>
                          <a:ea typeface="MS Mincho"/>
                          <a:cs typeface="Angsana New" panose="02020603050405020304" pitchFamily="18" charset="-34"/>
                        </a:rPr>
                        <a:t>33.19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57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h-TH" sz="2000" b="1" dirty="0">
                          <a:effectLst/>
                          <a:latin typeface="Calibri" panose="020F0502020204030204" pitchFamily="34" charset="0"/>
                          <a:ea typeface="MS Mincho"/>
                          <a:cs typeface="TH SarabunPSK" panose="020B0500040200020003" pitchFamily="34" charset="-34"/>
                        </a:rPr>
                        <a:t>รพ.ปากน้ำหลังสวน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S Mincho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H SarabunPSK" panose="020B0500040200020003" pitchFamily="34" charset="-34"/>
                          <a:ea typeface="MS Mincho"/>
                          <a:cs typeface="Angsana New" panose="02020603050405020304" pitchFamily="18" charset="-34"/>
                        </a:rPr>
                        <a:t>25.07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H SarabunPSK" panose="020B0500040200020003" pitchFamily="34" charset="-34"/>
                          <a:ea typeface="MS Mincho"/>
                          <a:cs typeface="Angsana New" panose="02020603050405020304" pitchFamily="18" charset="-34"/>
                        </a:rPr>
                        <a:t>17.84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657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h-TH" sz="2000" b="1" dirty="0">
                          <a:effectLst/>
                          <a:latin typeface="Calibri" panose="020F0502020204030204" pitchFamily="34" charset="0"/>
                          <a:ea typeface="MS Mincho"/>
                          <a:cs typeface="TH SarabunPSK" panose="020B0500040200020003" pitchFamily="34" charset="-34"/>
                        </a:rPr>
                        <a:t>รพ.</a:t>
                      </a:r>
                      <a:r>
                        <a:rPr lang="th-TH" sz="2000" b="1" dirty="0" err="1">
                          <a:effectLst/>
                          <a:latin typeface="Calibri" panose="020F0502020204030204" pitchFamily="34" charset="0"/>
                          <a:ea typeface="MS Mincho"/>
                          <a:cs typeface="TH SarabunPSK" panose="020B0500040200020003" pitchFamily="34" charset="-34"/>
                        </a:rPr>
                        <a:t>ละแม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S Mincho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H SarabunPSK" panose="020B0500040200020003" pitchFamily="34" charset="-34"/>
                          <a:ea typeface="MS Mincho"/>
                          <a:cs typeface="Angsana New" panose="02020603050405020304" pitchFamily="18" charset="-34"/>
                        </a:rPr>
                        <a:t>19.28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H SarabunPSK" panose="020B0500040200020003" pitchFamily="34" charset="-34"/>
                          <a:ea typeface="MS Mincho"/>
                          <a:cs typeface="Angsana New" panose="02020603050405020304" pitchFamily="18" charset="-34"/>
                        </a:rPr>
                        <a:t>33.65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57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h-TH" sz="2000" b="1" dirty="0" err="1">
                          <a:effectLst/>
                          <a:latin typeface="Calibri" panose="020F0502020204030204" pitchFamily="34" charset="0"/>
                          <a:ea typeface="MS Mincho"/>
                          <a:cs typeface="TH SarabunPSK" panose="020B0500040200020003" pitchFamily="34" charset="-34"/>
                        </a:rPr>
                        <a:t>รพ.สวี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S Mincho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H SarabunPSK" panose="020B0500040200020003" pitchFamily="34" charset="-34"/>
                          <a:ea typeface="MS Mincho"/>
                          <a:cs typeface="Angsana New" panose="02020603050405020304" pitchFamily="18" charset="-34"/>
                        </a:rPr>
                        <a:t>14.47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H SarabunPSK" panose="020B0500040200020003" pitchFamily="34" charset="-34"/>
                          <a:ea typeface="MS Mincho"/>
                          <a:cs typeface="Angsana New" panose="02020603050405020304" pitchFamily="18" charset="-34"/>
                        </a:rPr>
                        <a:t>25.40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57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h-TH" sz="2000" b="1" dirty="0">
                          <a:effectLst/>
                          <a:latin typeface="Calibri" panose="020F0502020204030204" pitchFamily="34" charset="0"/>
                          <a:ea typeface="MS Mincho"/>
                          <a:cs typeface="TH SarabunPSK" panose="020B0500040200020003" pitchFamily="34" charset="-34"/>
                        </a:rPr>
                        <a:t>รพ.ปะทิว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S Mincho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H SarabunPSK" panose="020B0500040200020003" pitchFamily="34" charset="-34"/>
                          <a:ea typeface="MS Mincho"/>
                          <a:cs typeface="Angsana New" panose="02020603050405020304" pitchFamily="18" charset="-34"/>
                        </a:rPr>
                        <a:t>13.53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H SarabunPSK" panose="020B0500040200020003" pitchFamily="34" charset="-34"/>
                          <a:ea typeface="MS Mincho"/>
                          <a:cs typeface="Angsana New" panose="02020603050405020304" pitchFamily="18" charset="-34"/>
                        </a:rPr>
                        <a:t>33.05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57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h-TH" sz="2000" b="1" dirty="0">
                          <a:effectLst/>
                          <a:latin typeface="Calibri" panose="020F0502020204030204" pitchFamily="34" charset="0"/>
                          <a:ea typeface="MS Mincho"/>
                          <a:cs typeface="TH SarabunPSK" panose="020B0500040200020003" pitchFamily="34" charset="-34"/>
                        </a:rPr>
                        <a:t>รพ.หลังสวน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S Mincho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H SarabunPSK" panose="020B0500040200020003" pitchFamily="34" charset="-34"/>
                          <a:ea typeface="MS Mincho"/>
                          <a:cs typeface="Angsana New" panose="02020603050405020304" pitchFamily="18" charset="-34"/>
                        </a:rPr>
                        <a:t>10.18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H SarabunPSK" panose="020B0500040200020003" pitchFamily="34" charset="-34"/>
                          <a:ea typeface="MS Mincho"/>
                          <a:cs typeface="Angsana New" panose="02020603050405020304" pitchFamily="18" charset="-34"/>
                        </a:rPr>
                        <a:t>30.14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57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h-TH" sz="2000" b="1" dirty="0">
                          <a:effectLst/>
                          <a:latin typeface="Calibri" panose="020F0502020204030204" pitchFamily="34" charset="0"/>
                          <a:ea typeface="MS Mincho"/>
                          <a:cs typeface="TH SarabunPSK" panose="020B0500040200020003" pitchFamily="34" charset="-34"/>
                        </a:rPr>
                        <a:t>รพ.มาบอำมฤต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S Mincho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H SarabunPSK" panose="020B0500040200020003" pitchFamily="34" charset="-34"/>
                          <a:ea typeface="MS Mincho"/>
                          <a:cs typeface="Angsana New" panose="02020603050405020304" pitchFamily="18" charset="-34"/>
                        </a:rPr>
                        <a:t>8.04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H SarabunPSK" panose="020B0500040200020003" pitchFamily="34" charset="-34"/>
                          <a:ea typeface="MS Mincho"/>
                          <a:cs typeface="Angsana New" panose="02020603050405020304" pitchFamily="18" charset="-34"/>
                        </a:rPr>
                        <a:t>16.73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1200"/>
                    </a:solidFill>
                  </a:tcPr>
                </a:tc>
              </a:tr>
              <a:tr h="3657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h-TH" sz="2000" b="1" dirty="0">
                          <a:effectLst/>
                          <a:latin typeface="Calibri" panose="020F0502020204030204" pitchFamily="34" charset="0"/>
                          <a:ea typeface="MS Mincho"/>
                          <a:cs typeface="TH SarabunPSK" panose="020B0500040200020003" pitchFamily="34" charset="-34"/>
                        </a:rPr>
                        <a:t>รพ.ทุ่งตะโก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S Mincho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H SarabunPSK" panose="020B0500040200020003" pitchFamily="34" charset="-34"/>
                          <a:ea typeface="MS Mincho"/>
                          <a:cs typeface="Angsana New" panose="02020603050405020304" pitchFamily="18" charset="-34"/>
                        </a:rPr>
                        <a:t>7.7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H SarabunPSK" panose="020B0500040200020003" pitchFamily="34" charset="-34"/>
                          <a:ea typeface="MS Mincho"/>
                          <a:cs typeface="Angsana New" panose="02020603050405020304" pitchFamily="18" charset="-34"/>
                        </a:rPr>
                        <a:t>20.77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156" name="Rectangle 468"/>
          <p:cNvSpPr>
            <a:spLocks noChangeArrowheads="1"/>
          </p:cNvSpPr>
          <p:nvPr/>
        </p:nvSpPr>
        <p:spPr bwMode="auto">
          <a:xfrm>
            <a:off x="467544" y="6325187"/>
            <a:ext cx="57606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th-TH" altLang="ja-JP" sz="1400" dirty="0" smtClean="0">
                <a:latin typeface="TH SarabunPSK" panose="020B0500040200020003" pitchFamily="34" charset="-34"/>
                <a:ea typeface="MS Mincho" pitchFamily="49" charset="-128"/>
              </a:rPr>
              <a:t>ผล</a:t>
            </a:r>
            <a:r>
              <a:rPr lang="th-TH" altLang="ja-JP" sz="1400" dirty="0">
                <a:latin typeface="TH SarabunPSK" panose="020B0500040200020003" pitchFamily="34" charset="-34"/>
                <a:ea typeface="MS Mincho" pitchFamily="49" charset="-128"/>
              </a:rPr>
              <a:t>การดำเนินงานในปีงบประมาณ 2562 นับรวมแผนจีน(</a:t>
            </a:r>
            <a:r>
              <a:rPr lang="en-US" altLang="ja-JP" sz="1400" dirty="0">
                <a:latin typeface="TH SarabunPSK" panose="020B0500040200020003" pitchFamily="34" charset="-34"/>
                <a:ea typeface="MS Mincho" pitchFamily="49" charset="-128"/>
              </a:rPr>
              <a:t>U78x - U79x) </a:t>
            </a:r>
            <a:r>
              <a:rPr lang="th-TH" altLang="ja-JP" sz="1400" dirty="0">
                <a:latin typeface="TH SarabunPSK" panose="020B0500040200020003" pitchFamily="34" charset="-34"/>
                <a:ea typeface="MS Mincho" pitchFamily="49" charset="-128"/>
              </a:rPr>
              <a:t>แต่ไม่นับรวม </a:t>
            </a:r>
            <a:r>
              <a:rPr lang="en-US" altLang="ja-JP" sz="1400" dirty="0" smtClean="0">
                <a:latin typeface="TH SarabunPSK" panose="020B0500040200020003" pitchFamily="34" charset="-34"/>
                <a:ea typeface="MS Mincho" pitchFamily="49" charset="-128"/>
              </a:rPr>
              <a:t>U77x</a:t>
            </a:r>
            <a:endParaRPr lang="th-TH" altLang="ja-JP" sz="1400" dirty="0">
              <a:latin typeface="TH SarabunPSK" panose="020B0500040200020003" pitchFamily="34" charset="-34"/>
              <a:ea typeface="MS Mincho" pitchFamily="49" charset="-128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th-TH" altLang="ja-JP" sz="1400" dirty="0" smtClean="0">
                <a:latin typeface="TH SarabunPSK" panose="020B0500040200020003" pitchFamily="34" charset="-34"/>
                <a:ea typeface="MS Mincho" pitchFamily="49" charset="-128"/>
              </a:rPr>
              <a:t>ข้อมูล </a:t>
            </a:r>
            <a:r>
              <a:rPr lang="th-TH" altLang="ja-JP" sz="1400" dirty="0">
                <a:latin typeface="TH SarabunPSK" panose="020B0500040200020003" pitchFamily="34" charset="-34"/>
                <a:ea typeface="MS Mincho" pitchFamily="49" charset="-128"/>
              </a:rPr>
              <a:t>ณ วันที่ </a:t>
            </a:r>
            <a:r>
              <a:rPr lang="th-TH" altLang="ja-JP" sz="1400" dirty="0" smtClean="0">
                <a:latin typeface="TH SarabunPSK" panose="020B0500040200020003" pitchFamily="34" charset="-34"/>
                <a:ea typeface="MS Mincho" pitchFamily="49" charset="-128"/>
              </a:rPr>
              <a:t>10 มิ.ย..2562  </a:t>
            </a:r>
            <a:r>
              <a:rPr lang="th-TH" altLang="ja-JP" sz="1400" dirty="0">
                <a:latin typeface="TH SarabunPSK" panose="020B0500040200020003" pitchFamily="34" charset="-34"/>
                <a:ea typeface="MS Mincho" pitchFamily="49" charset="-128"/>
              </a:rPr>
              <a:t>จากโปรแกรม </a:t>
            </a:r>
            <a:r>
              <a:rPr lang="th-TH" altLang="ja-JP" sz="1400" dirty="0" err="1">
                <a:latin typeface="TH SarabunPSK" panose="020B0500040200020003" pitchFamily="34" charset="-34"/>
                <a:ea typeface="MS Mincho" pitchFamily="49" charset="-128"/>
              </a:rPr>
              <a:t>HDC</a:t>
            </a:r>
            <a:endParaRPr lang="th-TH" altLang="ja-JP" sz="1800" dirty="0"/>
          </a:p>
        </p:txBody>
      </p:sp>
      <p:graphicFrame>
        <p:nvGraphicFramePr>
          <p:cNvPr id="11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803725"/>
              </p:ext>
            </p:extLst>
          </p:nvPr>
        </p:nvGraphicFramePr>
        <p:xfrm>
          <a:off x="4584665" y="1705710"/>
          <a:ext cx="4124325" cy="4529463"/>
        </p:xfrm>
        <a:graphic>
          <a:graphicData uri="http://schemas.openxmlformats.org/drawingml/2006/table">
            <a:tbl>
              <a:tblPr/>
              <a:tblGrid>
                <a:gridCol w="1873250"/>
                <a:gridCol w="1079500"/>
                <a:gridCol w="1171575"/>
              </a:tblGrid>
              <a:tr h="4760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th-TH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H SarabunPSK" pitchFamily="34" charset="-34"/>
                          <a:ea typeface="MS Mincho" pitchFamily="49" charset="-128"/>
                          <a:cs typeface="TH SarabunPSK" pitchFamily="34" charset="-34"/>
                        </a:rPr>
                        <a:t>ปีงบ 2562</a:t>
                      </a:r>
                      <a:r>
                        <a:rPr kumimoji="0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H SarabunPSK" pitchFamily="34" charset="-34"/>
                          <a:ea typeface="MS Mincho" pitchFamily="49" charset="-128"/>
                          <a:cs typeface="TH SarabunPSK" pitchFamily="34" charset="-34"/>
                        </a:rPr>
                        <a:t> (8 </a:t>
                      </a:r>
                      <a:r>
                        <a:rPr kumimoji="0" lang="th-TH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H SarabunPSK" pitchFamily="34" charset="-34"/>
                          <a:ea typeface="MS Mincho" pitchFamily="49" charset="-128"/>
                          <a:cs typeface="TH SarabunPSK" pitchFamily="34" charset="-34"/>
                        </a:rPr>
                        <a:t>เดือน</a:t>
                      </a:r>
                      <a:r>
                        <a:rPr kumimoji="0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H SarabunPSK" pitchFamily="34" charset="-34"/>
                          <a:ea typeface="MS Mincho" pitchFamily="49" charset="-128"/>
                          <a:cs typeface="TH SarabunPSK" pitchFamily="34" charset="-34"/>
                        </a:rPr>
                        <a:t>)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4A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H SarabunPSK" pitchFamily="34" charset="-34"/>
                          <a:ea typeface="MS Mincho" pitchFamily="49" charset="-128"/>
                          <a:cs typeface="TH SarabunPSK" pitchFamily="34" charset="-34"/>
                        </a:rPr>
                        <a:t>โรงพยาบาล</a:t>
                      </a:r>
                      <a:endParaRPr kumimoji="0" lang="en-US" altLang="ja-JP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H SarabunPSK" pitchFamily="34" charset="-34"/>
                        <a:ea typeface="MS Mincho" pitchFamily="49" charset="-128"/>
                        <a:cs typeface="TH SarabunPSK" pitchFamily="34" charset="-34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4A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H SarabunPSK" pitchFamily="34" charset="-34"/>
                          <a:ea typeface="MS Mincho" pitchFamily="49" charset="-128"/>
                          <a:cs typeface="TH SarabunPSK" pitchFamily="34" charset="-34"/>
                        </a:rPr>
                        <a:t> รพ</a:t>
                      </a:r>
                      <a:r>
                        <a:rPr kumimoji="0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H SarabunPSK" pitchFamily="34" charset="-34"/>
                          <a:ea typeface="MS Mincho" pitchFamily="49" charset="-128"/>
                          <a:cs typeface="TH SarabunPSK" pitchFamily="34" charset="-34"/>
                        </a:rPr>
                        <a:t>.</a:t>
                      </a:r>
                      <a:r>
                        <a:rPr kumimoji="0" lang="th-TH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H SarabunPSK" pitchFamily="34" charset="-34"/>
                          <a:ea typeface="MS Mincho" pitchFamily="49" charset="-128"/>
                          <a:cs typeface="TH SarabunPSK" pitchFamily="34" charset="-34"/>
                        </a:rPr>
                        <a:t>สต</a:t>
                      </a:r>
                      <a:r>
                        <a:rPr kumimoji="0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H SarabunPSK" pitchFamily="34" charset="-34"/>
                          <a:ea typeface="MS Mincho" pitchFamily="49" charset="-128"/>
                          <a:cs typeface="TH SarabunPSK" pitchFamily="34" charset="-34"/>
                        </a:rPr>
                        <a:t>.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4AF9"/>
                    </a:solidFill>
                  </a:tcPr>
                </a:tc>
              </a:tr>
              <a:tr h="365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ja-JP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MS Mincho" pitchFamily="49" charset="-128"/>
                          <a:cs typeface="TH SarabunPSK" pitchFamily="34" charset="-34"/>
                        </a:rPr>
                        <a:t>รพ</a:t>
                      </a:r>
                      <a:r>
                        <a:rPr kumimoji="0" lang="en-US" altLang="ja-JP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MS Mincho" pitchFamily="49" charset="-128"/>
                          <a:cs typeface="TH SarabunPSK" pitchFamily="34" charset="-34"/>
                        </a:rPr>
                        <a:t>.</a:t>
                      </a:r>
                      <a:r>
                        <a:rPr kumimoji="0" lang="th-TH" altLang="ja-JP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MS Mincho" pitchFamily="49" charset="-128"/>
                          <a:cs typeface="TH SarabunPSK" pitchFamily="34" charset="-34"/>
                        </a:rPr>
                        <a:t>ชุมพร</a:t>
                      </a:r>
                      <a:r>
                        <a:rPr kumimoji="0" lang="th-TH" altLang="ja-JP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MS Mincho" pitchFamily="49" charset="-128"/>
                          <a:cs typeface="TH SarabunPSK" pitchFamily="34" charset="-34"/>
                        </a:rPr>
                        <a:t>เขตร</a:t>
                      </a:r>
                      <a:r>
                        <a:rPr kumimoji="0" lang="th-TH" altLang="ja-JP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MS Mincho" pitchFamily="49" charset="-128"/>
                          <a:cs typeface="TH SarabunPSK" pitchFamily="34" charset="-34"/>
                        </a:rPr>
                        <a:t>อุดมศักดิ์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  <a:latin typeface="TH SarabunPSK" panose="020B0500040200020003" pitchFamily="34" charset="-34"/>
                          <a:ea typeface="MS Mincho"/>
                          <a:cs typeface="TH SarabunPSK" panose="020B0500040200020003" pitchFamily="34" charset="-34"/>
                        </a:rPr>
                        <a:t>8.26</a:t>
                      </a:r>
                      <a:endParaRPr lang="en-US" sz="2000" dirty="0">
                        <a:effectLst/>
                        <a:latin typeface="TH SarabunPSK" panose="020B0500040200020003" pitchFamily="34" charset="-34"/>
                        <a:ea typeface="MS Mincho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  <a:latin typeface="TH SarabunPSK" panose="020B0500040200020003" pitchFamily="34" charset="-34"/>
                          <a:ea typeface="MS Mincho"/>
                          <a:cs typeface="TH SarabunPSK" panose="020B0500040200020003" pitchFamily="34" charset="-34"/>
                        </a:rPr>
                        <a:t>44.19</a:t>
                      </a:r>
                      <a:endParaRPr lang="en-US" sz="2000" dirty="0">
                        <a:effectLst/>
                        <a:latin typeface="TH SarabunPSK" panose="020B0500040200020003" pitchFamily="34" charset="-34"/>
                        <a:ea typeface="MS Mincho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657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h-TH" sz="2000" b="1" dirty="0">
                          <a:effectLst/>
                          <a:latin typeface="Calibri" panose="020F0502020204030204" pitchFamily="34" charset="0"/>
                          <a:ea typeface="MS Mincho"/>
                          <a:cs typeface="TH SarabunPSK" panose="020B0500040200020003" pitchFamily="34" charset="-34"/>
                        </a:rPr>
                        <a:t>รพ.พะโต๊ะ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S Mincho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  <a:latin typeface="TH SarabunPSK" panose="020B0500040200020003" pitchFamily="34" charset="-34"/>
                          <a:ea typeface="MS Mincho"/>
                          <a:cs typeface="TH SarabunPSK" panose="020B0500040200020003" pitchFamily="34" charset="-34"/>
                        </a:rPr>
                        <a:t>38.79</a:t>
                      </a:r>
                      <a:endParaRPr lang="en-US" sz="2000" dirty="0">
                        <a:effectLst/>
                        <a:latin typeface="TH SarabunPSK" panose="020B0500040200020003" pitchFamily="34" charset="-34"/>
                        <a:ea typeface="MS Mincho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  <a:latin typeface="TH SarabunPSK" panose="020B0500040200020003" pitchFamily="34" charset="-34"/>
                          <a:ea typeface="MS Mincho"/>
                          <a:cs typeface="TH SarabunPSK" panose="020B0500040200020003" pitchFamily="34" charset="-34"/>
                        </a:rPr>
                        <a:t>37.95</a:t>
                      </a:r>
                      <a:endParaRPr lang="en-US" sz="2000" dirty="0">
                        <a:effectLst/>
                        <a:latin typeface="TH SarabunPSK" panose="020B0500040200020003" pitchFamily="34" charset="-34"/>
                        <a:ea typeface="MS Mincho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657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h-TH" sz="2000" b="1" dirty="0">
                          <a:effectLst/>
                          <a:latin typeface="Calibri" panose="020F0502020204030204" pitchFamily="34" charset="0"/>
                          <a:ea typeface="MS Mincho"/>
                          <a:cs typeface="TH SarabunPSK" panose="020B0500040200020003" pitchFamily="34" charset="-34"/>
                        </a:rPr>
                        <a:t>รพ.ปากน้ำชุมพร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S Mincho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h-TH" sz="2000" dirty="0" smtClean="0">
                          <a:effectLst/>
                          <a:latin typeface="TH SarabunPSK" panose="020B0500040200020003" pitchFamily="34" charset="-34"/>
                          <a:ea typeface="MS Mincho"/>
                          <a:cs typeface="TH SarabunPSK" panose="020B0500040200020003" pitchFamily="34" charset="-34"/>
                        </a:rPr>
                        <a:t>24.98</a:t>
                      </a:r>
                      <a:endParaRPr lang="en-US" sz="2000" dirty="0">
                        <a:effectLst/>
                        <a:latin typeface="TH SarabunPSK" panose="020B0500040200020003" pitchFamily="34" charset="-34"/>
                        <a:ea typeface="MS Mincho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h-TH" sz="2000" dirty="0" smtClean="0">
                          <a:effectLst/>
                          <a:latin typeface="TH SarabunPSK" panose="020B0500040200020003" pitchFamily="34" charset="-34"/>
                          <a:ea typeface="MS Mincho"/>
                          <a:cs typeface="TH SarabunPSK" panose="020B0500040200020003" pitchFamily="34" charset="-34"/>
                        </a:rPr>
                        <a:t>26.36</a:t>
                      </a:r>
                      <a:endParaRPr lang="en-US" sz="2000" dirty="0">
                        <a:effectLst/>
                        <a:latin typeface="TH SarabunPSK" panose="020B0500040200020003" pitchFamily="34" charset="-34"/>
                        <a:ea typeface="MS Mincho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57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h-TH" sz="2000" b="1" dirty="0">
                          <a:effectLst/>
                          <a:latin typeface="Calibri" panose="020F0502020204030204" pitchFamily="34" charset="0"/>
                          <a:ea typeface="MS Mincho"/>
                          <a:cs typeface="TH SarabunPSK" panose="020B0500040200020003" pitchFamily="34" charset="-34"/>
                        </a:rPr>
                        <a:t>รพ.ท่าแซะ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S Mincho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  <a:latin typeface="TH SarabunPSK" panose="020B0500040200020003" pitchFamily="34" charset="-34"/>
                          <a:ea typeface="MS Mincho"/>
                          <a:cs typeface="TH SarabunPSK" panose="020B0500040200020003" pitchFamily="34" charset="-34"/>
                        </a:rPr>
                        <a:t>28.39</a:t>
                      </a:r>
                      <a:endParaRPr lang="en-US" sz="2000" dirty="0">
                        <a:effectLst/>
                        <a:latin typeface="TH SarabunPSK" panose="020B0500040200020003" pitchFamily="34" charset="-34"/>
                        <a:ea typeface="MS Mincho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  <a:latin typeface="TH SarabunPSK" panose="020B0500040200020003" pitchFamily="34" charset="-34"/>
                          <a:ea typeface="MS Mincho"/>
                          <a:cs typeface="TH SarabunPSK" panose="020B0500040200020003" pitchFamily="34" charset="-34"/>
                        </a:rPr>
                        <a:t>35.02</a:t>
                      </a:r>
                      <a:endParaRPr lang="en-US" sz="2000" dirty="0">
                        <a:effectLst/>
                        <a:latin typeface="TH SarabunPSK" panose="020B0500040200020003" pitchFamily="34" charset="-34"/>
                        <a:ea typeface="MS Mincho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57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h-TH" sz="2000" b="1" dirty="0">
                          <a:effectLst/>
                          <a:latin typeface="Calibri" panose="020F0502020204030204" pitchFamily="34" charset="0"/>
                          <a:ea typeface="MS Mincho"/>
                          <a:cs typeface="TH SarabunPSK" panose="020B0500040200020003" pitchFamily="34" charset="-34"/>
                        </a:rPr>
                        <a:t>รพ.ปากน้ำหลังสวน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S Mincho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  <a:latin typeface="TH SarabunPSK" panose="020B0500040200020003" pitchFamily="34" charset="-34"/>
                          <a:ea typeface="MS Mincho"/>
                          <a:cs typeface="TH SarabunPSK" panose="020B0500040200020003" pitchFamily="34" charset="-34"/>
                        </a:rPr>
                        <a:t>23</a:t>
                      </a:r>
                      <a:endParaRPr lang="en-US" sz="2000" dirty="0">
                        <a:effectLst/>
                        <a:latin typeface="TH SarabunPSK" panose="020B0500040200020003" pitchFamily="34" charset="-34"/>
                        <a:ea typeface="MS Mincho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  <a:latin typeface="TH SarabunPSK" panose="020B0500040200020003" pitchFamily="34" charset="-34"/>
                          <a:ea typeface="MS Mincho"/>
                          <a:cs typeface="TH SarabunPSK" panose="020B0500040200020003" pitchFamily="34" charset="-34"/>
                        </a:rPr>
                        <a:t>77.52 ???</a:t>
                      </a:r>
                      <a:endParaRPr lang="en-US" sz="2000" dirty="0">
                        <a:effectLst/>
                        <a:latin typeface="TH SarabunPSK" panose="020B0500040200020003" pitchFamily="34" charset="-34"/>
                        <a:ea typeface="MS Mincho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657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h-TH" sz="2000" b="1" dirty="0">
                          <a:effectLst/>
                          <a:latin typeface="Calibri" panose="020F0502020204030204" pitchFamily="34" charset="0"/>
                          <a:ea typeface="MS Mincho"/>
                          <a:cs typeface="TH SarabunPSK" panose="020B0500040200020003" pitchFamily="34" charset="-34"/>
                        </a:rPr>
                        <a:t>รพ.</a:t>
                      </a:r>
                      <a:r>
                        <a:rPr lang="th-TH" sz="2000" b="1" dirty="0" err="1">
                          <a:effectLst/>
                          <a:latin typeface="Calibri" panose="020F0502020204030204" pitchFamily="34" charset="0"/>
                          <a:ea typeface="MS Mincho"/>
                          <a:cs typeface="TH SarabunPSK" panose="020B0500040200020003" pitchFamily="34" charset="-34"/>
                        </a:rPr>
                        <a:t>ละแม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S Mincho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  <a:latin typeface="TH SarabunPSK" panose="020B0500040200020003" pitchFamily="34" charset="-34"/>
                          <a:ea typeface="MS Mincho"/>
                          <a:cs typeface="TH SarabunPSK" panose="020B0500040200020003" pitchFamily="34" charset="-34"/>
                        </a:rPr>
                        <a:t>21.17</a:t>
                      </a:r>
                      <a:endParaRPr lang="en-US" sz="2000" dirty="0">
                        <a:effectLst/>
                        <a:latin typeface="TH SarabunPSK" panose="020B0500040200020003" pitchFamily="34" charset="-34"/>
                        <a:ea typeface="MS Mincho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  <a:latin typeface="TH SarabunPSK" panose="020B0500040200020003" pitchFamily="34" charset="-34"/>
                          <a:ea typeface="MS Mincho"/>
                          <a:cs typeface="TH SarabunPSK" panose="020B0500040200020003" pitchFamily="34" charset="-34"/>
                        </a:rPr>
                        <a:t>47.95</a:t>
                      </a:r>
                      <a:endParaRPr lang="en-US" sz="2000" dirty="0">
                        <a:effectLst/>
                        <a:latin typeface="TH SarabunPSK" panose="020B0500040200020003" pitchFamily="34" charset="-34"/>
                        <a:ea typeface="MS Mincho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657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h-TH" sz="2000" b="1" dirty="0" err="1">
                          <a:effectLst/>
                          <a:latin typeface="Calibri" panose="020F0502020204030204" pitchFamily="34" charset="0"/>
                          <a:ea typeface="MS Mincho"/>
                          <a:cs typeface="TH SarabunPSK" panose="020B0500040200020003" pitchFamily="34" charset="-34"/>
                        </a:rPr>
                        <a:t>รพ.สวี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S Mincho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  <a:latin typeface="TH SarabunPSK" panose="020B0500040200020003" pitchFamily="34" charset="-34"/>
                          <a:ea typeface="MS Mincho"/>
                          <a:cs typeface="TH SarabunPSK" panose="020B0500040200020003" pitchFamily="34" charset="-34"/>
                        </a:rPr>
                        <a:t>16.86</a:t>
                      </a:r>
                      <a:endParaRPr lang="en-US" sz="2000" dirty="0">
                        <a:effectLst/>
                        <a:latin typeface="TH SarabunPSK" panose="020B0500040200020003" pitchFamily="34" charset="-34"/>
                        <a:ea typeface="MS Mincho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  <a:latin typeface="TH SarabunPSK" panose="020B0500040200020003" pitchFamily="34" charset="-34"/>
                          <a:ea typeface="MS Mincho"/>
                          <a:cs typeface="TH SarabunPSK" panose="020B0500040200020003" pitchFamily="34" charset="-34"/>
                        </a:rPr>
                        <a:t>27.79</a:t>
                      </a:r>
                      <a:endParaRPr lang="en-US" sz="2000" dirty="0">
                        <a:effectLst/>
                        <a:latin typeface="TH SarabunPSK" panose="020B0500040200020003" pitchFamily="34" charset="-34"/>
                        <a:ea typeface="MS Mincho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57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h-TH" sz="2000" b="1" dirty="0">
                          <a:effectLst/>
                          <a:latin typeface="Calibri" panose="020F0502020204030204" pitchFamily="34" charset="0"/>
                          <a:ea typeface="MS Mincho"/>
                          <a:cs typeface="TH SarabunPSK" panose="020B0500040200020003" pitchFamily="34" charset="-34"/>
                        </a:rPr>
                        <a:t>รพ.ปะทิว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S Mincho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  <a:latin typeface="TH SarabunPSK" panose="020B0500040200020003" pitchFamily="34" charset="-34"/>
                          <a:ea typeface="MS Mincho"/>
                          <a:cs typeface="TH SarabunPSK" panose="020B0500040200020003" pitchFamily="34" charset="-34"/>
                        </a:rPr>
                        <a:t>14.73</a:t>
                      </a:r>
                      <a:endParaRPr lang="en-US" sz="2000" dirty="0">
                        <a:effectLst/>
                        <a:latin typeface="TH SarabunPSK" panose="020B0500040200020003" pitchFamily="34" charset="-34"/>
                        <a:ea typeface="MS Mincho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  <a:latin typeface="TH SarabunPSK" panose="020B0500040200020003" pitchFamily="34" charset="-34"/>
                          <a:ea typeface="MS Mincho"/>
                          <a:cs typeface="TH SarabunPSK" panose="020B0500040200020003" pitchFamily="34" charset="-34"/>
                        </a:rPr>
                        <a:t>31.65</a:t>
                      </a:r>
                      <a:endParaRPr lang="en-US" sz="2000" dirty="0">
                        <a:effectLst/>
                        <a:latin typeface="TH SarabunPSK" panose="020B0500040200020003" pitchFamily="34" charset="-34"/>
                        <a:ea typeface="MS Mincho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57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h-TH" sz="2000" b="1" dirty="0">
                          <a:effectLst/>
                          <a:latin typeface="Calibri" panose="020F0502020204030204" pitchFamily="34" charset="0"/>
                          <a:ea typeface="MS Mincho"/>
                          <a:cs typeface="TH SarabunPSK" panose="020B0500040200020003" pitchFamily="34" charset="-34"/>
                        </a:rPr>
                        <a:t>รพ.หลังสวน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S Mincho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  <a:latin typeface="TH SarabunPSK" panose="020B0500040200020003" pitchFamily="34" charset="-34"/>
                          <a:ea typeface="MS Mincho"/>
                          <a:cs typeface="TH SarabunPSK" panose="020B0500040200020003" pitchFamily="34" charset="-34"/>
                        </a:rPr>
                        <a:t>10.74</a:t>
                      </a:r>
                      <a:endParaRPr lang="en-US" sz="2000" dirty="0">
                        <a:effectLst/>
                        <a:latin typeface="TH SarabunPSK" panose="020B0500040200020003" pitchFamily="34" charset="-34"/>
                        <a:ea typeface="MS Mincho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  <a:latin typeface="TH SarabunPSK" panose="020B0500040200020003" pitchFamily="34" charset="-34"/>
                          <a:ea typeface="MS Mincho"/>
                          <a:cs typeface="TH SarabunPSK" panose="020B0500040200020003" pitchFamily="34" charset="-34"/>
                        </a:rPr>
                        <a:t>28.65</a:t>
                      </a:r>
                      <a:endParaRPr lang="en-US" sz="2000" dirty="0">
                        <a:effectLst/>
                        <a:latin typeface="TH SarabunPSK" panose="020B0500040200020003" pitchFamily="34" charset="-34"/>
                        <a:ea typeface="MS Mincho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57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h-TH" sz="2000" b="1" dirty="0">
                          <a:effectLst/>
                          <a:latin typeface="Calibri" panose="020F0502020204030204" pitchFamily="34" charset="0"/>
                          <a:ea typeface="MS Mincho"/>
                          <a:cs typeface="TH SarabunPSK" panose="020B0500040200020003" pitchFamily="34" charset="-34"/>
                        </a:rPr>
                        <a:t>รพ.มาบอำมฤต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S Mincho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  <a:latin typeface="TH SarabunPSK" panose="020B0500040200020003" pitchFamily="34" charset="-34"/>
                          <a:ea typeface="MS Mincho"/>
                          <a:cs typeface="TH SarabunPSK" panose="020B0500040200020003" pitchFamily="34" charset="-34"/>
                        </a:rPr>
                        <a:t>12.18</a:t>
                      </a:r>
                      <a:endParaRPr lang="en-US" sz="2000" dirty="0">
                        <a:effectLst/>
                        <a:latin typeface="TH SarabunPSK" panose="020B0500040200020003" pitchFamily="34" charset="-34"/>
                        <a:ea typeface="MS Mincho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  <a:latin typeface="TH SarabunPSK" panose="020B0500040200020003" pitchFamily="34" charset="-34"/>
                          <a:ea typeface="MS Mincho"/>
                          <a:cs typeface="TH SarabunPSK" panose="020B0500040200020003" pitchFamily="34" charset="-34"/>
                        </a:rPr>
                        <a:t>47.13</a:t>
                      </a:r>
                      <a:endParaRPr lang="en-US" sz="2000" dirty="0">
                        <a:effectLst/>
                        <a:latin typeface="TH SarabunPSK" panose="020B0500040200020003" pitchFamily="34" charset="-34"/>
                        <a:ea typeface="MS Mincho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657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h-TH" sz="2000" b="1" dirty="0">
                          <a:effectLst/>
                          <a:latin typeface="Calibri" panose="020F0502020204030204" pitchFamily="34" charset="0"/>
                          <a:ea typeface="MS Mincho"/>
                          <a:cs typeface="TH SarabunPSK" panose="020B0500040200020003" pitchFamily="34" charset="-34"/>
                        </a:rPr>
                        <a:t>รพ.ทุ่งตะโก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S Mincho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  <a:latin typeface="TH SarabunPSK" panose="020B0500040200020003" pitchFamily="34" charset="-34"/>
                          <a:ea typeface="MS Mincho"/>
                          <a:cs typeface="TH SarabunPSK" panose="020B0500040200020003" pitchFamily="34" charset="-34"/>
                        </a:rPr>
                        <a:t>7.94</a:t>
                      </a:r>
                      <a:endParaRPr lang="en-US" sz="2000" dirty="0">
                        <a:effectLst/>
                        <a:latin typeface="TH SarabunPSK" panose="020B0500040200020003" pitchFamily="34" charset="-34"/>
                        <a:ea typeface="MS Mincho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  <a:latin typeface="TH SarabunPSK" panose="020B0500040200020003" pitchFamily="34" charset="-34"/>
                          <a:ea typeface="MS Mincho"/>
                          <a:cs typeface="TH SarabunPSK" panose="020B0500040200020003" pitchFamily="34" charset="-34"/>
                        </a:rPr>
                        <a:t>34.31</a:t>
                      </a:r>
                      <a:endParaRPr lang="en-US" sz="2000" dirty="0">
                        <a:effectLst/>
                        <a:latin typeface="TH SarabunPSK" panose="020B0500040200020003" pitchFamily="34" charset="-34"/>
                        <a:ea typeface="MS Mincho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สี่เหลี่ยมผืนผ้า 2"/>
          <p:cNvSpPr/>
          <p:nvPr/>
        </p:nvSpPr>
        <p:spPr>
          <a:xfrm>
            <a:off x="7596336" y="3645024"/>
            <a:ext cx="1023673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สี่เหลี่ยมผืนผ้า 164"/>
          <p:cNvSpPr/>
          <p:nvPr/>
        </p:nvSpPr>
        <p:spPr>
          <a:xfrm>
            <a:off x="585586" y="1293363"/>
            <a:ext cx="8039497" cy="707886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ร้อยละของผู้ป่วยนอกทั้งหมดที่ได้รับบริการ ตรวจ วินิจฉัย รักษาโรค และฟื้นฟู</a:t>
            </a:r>
            <a:r>
              <a:rPr lang="th-TH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สภาพด้วย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ศาสตร์การแพทย์แผน</a:t>
            </a:r>
            <a:r>
              <a:rPr lang="th-TH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ไทย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การแพทย์</a:t>
            </a:r>
            <a:r>
              <a:rPr lang="th-TH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ทางเลือกที่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ได้</a:t>
            </a:r>
            <a:r>
              <a:rPr lang="th-TH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มาตรฐาน 18.5</a:t>
            </a:r>
            <a:r>
              <a:rPr lang="en-US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%</a:t>
            </a:r>
            <a:r>
              <a:rPr lang="th-TH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(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รพศ./</a:t>
            </a:r>
            <a:r>
              <a:rPr lang="th-TH" sz="2000" b="1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รพท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  <a:r>
              <a:rPr lang="en-US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%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th-TH" sz="2000" b="1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รพช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en-US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19%, 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รพ.สต. </a:t>
            </a:r>
            <a:r>
              <a:rPr lang="th-TH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36</a:t>
            </a:r>
            <a:r>
              <a:rPr lang="en-US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%</a:t>
            </a:r>
            <a:r>
              <a:rPr lang="th-TH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2" name="รูปภาพ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762" y="502995"/>
            <a:ext cx="3492074" cy="827573"/>
          </a:xfrm>
          <a:prstGeom prst="rect">
            <a:avLst/>
          </a:prstGeom>
        </p:spPr>
      </p:pic>
      <p:sp>
        <p:nvSpPr>
          <p:cNvPr id="4100" name="TextBox 166"/>
          <p:cNvSpPr txBox="1">
            <a:spLocks noChangeArrowheads="1"/>
          </p:cNvSpPr>
          <p:nvPr/>
        </p:nvSpPr>
        <p:spPr bwMode="auto">
          <a:xfrm>
            <a:off x="5607050" y="596900"/>
            <a:ext cx="276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h-TH" sz="4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แพทย์แผนไทย</a:t>
            </a:r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345996"/>
              </p:ext>
            </p:extLst>
          </p:nvPr>
        </p:nvGraphicFramePr>
        <p:xfrm>
          <a:off x="418554" y="2204864"/>
          <a:ext cx="8373561" cy="28041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399"/>
                <a:gridCol w="1495584"/>
                <a:gridCol w="1899884"/>
                <a:gridCol w="1377694"/>
              </a:tblGrid>
              <a:tr h="2666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th-TH" sz="1800" u="none" strike="noStrike" dirty="0">
                          <a:effectLst/>
                        </a:rPr>
                        <a:t>เครือข่ายบริการสุขภาพ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13EE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th-TH" sz="1800" u="none" strike="noStrike" dirty="0">
                          <a:effectLst/>
                        </a:rPr>
                        <a:t>รวมทั้งปีงบประมาณ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13EE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298065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1800" u="none" strike="noStrike" dirty="0">
                          <a:effectLst/>
                        </a:rPr>
                        <a:t>บริการผู้ป่วยนอก(ครั้ง)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1800" u="none" strike="noStrike" dirty="0">
                          <a:effectLst/>
                        </a:rPr>
                        <a:t>บริการแพทย์แผนไทย(ครั้ง)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1800" u="none" strike="noStrike" dirty="0">
                          <a:effectLst/>
                        </a:rPr>
                        <a:t>ร้อยละการรับบริการ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13EEF9"/>
                    </a:solidFill>
                  </a:tcPr>
                </a:tc>
              </a:tr>
              <a:tr h="426205">
                <a:tc>
                  <a:txBody>
                    <a:bodyPr/>
                    <a:lstStyle/>
                    <a:p>
                      <a:pPr algn="l" fontAlgn="b"/>
                      <a:r>
                        <a:rPr lang="th-TH" sz="1800" u="none" strike="noStrike">
                          <a:effectLst/>
                        </a:rPr>
                        <a:t>09396 โรงพยาบาลส่งเสริมสุขภาพตำบลนาพญา</a:t>
                      </a:r>
                      <a:endParaRPr lang="th-TH" sz="1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u="none" strike="noStrike" dirty="0">
                          <a:effectLst/>
                        </a:rPr>
                        <a:t>2,493</a:t>
                      </a:r>
                      <a:endParaRPr lang="th-TH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u="none" strike="noStrike" dirty="0">
                          <a:effectLst/>
                        </a:rPr>
                        <a:t>3,902</a:t>
                      </a:r>
                      <a:endParaRPr lang="th-TH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u="none" strike="noStrike" dirty="0">
                          <a:effectLst/>
                        </a:rPr>
                        <a:t>156.52</a:t>
                      </a:r>
                      <a:endParaRPr lang="th-TH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13EEF9"/>
                    </a:solidFill>
                  </a:tcPr>
                </a:tc>
              </a:tr>
              <a:tr h="416172">
                <a:tc>
                  <a:txBody>
                    <a:bodyPr/>
                    <a:lstStyle/>
                    <a:p>
                      <a:pPr algn="l" fontAlgn="b"/>
                      <a:r>
                        <a:rPr lang="th-TH" sz="1800" u="none" strike="noStrike" dirty="0">
                          <a:effectLst/>
                        </a:rPr>
                        <a:t>09397 โรงพยาบาลส่งเสริมสุขภาพตำบลบ้าน</a:t>
                      </a:r>
                      <a:r>
                        <a:rPr lang="th-TH" sz="1800" u="none" strike="noStrike" dirty="0" smtClean="0">
                          <a:effectLst/>
                        </a:rPr>
                        <a:t>เขาดิน</a:t>
                      </a:r>
                      <a:endParaRPr lang="th-TH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u="none" strike="noStrike">
                          <a:effectLst/>
                        </a:rPr>
                        <a:t>1,186</a:t>
                      </a:r>
                      <a:endParaRPr lang="th-TH" sz="1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u="none" strike="noStrike" dirty="0">
                          <a:effectLst/>
                        </a:rPr>
                        <a:t>1,319</a:t>
                      </a:r>
                      <a:endParaRPr lang="th-TH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u="none" strike="noStrike" dirty="0">
                          <a:effectLst/>
                        </a:rPr>
                        <a:t>111.21</a:t>
                      </a:r>
                      <a:endParaRPr lang="th-TH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13EEF9"/>
                    </a:solidFill>
                  </a:tcPr>
                </a:tc>
              </a:tr>
              <a:tr h="392275">
                <a:tc>
                  <a:txBody>
                    <a:bodyPr/>
                    <a:lstStyle/>
                    <a:p>
                      <a:pPr algn="l" fontAlgn="b"/>
                      <a:r>
                        <a:rPr lang="th-TH" sz="1800" u="none" strike="noStrike">
                          <a:effectLst/>
                        </a:rPr>
                        <a:t>09400 โรงพยาบาลส่งเสริมสุขภาพตำบลบางมะพร้าว</a:t>
                      </a:r>
                      <a:endParaRPr lang="th-TH" sz="1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u="none" strike="noStrike">
                          <a:effectLst/>
                        </a:rPr>
                        <a:t>1,154</a:t>
                      </a:r>
                      <a:endParaRPr lang="th-TH" sz="1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u="none" strike="noStrike" dirty="0">
                          <a:effectLst/>
                        </a:rPr>
                        <a:t>294</a:t>
                      </a:r>
                      <a:endParaRPr lang="th-TH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u="none" strike="noStrike" dirty="0">
                          <a:effectLst/>
                        </a:rPr>
                        <a:t>25.48</a:t>
                      </a:r>
                      <a:endParaRPr lang="th-TH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13EEF9"/>
                    </a:solidFill>
                  </a:tcPr>
                </a:tc>
              </a:tr>
              <a:tr h="454250">
                <a:tc>
                  <a:txBody>
                    <a:bodyPr/>
                    <a:lstStyle/>
                    <a:p>
                      <a:pPr algn="l" fontAlgn="b"/>
                      <a:r>
                        <a:rPr lang="th-TH" sz="1800" u="none" strike="noStrike">
                          <a:effectLst/>
                        </a:rPr>
                        <a:t>09401 โรงพยาบาลส่งเสริมสุขภาพตำบลบางน้ำจืด</a:t>
                      </a:r>
                      <a:endParaRPr lang="th-TH" sz="1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u="none" strike="noStrike">
                          <a:effectLst/>
                        </a:rPr>
                        <a:t>3,005</a:t>
                      </a:r>
                      <a:endParaRPr lang="th-TH" sz="1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u="none" strike="noStrike">
                          <a:effectLst/>
                        </a:rPr>
                        <a:t>1,154</a:t>
                      </a:r>
                      <a:endParaRPr lang="th-TH" sz="1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u="none" strike="noStrike" dirty="0">
                          <a:effectLst/>
                        </a:rPr>
                        <a:t>38.4</a:t>
                      </a:r>
                      <a:endParaRPr lang="th-TH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13EEF9"/>
                    </a:solidFill>
                  </a:tcPr>
                </a:tc>
              </a:tr>
              <a:tr h="533380">
                <a:tc>
                  <a:txBody>
                    <a:bodyPr/>
                    <a:lstStyle/>
                    <a:p>
                      <a:pPr algn="l" fontAlgn="b"/>
                      <a:r>
                        <a:rPr lang="th-TH" sz="1800" u="none" strike="noStrike" dirty="0">
                          <a:effectLst/>
                        </a:rPr>
                        <a:t>14913 โรงพยาบาลส่งเสริมสุขภาพตำบลบ้านราษฎร์</a:t>
                      </a:r>
                      <a:r>
                        <a:rPr lang="th-TH" sz="1800" u="none" strike="noStrike" dirty="0" smtClean="0">
                          <a:effectLst/>
                        </a:rPr>
                        <a:t>บำรุง</a:t>
                      </a:r>
                      <a:endParaRPr lang="th-TH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u="none" strike="noStrike" dirty="0">
                          <a:effectLst/>
                        </a:rPr>
                        <a:t>1,242</a:t>
                      </a:r>
                      <a:endParaRPr lang="th-TH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u="none" strike="noStrike" dirty="0">
                          <a:effectLst/>
                        </a:rPr>
                        <a:t>370</a:t>
                      </a:r>
                      <a:endParaRPr lang="th-TH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u="none" strike="noStrike" dirty="0">
                          <a:effectLst/>
                        </a:rPr>
                        <a:t>29.79</a:t>
                      </a:r>
                      <a:endParaRPr lang="th-TH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13EEF9"/>
                    </a:solidFill>
                  </a:tcPr>
                </a:tc>
              </a:tr>
            </a:tbl>
          </a:graphicData>
        </a:graphic>
      </p:graphicFrame>
      <p:sp>
        <p:nvSpPr>
          <p:cNvPr id="5" name="วงรี 4"/>
          <p:cNvSpPr/>
          <p:nvPr/>
        </p:nvSpPr>
        <p:spPr>
          <a:xfrm>
            <a:off x="4139952" y="2697712"/>
            <a:ext cx="5184576" cy="10913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ectangle 468"/>
          <p:cNvSpPr>
            <a:spLocks noChangeArrowheads="1"/>
          </p:cNvSpPr>
          <p:nvPr/>
        </p:nvSpPr>
        <p:spPr bwMode="auto">
          <a:xfrm>
            <a:off x="755576" y="5877272"/>
            <a:ext cx="57606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th-TH" altLang="ja-JP" sz="1400" dirty="0" smtClean="0">
                <a:latin typeface="TH SarabunPSK" panose="020B0500040200020003" pitchFamily="34" charset="-34"/>
                <a:ea typeface="MS Mincho" pitchFamily="49" charset="-128"/>
              </a:rPr>
              <a:t>ผล</a:t>
            </a:r>
            <a:r>
              <a:rPr lang="th-TH" altLang="ja-JP" sz="1400" dirty="0">
                <a:latin typeface="TH SarabunPSK" panose="020B0500040200020003" pitchFamily="34" charset="-34"/>
                <a:ea typeface="MS Mincho" pitchFamily="49" charset="-128"/>
              </a:rPr>
              <a:t>การดำเนินงานในปีงบประมาณ 2562 นับรวมแผนจีน(</a:t>
            </a:r>
            <a:r>
              <a:rPr lang="en-US" altLang="ja-JP" sz="1400" dirty="0">
                <a:latin typeface="TH SarabunPSK" panose="020B0500040200020003" pitchFamily="34" charset="-34"/>
                <a:ea typeface="MS Mincho" pitchFamily="49" charset="-128"/>
              </a:rPr>
              <a:t>U78x - U79x) </a:t>
            </a:r>
            <a:r>
              <a:rPr lang="th-TH" altLang="ja-JP" sz="1400" dirty="0">
                <a:latin typeface="TH SarabunPSK" panose="020B0500040200020003" pitchFamily="34" charset="-34"/>
                <a:ea typeface="MS Mincho" pitchFamily="49" charset="-128"/>
              </a:rPr>
              <a:t>แต่ไม่นับรวม </a:t>
            </a:r>
            <a:r>
              <a:rPr lang="en-US" altLang="ja-JP" sz="1400" dirty="0" smtClean="0">
                <a:latin typeface="TH SarabunPSK" panose="020B0500040200020003" pitchFamily="34" charset="-34"/>
                <a:ea typeface="MS Mincho" pitchFamily="49" charset="-128"/>
              </a:rPr>
              <a:t>U77x</a:t>
            </a:r>
            <a:endParaRPr lang="th-TH" altLang="ja-JP" sz="1400" dirty="0">
              <a:latin typeface="TH SarabunPSK" panose="020B0500040200020003" pitchFamily="34" charset="-34"/>
              <a:ea typeface="MS Mincho" pitchFamily="49" charset="-128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th-TH" altLang="ja-JP" sz="1400" dirty="0" smtClean="0">
                <a:latin typeface="TH SarabunPSK" panose="020B0500040200020003" pitchFamily="34" charset="-34"/>
                <a:ea typeface="MS Mincho" pitchFamily="49" charset="-128"/>
              </a:rPr>
              <a:t>ข้อมูล </a:t>
            </a:r>
            <a:r>
              <a:rPr lang="th-TH" altLang="ja-JP" sz="1400" dirty="0">
                <a:latin typeface="TH SarabunPSK" panose="020B0500040200020003" pitchFamily="34" charset="-34"/>
                <a:ea typeface="MS Mincho" pitchFamily="49" charset="-128"/>
              </a:rPr>
              <a:t>ณ วันที่ </a:t>
            </a:r>
            <a:r>
              <a:rPr lang="th-TH" altLang="ja-JP" sz="1400" dirty="0" smtClean="0">
                <a:latin typeface="TH SarabunPSK" panose="020B0500040200020003" pitchFamily="34" charset="-34"/>
                <a:ea typeface="MS Mincho" pitchFamily="49" charset="-128"/>
              </a:rPr>
              <a:t>10 มิ.ย..2562  </a:t>
            </a:r>
            <a:r>
              <a:rPr lang="th-TH" altLang="ja-JP" sz="1400" dirty="0">
                <a:latin typeface="TH SarabunPSK" panose="020B0500040200020003" pitchFamily="34" charset="-34"/>
                <a:ea typeface="MS Mincho" pitchFamily="49" charset="-128"/>
              </a:rPr>
              <a:t>จากโปรแกรม </a:t>
            </a:r>
            <a:r>
              <a:rPr lang="th-TH" altLang="ja-JP" sz="1400" dirty="0" err="1">
                <a:latin typeface="TH SarabunPSK" panose="020B0500040200020003" pitchFamily="34" charset="-34"/>
                <a:ea typeface="MS Mincho" pitchFamily="49" charset="-128"/>
              </a:rPr>
              <a:t>HDC</a:t>
            </a:r>
            <a:endParaRPr lang="th-TH" altLang="ja-JP" sz="1800" dirty="0"/>
          </a:p>
        </p:txBody>
      </p:sp>
    </p:spTree>
    <p:extLst>
      <p:ext uri="{BB962C8B-B14F-4D97-AF65-F5344CB8AC3E}">
        <p14:creationId xmlns:p14="http://schemas.microsoft.com/office/powerpoint/2010/main" val="73739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รูปภาพ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377" y="106622"/>
            <a:ext cx="3492074" cy="827573"/>
          </a:xfrm>
          <a:prstGeom prst="rect">
            <a:avLst/>
          </a:prstGeom>
        </p:spPr>
      </p:pic>
      <p:sp>
        <p:nvSpPr>
          <p:cNvPr id="4100" name="TextBox 166"/>
          <p:cNvSpPr txBox="1">
            <a:spLocks noChangeArrowheads="1"/>
          </p:cNvSpPr>
          <p:nvPr/>
        </p:nvSpPr>
        <p:spPr bwMode="auto">
          <a:xfrm>
            <a:off x="5743114" y="136127"/>
            <a:ext cx="276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h-TH" sz="4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แพทย์แผนไทย</a:t>
            </a:r>
          </a:p>
        </p:txBody>
      </p:sp>
      <p:sp>
        <p:nvSpPr>
          <p:cNvPr id="168" name="ตัดมุมสี่เหลี่ยมผืนผ้าด้านทแยงมุม 24"/>
          <p:cNvSpPr/>
          <p:nvPr/>
        </p:nvSpPr>
        <p:spPr>
          <a:xfrm>
            <a:off x="5517880" y="1037149"/>
            <a:ext cx="3006177" cy="690927"/>
          </a:xfrm>
          <a:prstGeom prst="snip2Diag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0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ยา</a:t>
            </a: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สมุนไพรที่ใช้ทดแทนยาแผนปัจจุบัน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ที่รพ.ท่าแซะผลิต</a:t>
            </a:r>
          </a:p>
        </p:txBody>
      </p:sp>
      <p:graphicFrame>
        <p:nvGraphicFramePr>
          <p:cNvPr id="13777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527434"/>
              </p:ext>
            </p:extLst>
          </p:nvPr>
        </p:nvGraphicFramePr>
        <p:xfrm>
          <a:off x="2483768" y="4581128"/>
          <a:ext cx="3709615" cy="1938468"/>
        </p:xfrm>
        <a:graphic>
          <a:graphicData uri="http://schemas.openxmlformats.org/drawingml/2006/table">
            <a:tbl>
              <a:tblPr/>
              <a:tblGrid>
                <a:gridCol w="2353412"/>
                <a:gridCol w="1356203"/>
              </a:tblGrid>
              <a:tr h="476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th-TH" altLang="ja-JP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H SarabunPSK" pitchFamily="34" charset="-34"/>
                          <a:ea typeface="MS Mincho" pitchFamily="49" charset="-128"/>
                          <a:cs typeface="TH SarabunPSK" pitchFamily="34" charset="-34"/>
                        </a:rPr>
                        <a:t>งบกระตุ้นการใช้ยาสมุนไพร</a:t>
                      </a:r>
                      <a:endParaRPr kumimoji="0" lang="en-US" altLang="ja-JP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H SarabunPSK" pitchFamily="34" charset="-34"/>
                        <a:ea typeface="MS Mincho" pitchFamily="49" charset="-128"/>
                        <a:cs typeface="TH SarabunPSK" pitchFamily="34" charset="-34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4A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H SarabunPSK" pitchFamily="34" charset="-34"/>
                          <a:ea typeface="MS Mincho" pitchFamily="49" charset="-128"/>
                          <a:cs typeface="TH SarabunPSK" pitchFamily="34" charset="-34"/>
                        </a:rPr>
                        <a:t>จำนวนเงิน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H SarabunPSK" pitchFamily="34" charset="-34"/>
                          <a:ea typeface="MS Mincho" pitchFamily="49" charset="-128"/>
                          <a:cs typeface="TH SarabunPSK" pitchFamily="34" charset="-34"/>
                        </a:rPr>
                        <a:t>(</a:t>
                      </a:r>
                      <a:r>
                        <a:rPr kumimoji="0" lang="th-TH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H SarabunPSK" pitchFamily="34" charset="-34"/>
                          <a:ea typeface="MS Mincho" pitchFamily="49" charset="-128"/>
                          <a:cs typeface="TH SarabunPSK" pitchFamily="34" charset="-34"/>
                        </a:rPr>
                        <a:t>บาท</a:t>
                      </a:r>
                      <a:r>
                        <a:rPr kumimoji="0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H SarabunPSK" pitchFamily="34" charset="-34"/>
                          <a:ea typeface="MS Mincho" pitchFamily="49" charset="-128"/>
                          <a:cs typeface="TH SarabunPSK" pitchFamily="34" charset="-34"/>
                        </a:rPr>
                        <a:t>)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4AF9"/>
                    </a:solidFill>
                  </a:tcPr>
                </a:tc>
              </a:tr>
              <a:tr h="365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MS Mincho" pitchFamily="49" charset="-128"/>
                          <a:cs typeface="TH SarabunPSK" pitchFamily="34" charset="-34"/>
                        </a:rPr>
                        <a:t>ปีงบประมาณ 2560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 smtClean="0">
                          <a:effectLst/>
                          <a:latin typeface="TH SarabunPSK" panose="020B0500040200020003" pitchFamily="34" charset="-34"/>
                          <a:ea typeface="MS Mincho"/>
                          <a:cs typeface="TH SarabunPSK" panose="020B0500040200020003" pitchFamily="34" charset="-34"/>
                        </a:rPr>
                        <a:t>2,500,000</a:t>
                      </a:r>
                      <a:endParaRPr lang="en-US" sz="2400" dirty="0">
                        <a:effectLst/>
                        <a:latin typeface="TH SarabunPSK" panose="020B0500040200020003" pitchFamily="34" charset="-34"/>
                        <a:ea typeface="MS Mincho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EEF9"/>
                    </a:solidFill>
                  </a:tcPr>
                </a:tc>
              </a:tr>
              <a:tr h="3657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MS Mincho" pitchFamily="49" charset="-128"/>
                          <a:cs typeface="TH SarabunPSK" pitchFamily="34" charset="-34"/>
                        </a:rPr>
                        <a:t>ปีงบประมาณ 2561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 smtClean="0">
                          <a:effectLst/>
                          <a:latin typeface="TH SarabunPSK" panose="020B0500040200020003" pitchFamily="34" charset="-34"/>
                          <a:ea typeface="MS Mincho"/>
                          <a:cs typeface="TH SarabunPSK" panose="020B0500040200020003" pitchFamily="34" charset="-34"/>
                        </a:rPr>
                        <a:t>3,747,729</a:t>
                      </a:r>
                      <a:endParaRPr lang="en-US" sz="2400" dirty="0">
                        <a:effectLst/>
                        <a:latin typeface="TH SarabunPSK" panose="020B0500040200020003" pitchFamily="34" charset="-34"/>
                        <a:ea typeface="MS Mincho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EEF9"/>
                    </a:solidFill>
                  </a:tcPr>
                </a:tc>
              </a:tr>
              <a:tr h="3657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MS Mincho" pitchFamily="49" charset="-128"/>
                          <a:cs typeface="TH SarabunPSK" pitchFamily="34" charset="-34"/>
                        </a:rPr>
                        <a:t>ปีงบประมาณ 2562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EE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 smtClean="0">
                          <a:effectLst/>
                          <a:latin typeface="TH SarabunPSK" panose="020B0500040200020003" pitchFamily="34" charset="-34"/>
                          <a:ea typeface="MS Mincho"/>
                          <a:cs typeface="TH SarabunPSK" panose="020B0500040200020003" pitchFamily="34" charset="-34"/>
                        </a:rPr>
                        <a:t> 3,192,816 </a:t>
                      </a:r>
                      <a:endParaRPr lang="en-US" sz="2400" dirty="0">
                        <a:effectLst/>
                        <a:latin typeface="TH SarabunPSK" panose="020B0500040200020003" pitchFamily="34" charset="-34"/>
                        <a:ea typeface="MS Mincho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EEF9"/>
                    </a:solidFill>
                  </a:tcPr>
                </a:tc>
              </a:tr>
            </a:tbl>
          </a:graphicData>
        </a:graphic>
      </p:graphicFrame>
      <p:sp>
        <p:nvSpPr>
          <p:cNvPr id="97" name="ตัดมุมสี่เหลี่ยมผืนผ้าด้านทแยงมุม 28"/>
          <p:cNvSpPr/>
          <p:nvPr/>
        </p:nvSpPr>
        <p:spPr>
          <a:xfrm>
            <a:off x="2238233" y="500460"/>
            <a:ext cx="2962275" cy="439364"/>
          </a:xfrm>
          <a:prstGeom prst="snip2Diag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h-TH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ยาสมุนไพร</a:t>
            </a:r>
            <a:endParaRPr lang="th-TH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505537" y="1728076"/>
            <a:ext cx="3006177" cy="27084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FFC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1</a:t>
            </a:r>
            <a:r>
              <a:rPr lang="th-TH" sz="2000" b="1" dirty="0">
                <a:latin typeface="TH SarabunPSK" pitchFamily="34" charset="-34"/>
                <a:cs typeface="TH SarabunPSK" pitchFamily="34" charset="-34"/>
              </a:rPr>
              <a:t>. ยาอมมะแว้ง</a:t>
            </a:r>
          </a:p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000" b="1" dirty="0">
                <a:latin typeface="TH SarabunPSK" pitchFamily="34" charset="-34"/>
                <a:cs typeface="TH SarabunPSK" pitchFamily="34" charset="-34"/>
              </a:rPr>
              <a:t>2. ขมิ้นชันแคปซูล</a:t>
            </a:r>
          </a:p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000" b="1" dirty="0">
                <a:latin typeface="TH SarabunPSK" pitchFamily="34" charset="-34"/>
                <a:cs typeface="TH SarabunPSK" pitchFamily="34" charset="-34"/>
              </a:rPr>
              <a:t>3. ฟ้าทะลายโจรแคปซูล</a:t>
            </a:r>
          </a:p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000" b="1" dirty="0">
                <a:latin typeface="TH SarabunPSK" pitchFamily="34" charset="-34"/>
                <a:cs typeface="TH SarabunPSK" pitchFamily="34" charset="-34"/>
              </a:rPr>
              <a:t>4. ครีมไพล </a:t>
            </a:r>
          </a:p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000" b="1" dirty="0">
                <a:latin typeface="TH SarabunPSK" pitchFamily="34" charset="-34"/>
                <a:cs typeface="TH SarabunPSK" pitchFamily="34" charset="-34"/>
              </a:rPr>
              <a:t>5. ชาชงรางจืด</a:t>
            </a:r>
          </a:p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000" b="1" dirty="0">
                <a:latin typeface="TH SarabunPSK" pitchFamily="34" charset="-34"/>
                <a:cs typeface="TH SarabunPSK" pitchFamily="34" charset="-34"/>
              </a:rPr>
              <a:t>6. ยาเหลืองปิดสมุทร</a:t>
            </a:r>
          </a:p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000" b="1" dirty="0">
                <a:latin typeface="TH SarabunPSK" pitchFamily="34" charset="-34"/>
                <a:cs typeface="TH SarabunPSK" pitchFamily="34" charset="-34"/>
              </a:rPr>
              <a:t>7. เพชรสังฆาตแคปซูล</a:t>
            </a:r>
          </a:p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000" b="1" dirty="0">
                <a:latin typeface="TH SarabunPSK" pitchFamily="34" charset="-34"/>
                <a:cs typeface="TH SarabunPSK" pitchFamily="34" charset="-34"/>
              </a:rPr>
              <a:t>8. เถาวัลย์เปรียงแคปซูล</a:t>
            </a:r>
          </a:p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000" b="1" dirty="0">
                <a:latin typeface="TH SarabunPSK" pitchFamily="34" charset="-34"/>
                <a:cs typeface="TH SarabunPSK" pitchFamily="34" charset="-34"/>
              </a:rPr>
              <a:t>9.ยาธาตุอบเชย</a:t>
            </a:r>
          </a:p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000" b="1" dirty="0">
                <a:latin typeface="TH SarabunPSK" pitchFamily="34" charset="-34"/>
                <a:cs typeface="TH SarabunPSK" pitchFamily="34" charset="-34"/>
              </a:rPr>
              <a:t>10. ยาผงกล้วย</a:t>
            </a:r>
          </a:p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000" b="1" dirty="0">
                <a:latin typeface="TH SarabunPSK" pitchFamily="34" charset="-34"/>
                <a:cs typeface="TH SarabunPSK" pitchFamily="34" charset="-34"/>
              </a:rPr>
              <a:t>11. ยาแก้ไอ</a:t>
            </a: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มะขามป้อม</a:t>
            </a:r>
          </a:p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12. </a:t>
            </a:r>
            <a:r>
              <a:rPr lang="th-TH" sz="2000" b="1" dirty="0" err="1" smtClean="0">
                <a:latin typeface="TH SarabunPSK" pitchFamily="34" charset="-34"/>
                <a:cs typeface="TH SarabunPSK" pitchFamily="34" charset="-34"/>
              </a:rPr>
              <a:t>ยาสหัส</a:t>
            </a: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ธาราแคปซูล</a:t>
            </a:r>
            <a:endParaRPr lang="th-TH" sz="18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graphicFrame>
        <p:nvGraphicFramePr>
          <p:cNvPr id="2" name="ตาราง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07788"/>
              </p:ext>
            </p:extLst>
          </p:nvPr>
        </p:nvGraphicFramePr>
        <p:xfrm>
          <a:off x="668545" y="1075233"/>
          <a:ext cx="3672409" cy="31541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4800"/>
                <a:gridCol w="2307609"/>
              </a:tblGrid>
              <a:tr h="527190"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จังหวัด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u="none" strike="noStrike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ร้อยละมูลค่าใช้ยาสมุนไพร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364887"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ชุมพร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3.32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364887"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ระนอง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3.18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364887"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กระบี่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2.83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364887"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นครศรีธรรมราช</a:t>
                      </a:r>
                      <a:endParaRPr lang="th-TH" sz="2400" b="0" i="0" u="none" strike="noStrike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1.86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364887"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สุราษฎร์ธานี</a:t>
                      </a:r>
                      <a:endParaRPr lang="th-TH" sz="2400" b="0" i="0" u="none" strike="noStrike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1.72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364887"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พังงา</a:t>
                      </a:r>
                      <a:endParaRPr lang="th-TH" sz="2400" b="0" i="0" u="none" strike="noStrike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1.36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364887"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ภูเก็ต</a:t>
                      </a:r>
                      <a:endParaRPr lang="th-TH" sz="2400" b="0" i="0" u="none" strike="noStrike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0.25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3" name="สี่เหลี่ยมผืนผ้า 2"/>
          <p:cNvSpPr/>
          <p:nvPr/>
        </p:nvSpPr>
        <p:spPr>
          <a:xfrm>
            <a:off x="611560" y="4167299"/>
            <a:ext cx="24673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/>
            <a:r>
              <a:rPr lang="th-TH" altLang="ja-JP" sz="1400" dirty="0">
                <a:solidFill>
                  <a:prstClr val="black"/>
                </a:solidFill>
                <a:latin typeface="TH SarabunPSK" panose="020B0500040200020003" pitchFamily="34" charset="-34"/>
                <a:ea typeface="MS Mincho" pitchFamily="49" charset="-128"/>
              </a:rPr>
              <a:t>ข้อมูล ณ วันที่ 10 มิ.ย..2562  จากโปรแกรม </a:t>
            </a:r>
            <a:r>
              <a:rPr lang="th-TH" altLang="ja-JP" sz="1400" dirty="0" err="1">
                <a:solidFill>
                  <a:prstClr val="black"/>
                </a:solidFill>
                <a:latin typeface="TH SarabunPSK" panose="020B0500040200020003" pitchFamily="34" charset="-34"/>
                <a:ea typeface="MS Mincho" pitchFamily="49" charset="-128"/>
              </a:rPr>
              <a:t>HDC</a:t>
            </a:r>
            <a:endParaRPr lang="th-TH" altLang="ja-JP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27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980" y="310528"/>
            <a:ext cx="3492074" cy="827573"/>
          </a:xfrm>
          <a:prstGeom prst="rect">
            <a:avLst/>
          </a:prstGeom>
        </p:spPr>
      </p:pic>
      <p:graphicFrame>
        <p:nvGraphicFramePr>
          <p:cNvPr id="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828437"/>
              </p:ext>
            </p:extLst>
          </p:nvPr>
        </p:nvGraphicFramePr>
        <p:xfrm>
          <a:off x="350402" y="4869049"/>
          <a:ext cx="8468629" cy="1733861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318208"/>
                <a:gridCol w="936104"/>
                <a:gridCol w="1327326"/>
                <a:gridCol w="2160240"/>
                <a:gridCol w="1726751"/>
              </a:tblGrid>
              <a:tr h="4829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Small </a:t>
                      </a:r>
                      <a:r>
                        <a:rPr lang="en-US" sz="26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Sucess</a:t>
                      </a:r>
                      <a:endParaRPr lang="en-US" sz="26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4" marR="68584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h-TH" sz="22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ไตรมาส</a:t>
                      </a:r>
                      <a:r>
                        <a:rPr lang="th-TH" sz="2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 1</a:t>
                      </a:r>
                      <a:endParaRPr lang="en-US" sz="2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4" marR="68584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h-TH" sz="22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ไตรมาส</a:t>
                      </a:r>
                      <a:r>
                        <a:rPr lang="th-TH" sz="2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2</a:t>
                      </a:r>
                      <a:endParaRPr lang="en-US" sz="2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4" marR="68584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h-TH" sz="22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ไตรมาส</a:t>
                      </a:r>
                      <a:r>
                        <a:rPr lang="th-TH" sz="2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3</a:t>
                      </a:r>
                      <a:endParaRPr lang="en-US" sz="2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4" marR="68584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h-TH" sz="22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ไตรมาส</a:t>
                      </a:r>
                      <a:r>
                        <a:rPr lang="th-TH" sz="2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 4</a:t>
                      </a:r>
                      <a:endParaRPr lang="en-US" sz="2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4" marR="68584" marT="0" marB="0">
                    <a:solidFill>
                      <a:srgbClr val="92D050"/>
                    </a:solidFill>
                  </a:tcPr>
                </a:tc>
              </a:tr>
              <a:tr h="625471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ส่งเสริมการใช้ยาสมุนไพรในหน่วยบริการทุกระดับ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4" marR="68584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จัดสรรงบประมาณกระตุ้นการใช้ยาสมุนไพร 3,192,816 บาท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4" marR="68584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4" marR="68584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หน่วยบริการผ่านตัวชี้วัดที่</a:t>
                      </a:r>
                      <a:r>
                        <a:rPr lang="th-TH" sz="1800" baseline="0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 11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%,19%,36%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4" marR="68584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25471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th-TH" sz="1800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สนับสนุนให้มีการจัดบริการ</a:t>
                      </a:r>
                      <a:r>
                        <a:rPr lang="th-TH" sz="1800" dirty="0" err="1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คลินิค</a:t>
                      </a:r>
                      <a:r>
                        <a:rPr lang="th-TH" sz="1800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ครบวงจรด้านการแพทย์แผนไทย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4" marR="68584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4" marR="68584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th-TH" sz="1800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ประชุมชี้แจงแนวทางการดำเนินงาน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4" marR="68584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th-TH" sz="1800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มีการจัดทำ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CPG </a:t>
                      </a:r>
                      <a:r>
                        <a:rPr lang="th-TH" sz="1800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ภูมิแพ้, ไมเกรน, เข่าเสื่อม, หลอดเลือดสมอง</a:t>
                      </a:r>
                    </a:p>
                  </a:txBody>
                  <a:tcPr marL="68584" marR="68584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มีการจัดบริการ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คลินิกครบวงจร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4" marR="68584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สี่เหลี่ยมมุมมน 9"/>
          <p:cNvSpPr/>
          <p:nvPr/>
        </p:nvSpPr>
        <p:spPr>
          <a:xfrm>
            <a:off x="526073" y="1984419"/>
            <a:ext cx="2039734" cy="2583165"/>
          </a:xfrm>
          <a:prstGeom prst="rect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th-TH" sz="1846" b="1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1. ระดับ </a:t>
            </a:r>
            <a:r>
              <a:rPr lang="th-TH" sz="1846" b="1" dirty="0" err="1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รพท</a:t>
            </a:r>
            <a:r>
              <a:rPr lang="th-TH" sz="1846" b="1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1846" b="1" dirty="0" err="1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รพช</a:t>
            </a:r>
            <a:r>
              <a:rPr lang="th-TH" sz="1846" b="1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และ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th-TH" sz="1846" b="1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รพ.สต. ผ่านตัวชี้วัดตามระดับศักยภาพของตนเอง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th-TH" sz="1846" b="1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 11</a:t>
            </a:r>
            <a:r>
              <a:rPr lang="en-US" sz="1846" b="1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% 19% </a:t>
            </a:r>
            <a:r>
              <a:rPr lang="th-TH" sz="1846" b="1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</a:t>
            </a:r>
            <a:r>
              <a:rPr lang="en-US" sz="1846" b="1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36% </a:t>
            </a:r>
            <a:r>
              <a:rPr lang="th-TH" sz="1846" b="1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ตามลำดับ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th-TH" sz="1846" b="1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2. หน่วยบริการที่มีแพทย์แผนไทย เปิดให้บริการ </a:t>
            </a:r>
            <a:r>
              <a:rPr lang="en-US" sz="1846" b="1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OPD</a:t>
            </a:r>
            <a:r>
              <a:rPr lang="th-TH" sz="1846" b="1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846" b="1" dirty="0" err="1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คู๋</a:t>
            </a:r>
            <a:r>
              <a:rPr lang="th-TH" sz="1846" b="1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ขนานและ จัดบริการคลินิกครบวงจร 4 โรค</a:t>
            </a:r>
            <a:endParaRPr lang="th-TH" sz="1846" b="1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ตัดมุมสี่เหลี่ยมผืนผ้าด้านทแยงมุม 7"/>
          <p:cNvSpPr/>
          <p:nvPr/>
        </p:nvSpPr>
        <p:spPr>
          <a:xfrm>
            <a:off x="516082" y="1348010"/>
            <a:ext cx="2078088" cy="455706"/>
          </a:xfrm>
          <a:prstGeom prst="snip2DiagRect">
            <a:avLst/>
          </a:prstGeom>
          <a:solidFill>
            <a:srgbClr val="FF006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th-TH" sz="2585" b="1" dirty="0">
                <a:solidFill>
                  <a:prstClr val="white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เป้าหมายปี 2562</a:t>
            </a:r>
          </a:p>
        </p:txBody>
      </p:sp>
      <p:sp>
        <p:nvSpPr>
          <p:cNvPr id="9" name="สี่เหลี่ยมมุมมน 9"/>
          <p:cNvSpPr/>
          <p:nvPr/>
        </p:nvSpPr>
        <p:spPr>
          <a:xfrm>
            <a:off x="2674026" y="1834506"/>
            <a:ext cx="3991745" cy="2736721"/>
          </a:xfrm>
          <a:prstGeom prst="rect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th-TH" sz="1846" b="1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1. การพัฒนาศักยภาพแพทย์แผนไทย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th-TH" sz="1846" b="1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2. การเปิด </a:t>
            </a:r>
            <a:r>
              <a:rPr lang="en-US" sz="1846" b="1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OPD</a:t>
            </a:r>
            <a:r>
              <a:rPr lang="th-TH" sz="1846" b="1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คู่ขนาน และให้บริการคลินิกครบวงจรใน 4 โรค </a:t>
            </a:r>
            <a:r>
              <a:rPr lang="en-US" sz="1846" b="1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1846" b="1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ภูมิแพ้</a:t>
            </a:r>
            <a:r>
              <a:rPr lang="en-US" sz="1846" b="1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1846" b="1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ไมเกรน</a:t>
            </a:r>
            <a:r>
              <a:rPr lang="en-US" sz="1846" b="1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1846" b="1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เข่าเสื่อม</a:t>
            </a:r>
            <a:r>
              <a:rPr lang="en-US" sz="1846" b="1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1846" b="1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หลอดเลือดสมอง</a:t>
            </a:r>
            <a:r>
              <a:rPr lang="en-US" sz="1846" b="1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1846" b="1" dirty="0" smtClean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th-TH" sz="1846" b="1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3. การให้บริการการแพทย์แผนไทยและการแพทย์ผสมผสาน ในแผนกผู้ป่วยใน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th-TH" sz="1846" b="1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4. การพัฒนาการบันทึกข้อมูลสารสนเทศให้ครบถ้วน ถูกต้อง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th-TH" sz="1846" b="1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5. การส่งเสริมการใช้สมุนไพร </a:t>
            </a:r>
            <a:r>
              <a:rPr lang="en-US" sz="1846" b="1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“</a:t>
            </a:r>
            <a:r>
              <a:rPr lang="th-TH" sz="1846" b="1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นโยบาย </a:t>
            </a:r>
            <a:r>
              <a:rPr lang="en-US" sz="1846" b="1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Thai Herb First” </a:t>
            </a:r>
            <a:r>
              <a:rPr lang="th-TH" sz="1846" b="1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1846" b="1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“First Line Drug </a:t>
            </a:r>
            <a:r>
              <a:rPr lang="th-TH" sz="1846" b="1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เขตสุขภาพที่ 11</a:t>
            </a:r>
            <a:r>
              <a:rPr lang="en-US" sz="1846" b="1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”</a:t>
            </a:r>
            <a:r>
              <a:rPr lang="th-TH" sz="1846" b="1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1846" b="1" dirty="0" smtClean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46" b="1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1846" b="1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ขมิ้นชัน</a:t>
            </a:r>
            <a:r>
              <a:rPr lang="en-US" sz="1846" b="1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th-TH" sz="1846" b="1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ฟ้าทะลายโจร</a:t>
            </a:r>
            <a:r>
              <a:rPr lang="en-US" sz="1846" b="1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th-TH" sz="1846" b="1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ยาเหลืองปิดสมุทร</a:t>
            </a:r>
            <a:r>
              <a:rPr lang="en-US" sz="1846" b="1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1846" b="1" dirty="0" smtClean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th-TH" sz="1846" b="1" dirty="0" smtClean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th-TH" sz="1846" b="1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ตัดมุมสี่เหลี่ยมผืนผ้าด้านทแยงมุม 9"/>
          <p:cNvSpPr/>
          <p:nvPr/>
        </p:nvSpPr>
        <p:spPr>
          <a:xfrm>
            <a:off x="3456958" y="1196761"/>
            <a:ext cx="2359767" cy="480990"/>
          </a:xfrm>
          <a:prstGeom prst="snip2Diag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th-TH" sz="2585" b="1" dirty="0">
                <a:solidFill>
                  <a:prstClr val="white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โอกาสพัฒนา ปี 2562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85177" y="369188"/>
            <a:ext cx="2276585" cy="717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th-TH" sz="4062" b="1" dirty="0">
                <a:solidFill>
                  <a:prstClr val="white"/>
                </a:solidFill>
                <a:latin typeface="TH SarabunPSK" pitchFamily="34" charset="-34"/>
                <a:cs typeface="TH SarabunPSK" pitchFamily="34" charset="-34"/>
              </a:rPr>
              <a:t>แพทย์แผนไทย</a:t>
            </a:r>
            <a:endParaRPr lang="en-US" sz="4062" b="1" dirty="0">
              <a:solidFill>
                <a:prstClr val="white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2" name="กลุ่ม 29"/>
          <p:cNvGrpSpPr/>
          <p:nvPr/>
        </p:nvGrpSpPr>
        <p:grpSpPr>
          <a:xfrm>
            <a:off x="6259784" y="528189"/>
            <a:ext cx="2856299" cy="4339305"/>
            <a:chOff x="6781433" y="286455"/>
            <a:chExt cx="3094324" cy="4700914"/>
          </a:xfrm>
        </p:grpSpPr>
        <p:grpSp>
          <p:nvGrpSpPr>
            <p:cNvPr id="3" name="กลุ่ม 12"/>
            <p:cNvGrpSpPr/>
            <p:nvPr/>
          </p:nvGrpSpPr>
          <p:grpSpPr>
            <a:xfrm>
              <a:off x="6781433" y="286455"/>
              <a:ext cx="3094324" cy="4700914"/>
              <a:chOff x="3479758" y="1327440"/>
              <a:chExt cx="2393056" cy="3892228"/>
            </a:xfrm>
          </p:grpSpPr>
          <p:pic>
            <p:nvPicPr>
              <p:cNvPr id="14" name="รูปภาพ 1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7253" y="1408442"/>
                <a:ext cx="865561" cy="1225193"/>
              </a:xfrm>
              <a:prstGeom prst="rect">
                <a:avLst/>
              </a:prstGeom>
            </p:spPr>
          </p:pic>
          <p:pic>
            <p:nvPicPr>
              <p:cNvPr id="15" name="รูปภาพ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8919" y="1327440"/>
                <a:ext cx="1061907" cy="1347103"/>
              </a:xfrm>
              <a:prstGeom prst="rect">
                <a:avLst/>
              </a:prstGeom>
            </p:spPr>
          </p:pic>
          <p:pic>
            <p:nvPicPr>
              <p:cNvPr id="16" name="รูปภาพ 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4585" y="2521562"/>
                <a:ext cx="1084997" cy="755842"/>
              </a:xfrm>
              <a:prstGeom prst="rect">
                <a:avLst/>
              </a:prstGeom>
            </p:spPr>
          </p:pic>
          <p:pic>
            <p:nvPicPr>
              <p:cNvPr id="17" name="รูปภาพ 1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3573" y="2935432"/>
                <a:ext cx="1011852" cy="932611"/>
              </a:xfrm>
              <a:prstGeom prst="rect">
                <a:avLst/>
              </a:prstGeom>
            </p:spPr>
          </p:pic>
          <p:pic>
            <p:nvPicPr>
              <p:cNvPr id="18" name="รูปภาพ 1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57308" y="3600419"/>
                <a:ext cx="707078" cy="505925"/>
              </a:xfrm>
              <a:prstGeom prst="rect">
                <a:avLst/>
              </a:prstGeom>
            </p:spPr>
          </p:pic>
          <p:pic>
            <p:nvPicPr>
              <p:cNvPr id="19" name="รูปภาพ 1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6641" y="3899713"/>
                <a:ext cx="816797" cy="780223"/>
              </a:xfrm>
              <a:prstGeom prst="rect">
                <a:avLst/>
              </a:prstGeom>
            </p:spPr>
          </p:pic>
          <p:pic>
            <p:nvPicPr>
              <p:cNvPr id="20" name="รูปภาพ 1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9758" y="4085907"/>
                <a:ext cx="969183" cy="1133761"/>
              </a:xfrm>
              <a:prstGeom prst="rect">
                <a:avLst/>
              </a:prstGeom>
            </p:spPr>
          </p:pic>
          <p:pic>
            <p:nvPicPr>
              <p:cNvPr id="21" name="รูปภาพ 2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6084" y="4523972"/>
                <a:ext cx="743651" cy="426684"/>
              </a:xfrm>
              <a:prstGeom prst="rect">
                <a:avLst/>
              </a:prstGeom>
            </p:spPr>
          </p:pic>
        </p:grpSp>
        <p:sp>
          <p:nvSpPr>
            <p:cNvPr id="22" name="TextBox 21"/>
            <p:cNvSpPr txBox="1"/>
            <p:nvPr/>
          </p:nvSpPr>
          <p:spPr>
            <a:xfrm>
              <a:off x="8942324" y="808499"/>
              <a:ext cx="611626" cy="407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th-TH" sz="1846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ปะทิว</a:t>
              </a:r>
              <a:endParaRPr lang="en-US" sz="1846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4628" y="970720"/>
              <a:ext cx="698455" cy="407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th-TH" sz="1846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ท่าแซะ</a:t>
              </a:r>
              <a:endParaRPr lang="en-US" sz="1846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69707" y="1894478"/>
              <a:ext cx="543899" cy="407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th-TH" sz="1846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เมือง</a:t>
              </a:r>
              <a:endParaRPr lang="en-US" sz="1846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945956" y="2576764"/>
              <a:ext cx="399763" cy="407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th-TH" sz="1846" b="1" dirty="0" err="1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สวี</a:t>
              </a:r>
              <a:endParaRPr lang="en-US" sz="1846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77336" y="3161825"/>
              <a:ext cx="641148" cy="3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th-TH" sz="1477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ทุ่งตะโก</a:t>
              </a:r>
              <a:endParaRPr lang="en-US" sz="1477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905329" y="3645024"/>
              <a:ext cx="745343" cy="377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th-TH" sz="1662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หลังสวน</a:t>
              </a:r>
              <a:endParaRPr lang="en-US" sz="1662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13240" y="3995772"/>
              <a:ext cx="620309" cy="377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th-TH" sz="1662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พะโต๊ะ</a:t>
              </a:r>
              <a:endParaRPr lang="en-US" sz="1662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11264" y="4221088"/>
              <a:ext cx="557792" cy="377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th-TH" sz="1662" b="1" dirty="0" err="1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ละแม</a:t>
              </a:r>
              <a:endParaRPr lang="en-US" sz="1662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212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งานนำเสนอ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งานนำเสนอ1</Template>
  <TotalTime>821</TotalTime>
  <Words>870</Words>
  <Application>Microsoft Office PowerPoint</Application>
  <PresentationFormat>นำเสนอทางหน้าจอ (4:3)</PresentationFormat>
  <Paragraphs>218</Paragraphs>
  <Slides>5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2</vt:i4>
      </vt:variant>
      <vt:variant>
        <vt:lpstr>ชื่อเรื่องสไลด์</vt:lpstr>
      </vt:variant>
      <vt:variant>
        <vt:i4>5</vt:i4>
      </vt:variant>
    </vt:vector>
  </HeadingPairs>
  <TitlesOfParts>
    <vt:vector size="15" baseType="lpstr">
      <vt:lpstr>ＭＳ Ｐゴシック</vt:lpstr>
      <vt:lpstr>Angsana New</vt:lpstr>
      <vt:lpstr>Arial</vt:lpstr>
      <vt:lpstr>Calibri</vt:lpstr>
      <vt:lpstr>Cordia New</vt:lpstr>
      <vt:lpstr>MS Mincho</vt:lpstr>
      <vt:lpstr>Tahoma</vt:lpstr>
      <vt:lpstr>TH SarabunPSK</vt:lpstr>
      <vt:lpstr>งานนำเสนอ1</vt:lpstr>
      <vt:lpstr>ชุดรูปแบบของ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>CPHospital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Express</dc:creator>
  <cp:lastModifiedBy>acer</cp:lastModifiedBy>
  <cp:revision>98</cp:revision>
  <cp:lastPrinted>2019-02-20T07:36:50Z</cp:lastPrinted>
  <dcterms:created xsi:type="dcterms:W3CDTF">2018-02-12T03:46:05Z</dcterms:created>
  <dcterms:modified xsi:type="dcterms:W3CDTF">2019-06-10T16:50:22Z</dcterms:modified>
</cp:coreProperties>
</file>