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511" r:id="rId2"/>
    <p:sldId id="512" r:id="rId3"/>
    <p:sldId id="514" r:id="rId4"/>
    <p:sldId id="516" r:id="rId5"/>
    <p:sldId id="515" r:id="rId6"/>
  </p:sldIdLst>
  <p:sldSz cx="12192000" cy="6858000"/>
  <p:notesSz cx="6797675" cy="9926638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Cordia New" pitchFamily="34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Cordia New" pitchFamily="34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Cordia New" pitchFamily="34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Cordia New" pitchFamily="34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Cordia New" pitchFamily="34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Cordia New" pitchFamily="34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Cordia New" pitchFamily="34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Cordia New" pitchFamily="34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Cordia New" pitchFamily="34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FF0000"/>
    <a:srgbClr val="0000FF"/>
    <a:srgbClr val="FFCCFF"/>
    <a:srgbClr val="FF3399"/>
    <a:srgbClr val="FF66FF"/>
    <a:srgbClr val="FF0066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สไตล์สีปานกลาง 2 - เน้น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ลักษณะสีปานกลาง 2 - เน้น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ลักษณะสีปานกลาง 2 - เน้น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ลักษณะสีปานกลาง 4 - เน้น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ลักษณะสีปานกลาง 2 - เน้น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ลักษณะสีปานกลาง 1 - เน้น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ลักษณะสีปานกลาง 1 - เน้น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ลักษณะสีปานกลาง 1 - เน้น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0" autoAdjust="0"/>
    <p:restoredTop sz="94783" autoAdjust="0"/>
  </p:normalViewPr>
  <p:slideViewPr>
    <p:cSldViewPr snapToGrid="0">
      <p:cViewPr>
        <p:scale>
          <a:sx n="70" d="100"/>
          <a:sy n="70" d="100"/>
        </p:scale>
        <p:origin x="-1338" y="-3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__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___Microsoft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___Microsoft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___Microsoft_Excel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___Microsoft_Excel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424909960479586E-2"/>
          <c:y val="8.9166611262201906E-2"/>
          <c:w val="0.79381511620363987"/>
          <c:h val="0.695559717948923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ไทย</c:v>
                </c:pt>
              </c:strCache>
            </c:strRef>
          </c:tx>
          <c:spPr>
            <a:solidFill>
              <a:srgbClr val="FFCCFF"/>
            </a:solidFill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txPr>
              <a:bodyPr/>
              <a:lstStyle/>
              <a:p>
                <a:pPr>
                  <a:defRPr sz="2000"/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Sheet1!$A$2:$A$4</c:f>
              <c:numCache>
                <c:formatCode>General</c:formatCode>
                <c:ptCount val="3"/>
                <c:pt idx="0">
                  <c:v>2559</c:v>
                </c:pt>
                <c:pt idx="1">
                  <c:v>2560</c:v>
                </c:pt>
                <c:pt idx="2">
                  <c:v>2561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86.73</c:v>
                </c:pt>
                <c:pt idx="1">
                  <c:v>90.38</c:v>
                </c:pt>
                <c:pt idx="2">
                  <c:v>89.91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ต่างชาติ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txPr>
              <a:bodyPr/>
              <a:lstStyle/>
              <a:p>
                <a:pPr>
                  <a:defRPr sz="1600"/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Sheet1!$A$2:$A$4</c:f>
              <c:numCache>
                <c:formatCode>General</c:formatCode>
                <c:ptCount val="3"/>
                <c:pt idx="0">
                  <c:v>2559</c:v>
                </c:pt>
                <c:pt idx="1">
                  <c:v>2560</c:v>
                </c:pt>
                <c:pt idx="2">
                  <c:v>2561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84.21</c:v>
                </c:pt>
                <c:pt idx="1">
                  <c:v>96.23</c:v>
                </c:pt>
                <c:pt idx="2">
                  <c:v>80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เรือนจำ</c:v>
                </c:pt>
              </c:strCache>
            </c:strRef>
          </c:tx>
          <c:spPr>
            <a:solidFill>
              <a:srgbClr val="00B0F0"/>
            </a:solidFill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txPr>
              <a:bodyPr/>
              <a:lstStyle/>
              <a:p>
                <a:pPr>
                  <a:defRPr sz="1800"/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Sheet1!$A$2:$A$4</c:f>
              <c:numCache>
                <c:formatCode>General</c:formatCode>
                <c:ptCount val="3"/>
                <c:pt idx="0">
                  <c:v>2559</c:v>
                </c:pt>
                <c:pt idx="1">
                  <c:v>2560</c:v>
                </c:pt>
                <c:pt idx="2">
                  <c:v>2561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77.78</c:v>
                </c:pt>
                <c:pt idx="1">
                  <c:v>100</c:v>
                </c:pt>
                <c:pt idx="2">
                  <c:v>100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รวม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txPr>
              <a:bodyPr/>
              <a:lstStyle/>
              <a:p>
                <a:pPr>
                  <a:defRPr b="1"/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Sheet1!$A$2:$A$4</c:f>
              <c:numCache>
                <c:formatCode>General</c:formatCode>
                <c:ptCount val="3"/>
                <c:pt idx="0">
                  <c:v>2559</c:v>
                </c:pt>
                <c:pt idx="1">
                  <c:v>2560</c:v>
                </c:pt>
                <c:pt idx="2">
                  <c:v>2561</c:v>
                </c:pt>
              </c:numCache>
            </c:numRef>
          </c:cat>
          <c:val>
            <c:numRef>
              <c:f>Sheet1!$E$2:$E$4</c:f>
              <c:numCache>
                <c:formatCode>General</c:formatCode>
                <c:ptCount val="3"/>
                <c:pt idx="0">
                  <c:v>86.44</c:v>
                </c:pt>
                <c:pt idx="1">
                  <c:v>91.18</c:v>
                </c:pt>
                <c:pt idx="2">
                  <c:v>89.88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720960"/>
        <c:axId val="75743232"/>
      </c:barChart>
      <c:catAx>
        <c:axId val="757209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th-TH"/>
          </a:p>
        </c:txPr>
        <c:crossAx val="75743232"/>
        <c:crosses val="autoZero"/>
        <c:auto val="1"/>
        <c:lblAlgn val="ctr"/>
        <c:lblOffset val="100"/>
        <c:noMultiLvlLbl val="0"/>
      </c:catAx>
      <c:valAx>
        <c:axId val="75743232"/>
        <c:scaling>
          <c:orientation val="minMax"/>
          <c:max val="10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th-TH"/>
          </a:p>
        </c:txPr>
        <c:crossAx val="7572096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85764341384961862"/>
          <c:y val="0.87719144963490492"/>
          <c:w val="0.14235658615038135"/>
          <c:h val="9.8855211694452841E-2"/>
        </c:manualLayout>
      </c:layout>
      <c:overlay val="0"/>
      <c:txPr>
        <a:bodyPr/>
        <a:lstStyle/>
        <a:p>
          <a:pPr>
            <a:defRPr sz="1600"/>
          </a:pPr>
          <a:endParaRPr lang="th-TH"/>
        </a:p>
      </c:txPr>
    </c:legend>
    <c:plotVisOnly val="1"/>
    <c:dispBlanksAs val="gap"/>
    <c:showDLblsOverMax val="0"/>
  </c:chart>
  <c:spPr>
    <a:ln>
      <a:solidFill>
        <a:schemeClr val="accent1"/>
      </a:solidFill>
    </a:ln>
  </c:spPr>
  <c:txPr>
    <a:bodyPr/>
    <a:lstStyle/>
    <a:p>
      <a:pPr>
        <a:defRPr sz="1800">
          <a:latin typeface="TH SarabunPSK" pitchFamily="34" charset="-34"/>
          <a:cs typeface="TH SarabunPSK" pitchFamily="34" charset="-34"/>
        </a:defRPr>
      </a:pPr>
      <a:endParaRPr lang="th-TH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322049487403829"/>
          <c:y val="0"/>
          <c:w val="0.69531944724858175"/>
          <c:h val="0.9058868154255036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รักษาสำเร็จ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dLbls>
            <c:spPr>
              <a:solidFill>
                <a:schemeClr val="bg1"/>
              </a:solidFill>
            </c:spPr>
            <c:txPr>
              <a:bodyPr/>
              <a:lstStyle/>
              <a:p>
                <a:pPr>
                  <a:defRPr sz="1400">
                    <a:solidFill>
                      <a:srgbClr val="FF0000"/>
                    </a:solidFill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ชุมพรฯ</c:v>
                </c:pt>
                <c:pt idx="1">
                  <c:v>ปากน้ำชุมพร</c:v>
                </c:pt>
                <c:pt idx="2">
                  <c:v>ท่าแซะ</c:v>
                </c:pt>
                <c:pt idx="3">
                  <c:v>ปะทิว</c:v>
                </c:pt>
                <c:pt idx="4">
                  <c:v>มาบอำมฤต</c:v>
                </c:pt>
                <c:pt idx="5">
                  <c:v>หลังสวน</c:v>
                </c:pt>
                <c:pt idx="6">
                  <c:v>ปากน้ำหลังสวน</c:v>
                </c:pt>
                <c:pt idx="7">
                  <c:v>ละแม</c:v>
                </c:pt>
                <c:pt idx="8">
                  <c:v>พะโต๊ะ</c:v>
                </c:pt>
                <c:pt idx="9">
                  <c:v>สวี</c:v>
                </c:pt>
                <c:pt idx="10">
                  <c:v>ทุ่งตะโก</c:v>
                </c:pt>
                <c:pt idx="11">
                  <c:v>จังหวัด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27.27</c:v>
                </c:pt>
                <c:pt idx="1">
                  <c:v>50</c:v>
                </c:pt>
                <c:pt idx="2">
                  <c:v>38.46</c:v>
                </c:pt>
                <c:pt idx="3">
                  <c:v>60</c:v>
                </c:pt>
                <c:pt idx="4">
                  <c:v>50</c:v>
                </c:pt>
                <c:pt idx="5">
                  <c:v>33.33</c:v>
                </c:pt>
                <c:pt idx="6">
                  <c:v>66.669999999999987</c:v>
                </c:pt>
                <c:pt idx="7">
                  <c:v>14.28</c:v>
                </c:pt>
                <c:pt idx="8">
                  <c:v>33.33</c:v>
                </c:pt>
                <c:pt idx="9">
                  <c:v>33.33</c:v>
                </c:pt>
                <c:pt idx="10">
                  <c:v>66.66</c:v>
                </c:pt>
                <c:pt idx="11">
                  <c:v>46.07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กำลังรักษา</c:v>
                </c:pt>
              </c:strCache>
            </c:strRef>
          </c:tx>
          <c:spPr>
            <a:solidFill>
              <a:srgbClr val="FF66FF"/>
            </a:solidFill>
          </c:spPr>
          <c:invertIfNegative val="0"/>
          <c:dLbls>
            <c:spPr>
              <a:solidFill>
                <a:schemeClr val="bg1"/>
              </a:solidFill>
            </c:spPr>
            <c:txPr>
              <a:bodyPr/>
              <a:lstStyle/>
              <a:p>
                <a:pPr>
                  <a:defRPr sz="1400">
                    <a:solidFill>
                      <a:srgbClr val="0000FF"/>
                    </a:solidFill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ชุมพรฯ</c:v>
                </c:pt>
                <c:pt idx="1">
                  <c:v>ปากน้ำชุมพร</c:v>
                </c:pt>
                <c:pt idx="2">
                  <c:v>ท่าแซะ</c:v>
                </c:pt>
                <c:pt idx="3">
                  <c:v>ปะทิว</c:v>
                </c:pt>
                <c:pt idx="4">
                  <c:v>มาบอำมฤต</c:v>
                </c:pt>
                <c:pt idx="5">
                  <c:v>หลังสวน</c:v>
                </c:pt>
                <c:pt idx="6">
                  <c:v>ปากน้ำหลังสวน</c:v>
                </c:pt>
                <c:pt idx="7">
                  <c:v>ละแม</c:v>
                </c:pt>
                <c:pt idx="8">
                  <c:v>พะโต๊ะ</c:v>
                </c:pt>
                <c:pt idx="9">
                  <c:v>สวี</c:v>
                </c:pt>
                <c:pt idx="10">
                  <c:v>ทุ่งตะโก</c:v>
                </c:pt>
                <c:pt idx="11">
                  <c:v>จังหวัด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54.54</c:v>
                </c:pt>
                <c:pt idx="1">
                  <c:v>25</c:v>
                </c:pt>
                <c:pt idx="2">
                  <c:v>30.77</c:v>
                </c:pt>
                <c:pt idx="3">
                  <c:v>40</c:v>
                </c:pt>
                <c:pt idx="4">
                  <c:v>50</c:v>
                </c:pt>
                <c:pt idx="5">
                  <c:v>44.449999999999996</c:v>
                </c:pt>
                <c:pt idx="6">
                  <c:v>33.33</c:v>
                </c:pt>
                <c:pt idx="7">
                  <c:v>57.14</c:v>
                </c:pt>
                <c:pt idx="8">
                  <c:v>33.33</c:v>
                </c:pt>
                <c:pt idx="9">
                  <c:v>61.11</c:v>
                </c:pt>
                <c:pt idx="11">
                  <c:v>35.96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โอนออก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dLbls>
            <c:spPr>
              <a:solidFill>
                <a:srgbClr val="FFFF00"/>
              </a:solidFill>
            </c:spPr>
            <c:txPr>
              <a:bodyPr/>
              <a:lstStyle/>
              <a:p>
                <a:pPr>
                  <a:defRPr sz="1400"/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ชุมพรฯ</c:v>
                </c:pt>
                <c:pt idx="1">
                  <c:v>ปากน้ำชุมพร</c:v>
                </c:pt>
                <c:pt idx="2">
                  <c:v>ท่าแซะ</c:v>
                </c:pt>
                <c:pt idx="3">
                  <c:v>ปะทิว</c:v>
                </c:pt>
                <c:pt idx="4">
                  <c:v>มาบอำมฤต</c:v>
                </c:pt>
                <c:pt idx="5">
                  <c:v>หลังสวน</c:v>
                </c:pt>
                <c:pt idx="6">
                  <c:v>ปากน้ำหลังสวน</c:v>
                </c:pt>
                <c:pt idx="7">
                  <c:v>ละแม</c:v>
                </c:pt>
                <c:pt idx="8">
                  <c:v>พะโต๊ะ</c:v>
                </c:pt>
                <c:pt idx="9">
                  <c:v>สวี</c:v>
                </c:pt>
                <c:pt idx="10">
                  <c:v>ทุ่งตะโก</c:v>
                </c:pt>
                <c:pt idx="11">
                  <c:v>จังหวัด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9.09</c:v>
                </c:pt>
                <c:pt idx="5">
                  <c:v>11.11</c:v>
                </c:pt>
                <c:pt idx="11">
                  <c:v>3.3699999999999997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เสียชีวิต</c:v>
                </c:pt>
              </c:strCache>
            </c:strRef>
          </c:tx>
          <c:spPr>
            <a:solidFill>
              <a:srgbClr val="FF4B4B"/>
            </a:solidFill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ชุมพรฯ</c:v>
                </c:pt>
                <c:pt idx="1">
                  <c:v>ปากน้ำชุมพร</c:v>
                </c:pt>
                <c:pt idx="2">
                  <c:v>ท่าแซะ</c:v>
                </c:pt>
                <c:pt idx="3">
                  <c:v>ปะทิว</c:v>
                </c:pt>
                <c:pt idx="4">
                  <c:v>มาบอำมฤต</c:v>
                </c:pt>
                <c:pt idx="5">
                  <c:v>หลังสวน</c:v>
                </c:pt>
                <c:pt idx="6">
                  <c:v>ปากน้ำหลังสวน</c:v>
                </c:pt>
                <c:pt idx="7">
                  <c:v>ละแม</c:v>
                </c:pt>
                <c:pt idx="8">
                  <c:v>พะโต๊ะ</c:v>
                </c:pt>
                <c:pt idx="9">
                  <c:v>สวี</c:v>
                </c:pt>
                <c:pt idx="10">
                  <c:v>ทุ่งตะโก</c:v>
                </c:pt>
                <c:pt idx="11">
                  <c:v>จังหวัด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9.09</c:v>
                </c:pt>
                <c:pt idx="1">
                  <c:v>25</c:v>
                </c:pt>
                <c:pt idx="2">
                  <c:v>30.77</c:v>
                </c:pt>
                <c:pt idx="7">
                  <c:v>28.57</c:v>
                </c:pt>
                <c:pt idx="9">
                  <c:v>5.56</c:v>
                </c:pt>
                <c:pt idx="10">
                  <c:v>33.33</c:v>
                </c:pt>
                <c:pt idx="11">
                  <c:v>11.229999999999999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ล้มเหลว</c:v>
                </c:pt>
              </c:strCache>
            </c:strRef>
          </c:tx>
          <c:invertIfNegative val="0"/>
          <c:cat>
            <c:strRef>
              <c:f>Sheet1!$A$2:$A$13</c:f>
              <c:strCache>
                <c:ptCount val="12"/>
                <c:pt idx="0">
                  <c:v>ชุมพรฯ</c:v>
                </c:pt>
                <c:pt idx="1">
                  <c:v>ปากน้ำชุมพร</c:v>
                </c:pt>
                <c:pt idx="2">
                  <c:v>ท่าแซะ</c:v>
                </c:pt>
                <c:pt idx="3">
                  <c:v>ปะทิว</c:v>
                </c:pt>
                <c:pt idx="4">
                  <c:v>มาบอำมฤต</c:v>
                </c:pt>
                <c:pt idx="5">
                  <c:v>หลังสวน</c:v>
                </c:pt>
                <c:pt idx="6">
                  <c:v>ปากน้ำหลังสวน</c:v>
                </c:pt>
                <c:pt idx="7">
                  <c:v>ละแม</c:v>
                </c:pt>
                <c:pt idx="8">
                  <c:v>พะโต๊ะ</c:v>
                </c:pt>
                <c:pt idx="9">
                  <c:v>สวี</c:v>
                </c:pt>
                <c:pt idx="10">
                  <c:v>ทุ่งตะโก</c:v>
                </c:pt>
                <c:pt idx="11">
                  <c:v>จังหวัด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8">
                  <c:v>33.33</c:v>
                </c:pt>
                <c:pt idx="11">
                  <c:v>1.1200000000000001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ขาดยา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ชุมพรฯ</c:v>
                </c:pt>
                <c:pt idx="1">
                  <c:v>ปากน้ำชุมพร</c:v>
                </c:pt>
                <c:pt idx="2">
                  <c:v>ท่าแซะ</c:v>
                </c:pt>
                <c:pt idx="3">
                  <c:v>ปะทิว</c:v>
                </c:pt>
                <c:pt idx="4">
                  <c:v>มาบอำมฤต</c:v>
                </c:pt>
                <c:pt idx="5">
                  <c:v>หลังสวน</c:v>
                </c:pt>
                <c:pt idx="6">
                  <c:v>ปากน้ำหลังสวน</c:v>
                </c:pt>
                <c:pt idx="7">
                  <c:v>ละแม</c:v>
                </c:pt>
                <c:pt idx="8">
                  <c:v>พะโต๊ะ</c:v>
                </c:pt>
                <c:pt idx="9">
                  <c:v>สวี</c:v>
                </c:pt>
                <c:pt idx="10">
                  <c:v>ทุ่งตะโก</c:v>
                </c:pt>
                <c:pt idx="11">
                  <c:v>จังหวัด</c:v>
                </c:pt>
              </c:strCache>
            </c:strRef>
          </c:cat>
          <c:val>
            <c:numRef>
              <c:f>Sheet1!$G$2:$G$13</c:f>
              <c:numCache>
                <c:formatCode>General</c:formatCode>
                <c:ptCount val="12"/>
                <c:pt idx="5">
                  <c:v>11.11</c:v>
                </c:pt>
                <c:pt idx="11">
                  <c:v>2.25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</c:strCache>
            </c:strRef>
          </c:tx>
          <c:invertIfNegative val="0"/>
          <c:cat>
            <c:strRef>
              <c:f>Sheet1!$A$2:$A$13</c:f>
              <c:strCache>
                <c:ptCount val="12"/>
                <c:pt idx="0">
                  <c:v>ชุมพรฯ</c:v>
                </c:pt>
                <c:pt idx="1">
                  <c:v>ปากน้ำชุมพร</c:v>
                </c:pt>
                <c:pt idx="2">
                  <c:v>ท่าแซะ</c:v>
                </c:pt>
                <c:pt idx="3">
                  <c:v>ปะทิว</c:v>
                </c:pt>
                <c:pt idx="4">
                  <c:v>มาบอำมฤต</c:v>
                </c:pt>
                <c:pt idx="5">
                  <c:v>หลังสวน</c:v>
                </c:pt>
                <c:pt idx="6">
                  <c:v>ปากน้ำหลังสวน</c:v>
                </c:pt>
                <c:pt idx="7">
                  <c:v>ละแม</c:v>
                </c:pt>
                <c:pt idx="8">
                  <c:v>พะโต๊ะ</c:v>
                </c:pt>
                <c:pt idx="9">
                  <c:v>สวี</c:v>
                </c:pt>
                <c:pt idx="10">
                  <c:v>ทุ่งตะโก</c:v>
                </c:pt>
                <c:pt idx="11">
                  <c:v>จังหวัด</c:v>
                </c:pt>
              </c:strCache>
            </c:strRef>
          </c:cat>
          <c:val>
            <c:numRef>
              <c:f>Sheet1!$H$2:$H$13</c:f>
              <c:numCache>
                <c:formatCode>General</c:formatCode>
                <c:ptCount val="12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4839040"/>
        <c:axId val="84853120"/>
      </c:barChart>
      <c:catAx>
        <c:axId val="84839040"/>
        <c:scaling>
          <c:orientation val="minMax"/>
        </c:scaling>
        <c:delete val="0"/>
        <c:axPos val="l"/>
        <c:majorTickMark val="out"/>
        <c:minorTickMark val="none"/>
        <c:tickLblPos val="nextTo"/>
        <c:crossAx val="84853120"/>
        <c:crosses val="autoZero"/>
        <c:auto val="1"/>
        <c:lblAlgn val="ctr"/>
        <c:lblOffset val="100"/>
        <c:noMultiLvlLbl val="0"/>
      </c:catAx>
      <c:valAx>
        <c:axId val="84853120"/>
        <c:scaling>
          <c:orientation val="minMax"/>
          <c:max val="100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th-TH"/>
          </a:p>
        </c:txPr>
        <c:crossAx val="84839040"/>
        <c:crosses val="autoZero"/>
        <c:crossBetween val="between"/>
      </c:valAx>
    </c:plotArea>
    <c:legend>
      <c:legendPos val="r"/>
      <c:legendEntry>
        <c:idx val="6"/>
        <c:delete val="1"/>
      </c:legendEntry>
      <c:layout>
        <c:manualLayout>
          <c:xMode val="edge"/>
          <c:yMode val="edge"/>
          <c:x val="0.85478454018566408"/>
          <c:y val="0.21145374966401911"/>
          <c:w val="0.13666848123178441"/>
          <c:h val="0.49262270100068539"/>
        </c:manualLayout>
      </c:layout>
      <c:overlay val="0"/>
      <c:txPr>
        <a:bodyPr/>
        <a:lstStyle/>
        <a:p>
          <a:pPr>
            <a:defRPr sz="2000"/>
          </a:pPr>
          <a:endParaRPr lang="th-TH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th-TH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688697506561671"/>
          <c:y val="3.437500000000001E-2"/>
          <c:w val="0.81209744094488223"/>
          <c:h val="0.8316198326771659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success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dLbls>
            <c:txPr>
              <a:bodyPr/>
              <a:lstStyle/>
              <a:p>
                <a:pPr>
                  <a:defRPr sz="1800" b="1"/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ชุมพรฯ</c:v>
                </c:pt>
                <c:pt idx="1">
                  <c:v>ปากน้ำชุมพร</c:v>
                </c:pt>
                <c:pt idx="2">
                  <c:v>ท่าแซะ</c:v>
                </c:pt>
                <c:pt idx="3">
                  <c:v>ปะทิว</c:v>
                </c:pt>
                <c:pt idx="4">
                  <c:v>มาบอำมฤต</c:v>
                </c:pt>
                <c:pt idx="5">
                  <c:v>หลังสวน</c:v>
                </c:pt>
                <c:pt idx="6">
                  <c:v>ปากน้ำหลังสวน</c:v>
                </c:pt>
                <c:pt idx="7">
                  <c:v>ละแม</c:v>
                </c:pt>
                <c:pt idx="8">
                  <c:v>พะโต๊ะ</c:v>
                </c:pt>
                <c:pt idx="9">
                  <c:v>สวี</c:v>
                </c:pt>
                <c:pt idx="10">
                  <c:v>ทุ่งตะโก</c:v>
                </c:pt>
                <c:pt idx="11">
                  <c:v>ธนบุรี-ชุมพร</c:v>
                </c:pt>
                <c:pt idx="12">
                  <c:v>จังหวัด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92.98</c:v>
                </c:pt>
                <c:pt idx="1">
                  <c:v>89.47</c:v>
                </c:pt>
                <c:pt idx="2">
                  <c:v>87.5</c:v>
                </c:pt>
                <c:pt idx="3">
                  <c:v>88.89</c:v>
                </c:pt>
                <c:pt idx="4">
                  <c:v>94.11999999999999</c:v>
                </c:pt>
                <c:pt idx="5">
                  <c:v>84</c:v>
                </c:pt>
                <c:pt idx="6">
                  <c:v>90.910000000000025</c:v>
                </c:pt>
                <c:pt idx="7">
                  <c:v>87.5</c:v>
                </c:pt>
                <c:pt idx="8">
                  <c:v>100</c:v>
                </c:pt>
                <c:pt idx="9">
                  <c:v>84</c:v>
                </c:pt>
                <c:pt idx="10">
                  <c:v>78.569999999999993</c:v>
                </c:pt>
                <c:pt idx="11">
                  <c:v>100</c:v>
                </c:pt>
                <c:pt idx="12">
                  <c:v>89.11999999999999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Failure</c:v>
                </c:pt>
              </c:strCache>
            </c:strRef>
          </c:tx>
          <c:invertIfNegative val="0"/>
          <c:cat>
            <c:strRef>
              <c:f>Sheet1!$A$2:$A$14</c:f>
              <c:strCache>
                <c:ptCount val="13"/>
                <c:pt idx="0">
                  <c:v>ชุมพรฯ</c:v>
                </c:pt>
                <c:pt idx="1">
                  <c:v>ปากน้ำชุมพร</c:v>
                </c:pt>
                <c:pt idx="2">
                  <c:v>ท่าแซะ</c:v>
                </c:pt>
                <c:pt idx="3">
                  <c:v>ปะทิว</c:v>
                </c:pt>
                <c:pt idx="4">
                  <c:v>มาบอำมฤต</c:v>
                </c:pt>
                <c:pt idx="5">
                  <c:v>หลังสวน</c:v>
                </c:pt>
                <c:pt idx="6">
                  <c:v>ปากน้ำหลังสวน</c:v>
                </c:pt>
                <c:pt idx="7">
                  <c:v>ละแม</c:v>
                </c:pt>
                <c:pt idx="8">
                  <c:v>พะโต๊ะ</c:v>
                </c:pt>
                <c:pt idx="9">
                  <c:v>สวี</c:v>
                </c:pt>
                <c:pt idx="10">
                  <c:v>ทุ่งตะโก</c:v>
                </c:pt>
                <c:pt idx="11">
                  <c:v>ธนบุรี-ชุมพร</c:v>
                </c:pt>
                <c:pt idx="12">
                  <c:v>จังหวัด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4</c:v>
                </c:pt>
                <c:pt idx="6">
                  <c:v>0</c:v>
                </c:pt>
                <c:pt idx="7">
                  <c:v>0</c:v>
                </c:pt>
                <c:pt idx="10">
                  <c:v>0</c:v>
                </c:pt>
                <c:pt idx="12">
                  <c:v>0.27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Died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Lbls>
            <c:txPr>
              <a:bodyPr/>
              <a:lstStyle/>
              <a:p>
                <a:pPr>
                  <a:defRPr sz="700"/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ชุมพรฯ</c:v>
                </c:pt>
                <c:pt idx="1">
                  <c:v>ปากน้ำชุมพร</c:v>
                </c:pt>
                <c:pt idx="2">
                  <c:v>ท่าแซะ</c:v>
                </c:pt>
                <c:pt idx="3">
                  <c:v>ปะทิว</c:v>
                </c:pt>
                <c:pt idx="4">
                  <c:v>มาบอำมฤต</c:v>
                </c:pt>
                <c:pt idx="5">
                  <c:v>หลังสวน</c:v>
                </c:pt>
                <c:pt idx="6">
                  <c:v>ปากน้ำหลังสวน</c:v>
                </c:pt>
                <c:pt idx="7">
                  <c:v>ละแม</c:v>
                </c:pt>
                <c:pt idx="8">
                  <c:v>พะโต๊ะ</c:v>
                </c:pt>
                <c:pt idx="9">
                  <c:v>สวี</c:v>
                </c:pt>
                <c:pt idx="10">
                  <c:v>ทุ่งตะโก</c:v>
                </c:pt>
                <c:pt idx="11">
                  <c:v>ธนบุรี-ชุมพร</c:v>
                </c:pt>
                <c:pt idx="12">
                  <c:v>จังหวัด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6.14</c:v>
                </c:pt>
                <c:pt idx="1">
                  <c:v>5.26</c:v>
                </c:pt>
                <c:pt idx="2">
                  <c:v>10.94</c:v>
                </c:pt>
                <c:pt idx="3">
                  <c:v>11.11</c:v>
                </c:pt>
                <c:pt idx="4">
                  <c:v>5.88</c:v>
                </c:pt>
                <c:pt idx="5">
                  <c:v>0</c:v>
                </c:pt>
                <c:pt idx="6">
                  <c:v>9.09</c:v>
                </c:pt>
                <c:pt idx="7">
                  <c:v>9.3800000000000008</c:v>
                </c:pt>
                <c:pt idx="9">
                  <c:v>12</c:v>
                </c:pt>
                <c:pt idx="10">
                  <c:v>7.14</c:v>
                </c:pt>
                <c:pt idx="12">
                  <c:v>7.6899999999999995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LTF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700"/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ชุมพรฯ</c:v>
                </c:pt>
                <c:pt idx="1">
                  <c:v>ปากน้ำชุมพร</c:v>
                </c:pt>
                <c:pt idx="2">
                  <c:v>ท่าแซะ</c:v>
                </c:pt>
                <c:pt idx="3">
                  <c:v>ปะทิว</c:v>
                </c:pt>
                <c:pt idx="4">
                  <c:v>มาบอำมฤต</c:v>
                </c:pt>
                <c:pt idx="5">
                  <c:v>หลังสวน</c:v>
                </c:pt>
                <c:pt idx="6">
                  <c:v>ปากน้ำหลังสวน</c:v>
                </c:pt>
                <c:pt idx="7">
                  <c:v>ละแม</c:v>
                </c:pt>
                <c:pt idx="8">
                  <c:v>พะโต๊ะ</c:v>
                </c:pt>
                <c:pt idx="9">
                  <c:v>สวี</c:v>
                </c:pt>
                <c:pt idx="10">
                  <c:v>ทุ่งตะโก</c:v>
                </c:pt>
                <c:pt idx="11">
                  <c:v>ธนบุรี-ชุมพร</c:v>
                </c:pt>
                <c:pt idx="12">
                  <c:v>จังหวัด</c:v>
                </c:pt>
              </c:strCache>
            </c:str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10">
                  <c:v>7.14</c:v>
                </c:pt>
                <c:pt idx="12">
                  <c:v>0.27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TO</c:v>
                </c:pt>
              </c:strCache>
            </c:strRef>
          </c:tx>
          <c:spPr>
            <a:solidFill>
              <a:srgbClr val="FF99CC"/>
            </a:solidFill>
          </c:spPr>
          <c:invertIfNegative val="0"/>
          <c:cat>
            <c:strRef>
              <c:f>Sheet1!$A$2:$A$14</c:f>
              <c:strCache>
                <c:ptCount val="13"/>
                <c:pt idx="0">
                  <c:v>ชุมพรฯ</c:v>
                </c:pt>
                <c:pt idx="1">
                  <c:v>ปากน้ำชุมพร</c:v>
                </c:pt>
                <c:pt idx="2">
                  <c:v>ท่าแซะ</c:v>
                </c:pt>
                <c:pt idx="3">
                  <c:v>ปะทิว</c:v>
                </c:pt>
                <c:pt idx="4">
                  <c:v>มาบอำมฤต</c:v>
                </c:pt>
                <c:pt idx="5">
                  <c:v>หลังสวน</c:v>
                </c:pt>
                <c:pt idx="6">
                  <c:v>ปากน้ำหลังสวน</c:v>
                </c:pt>
                <c:pt idx="7">
                  <c:v>ละแม</c:v>
                </c:pt>
                <c:pt idx="8">
                  <c:v>พะโต๊ะ</c:v>
                </c:pt>
                <c:pt idx="9">
                  <c:v>สวี</c:v>
                </c:pt>
                <c:pt idx="10">
                  <c:v>ทุ่งตะโก</c:v>
                </c:pt>
                <c:pt idx="11">
                  <c:v>ธนบุรี-ชุมพร</c:v>
                </c:pt>
                <c:pt idx="12">
                  <c:v>จังหวัด</c:v>
                </c:pt>
              </c:strCache>
            </c:str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0</c:v>
                </c:pt>
                <c:pt idx="1">
                  <c:v>5.26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9">
                  <c:v>2</c:v>
                </c:pt>
                <c:pt idx="10">
                  <c:v>0</c:v>
                </c:pt>
                <c:pt idx="12">
                  <c:v>0.53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NOEva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cat>
            <c:strRef>
              <c:f>Sheet1!$A$2:$A$14</c:f>
              <c:strCache>
                <c:ptCount val="13"/>
                <c:pt idx="0">
                  <c:v>ชุมพรฯ</c:v>
                </c:pt>
                <c:pt idx="1">
                  <c:v>ปากน้ำชุมพร</c:v>
                </c:pt>
                <c:pt idx="2">
                  <c:v>ท่าแซะ</c:v>
                </c:pt>
                <c:pt idx="3">
                  <c:v>ปะทิว</c:v>
                </c:pt>
                <c:pt idx="4">
                  <c:v>มาบอำมฤต</c:v>
                </c:pt>
                <c:pt idx="5">
                  <c:v>หลังสวน</c:v>
                </c:pt>
                <c:pt idx="6">
                  <c:v>ปากน้ำหลังสวน</c:v>
                </c:pt>
                <c:pt idx="7">
                  <c:v>ละแม</c:v>
                </c:pt>
                <c:pt idx="8">
                  <c:v>พะโต๊ะ</c:v>
                </c:pt>
                <c:pt idx="9">
                  <c:v>สวี</c:v>
                </c:pt>
                <c:pt idx="10">
                  <c:v>ทุ่งตะโก</c:v>
                </c:pt>
                <c:pt idx="11">
                  <c:v>ธนบุรี-ชุมพร</c:v>
                </c:pt>
                <c:pt idx="12">
                  <c:v>จังหวัด</c:v>
                </c:pt>
              </c:strCache>
            </c:strRef>
          </c:cat>
          <c:val>
            <c:numRef>
              <c:f>Sheet1!$G$2:$G$14</c:f>
              <c:numCache>
                <c:formatCode>General</c:formatCode>
                <c:ptCount val="13"/>
                <c:pt idx="0">
                  <c:v>0.88</c:v>
                </c:pt>
                <c:pt idx="1">
                  <c:v>0</c:v>
                </c:pt>
                <c:pt idx="2">
                  <c:v>1.56</c:v>
                </c:pt>
                <c:pt idx="3">
                  <c:v>0</c:v>
                </c:pt>
                <c:pt idx="4">
                  <c:v>0</c:v>
                </c:pt>
                <c:pt idx="5">
                  <c:v>12</c:v>
                </c:pt>
                <c:pt idx="6">
                  <c:v>0</c:v>
                </c:pt>
                <c:pt idx="7">
                  <c:v>3.13</c:v>
                </c:pt>
                <c:pt idx="9">
                  <c:v>2</c:v>
                </c:pt>
                <c:pt idx="10">
                  <c:v>7.14</c:v>
                </c:pt>
                <c:pt idx="12">
                  <c:v>2.12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482496"/>
        <c:axId val="21485056"/>
      </c:barChart>
      <c:catAx>
        <c:axId val="2148249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th-TH"/>
          </a:p>
        </c:txPr>
        <c:crossAx val="21485056"/>
        <c:crosses val="autoZero"/>
        <c:auto val="1"/>
        <c:lblAlgn val="ctr"/>
        <c:lblOffset val="100"/>
        <c:noMultiLvlLbl val="0"/>
      </c:catAx>
      <c:valAx>
        <c:axId val="21485056"/>
        <c:scaling>
          <c:orientation val="minMax"/>
          <c:max val="100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th-TH"/>
          </a:p>
        </c:txPr>
        <c:crossAx val="21482496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400"/>
          </a:pPr>
          <a:endParaRPr lang="th-TH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th-TH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6.4009661835745578E-4"/>
          <c:y val="2.0430497469973632E-2"/>
        </c:manualLayout>
      </c:layout>
      <c:overlay val="0"/>
      <c:txPr>
        <a:bodyPr/>
        <a:lstStyle/>
        <a:p>
          <a:pPr>
            <a:defRPr sz="1400">
              <a:latin typeface="TH SarabunPSK" pitchFamily="34" charset="-34"/>
              <a:cs typeface="TH SarabunPSK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9.9894197163551524E-2"/>
          <c:y val="0.14566690926439621"/>
          <c:w val="0.87688357733812539"/>
          <c:h val="0.660690019737844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ร้อยละ</c:v>
                </c:pt>
              </c:strCache>
            </c:strRef>
          </c:tx>
          <c:spPr>
            <a:solidFill>
              <a:srgbClr val="C00000"/>
            </a:soli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txPr>
              <a:bodyPr/>
              <a:lstStyle/>
              <a:p>
                <a:pPr>
                  <a:defRPr sz="1400">
                    <a:latin typeface="TH SarabunPSK" pitchFamily="34" charset="-34"/>
                    <a:cs typeface="TH SarabunPSK" pitchFamily="34" charset="-34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เมือง</c:v>
                </c:pt>
                <c:pt idx="1">
                  <c:v>ท่าแซะ</c:v>
                </c:pt>
                <c:pt idx="2">
                  <c:v>ปะทิว</c:v>
                </c:pt>
                <c:pt idx="3">
                  <c:v>หลังสวน</c:v>
                </c:pt>
                <c:pt idx="4">
                  <c:v>ละแม</c:v>
                </c:pt>
                <c:pt idx="5">
                  <c:v>พะโต๊ะ</c:v>
                </c:pt>
                <c:pt idx="6">
                  <c:v>สวี</c:v>
                </c:pt>
                <c:pt idx="7">
                  <c:v>ทุ่งตะโก</c:v>
                </c:pt>
                <c:pt idx="8">
                  <c:v>จังหวัด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46.18</c:v>
                </c:pt>
                <c:pt idx="1">
                  <c:v>57.25</c:v>
                </c:pt>
                <c:pt idx="2">
                  <c:v>32.849999999999994</c:v>
                </c:pt>
                <c:pt idx="3">
                  <c:v>44.44</c:v>
                </c:pt>
                <c:pt idx="4">
                  <c:v>51.160000000000011</c:v>
                </c:pt>
                <c:pt idx="5">
                  <c:v>60</c:v>
                </c:pt>
                <c:pt idx="6">
                  <c:v>40.949999999999996</c:v>
                </c:pt>
                <c:pt idx="7">
                  <c:v>16.66</c:v>
                </c:pt>
                <c:pt idx="8" formatCode="0.00">
                  <c:v>45.07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589376"/>
        <c:axId val="21619840"/>
      </c:barChart>
      <c:catAx>
        <c:axId val="215893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defRPr>
            </a:pPr>
            <a:endParaRPr lang="th-TH"/>
          </a:p>
        </c:txPr>
        <c:crossAx val="21619840"/>
        <c:crosses val="autoZero"/>
        <c:auto val="1"/>
        <c:lblAlgn val="ctr"/>
        <c:lblOffset val="100"/>
        <c:noMultiLvlLbl val="0"/>
      </c:catAx>
      <c:valAx>
        <c:axId val="2161984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defRPr>
            </a:pPr>
            <a:endParaRPr lang="th-TH"/>
          </a:p>
        </c:txPr>
        <c:crossAx val="21589376"/>
        <c:crosses val="autoZero"/>
        <c:crossBetween val="between"/>
      </c:valAx>
      <c:spPr>
        <a:ln>
          <a:solidFill>
            <a:schemeClr val="bg1"/>
          </a:solidFill>
        </a:ln>
      </c:spPr>
    </c:plotArea>
    <c:plotVisOnly val="1"/>
    <c:dispBlanksAs val="gap"/>
    <c:showDLblsOverMax val="0"/>
  </c:chart>
  <c:spPr>
    <a:ln>
      <a:solidFill>
        <a:schemeClr val="tx1"/>
      </a:solidFill>
    </a:ln>
    <a:effectLst>
      <a:glow rad="25400">
        <a:schemeClr val="accent2">
          <a:lumMod val="60000"/>
          <a:lumOff val="40000"/>
        </a:schemeClr>
      </a:glow>
    </a:effectLst>
    <a:scene3d>
      <a:camera prst="orthographicFront"/>
      <a:lightRig rig="threePt" dir="t"/>
    </a:scene3d>
    <a:sp3d>
      <a:bevelT/>
    </a:sp3d>
  </c:spPr>
  <c:txPr>
    <a:bodyPr/>
    <a:lstStyle/>
    <a:p>
      <a:pPr>
        <a:defRPr sz="1800"/>
      </a:pPr>
      <a:endParaRPr lang="th-TH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721297749724342E-2"/>
          <c:y val="3.1524145429575157E-2"/>
          <c:w val="0.87723151357182316"/>
          <c:h val="0.820347427019465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ผลการคัดกรอง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solidFill>
                <a:schemeClr val="bg1"/>
              </a:solidFill>
            </c:spPr>
            <c:txPr>
              <a:bodyPr/>
              <a:lstStyle/>
              <a:p>
                <a:pPr>
                  <a:defRPr sz="1200" b="1"/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DM</c:v>
                </c:pt>
                <c:pt idx="1">
                  <c:v>Prisoner</c:v>
                </c:pt>
                <c:pt idx="2">
                  <c:v>HCW</c:v>
                </c:pt>
                <c:pt idx="3">
                  <c:v>HIV</c:v>
                </c:pt>
                <c:pt idx="4">
                  <c:v>contact</c:v>
                </c:pt>
                <c:pt idx="5">
                  <c:v>Elderly</c:v>
                </c:pt>
                <c:pt idx="6">
                  <c:v>Migrant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110.52</c:v>
                </c:pt>
                <c:pt idx="1">
                  <c:v>98.47</c:v>
                </c:pt>
                <c:pt idx="2">
                  <c:v>95.679999999999978</c:v>
                </c:pt>
                <c:pt idx="3">
                  <c:v>95.04</c:v>
                </c:pt>
                <c:pt idx="4">
                  <c:v>89.55</c:v>
                </c:pt>
                <c:pt idx="5">
                  <c:v>80.13</c:v>
                </c:pt>
                <c:pt idx="6">
                  <c:v>34.309999999999995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ผู้ป่วยวัณโรคที่ค้นพบ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solidFill>
                <a:schemeClr val="bg1"/>
              </a:solidFill>
            </c:spPr>
            <c:txPr>
              <a:bodyPr/>
              <a:lstStyle/>
              <a:p>
                <a:pPr>
                  <a:defRPr sz="1400" b="1"/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DM</c:v>
                </c:pt>
                <c:pt idx="1">
                  <c:v>Prisoner</c:v>
                </c:pt>
                <c:pt idx="2">
                  <c:v>HCW</c:v>
                </c:pt>
                <c:pt idx="3">
                  <c:v>HIV</c:v>
                </c:pt>
                <c:pt idx="4">
                  <c:v>contact</c:v>
                </c:pt>
                <c:pt idx="5">
                  <c:v>Elderly</c:v>
                </c:pt>
                <c:pt idx="6">
                  <c:v>Migrant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0.18000000000000008</c:v>
                </c:pt>
                <c:pt idx="1">
                  <c:v>0</c:v>
                </c:pt>
                <c:pt idx="2">
                  <c:v>0</c:v>
                </c:pt>
                <c:pt idx="3">
                  <c:v>0.44</c:v>
                </c:pt>
                <c:pt idx="4">
                  <c:v>4.8499999999999996</c:v>
                </c:pt>
                <c:pt idx="5">
                  <c:v>0.48000000000000015</c:v>
                </c:pt>
                <c:pt idx="6">
                  <c:v>0.36000000000000015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795584"/>
        <c:axId val="21797120"/>
      </c:barChart>
      <c:catAx>
        <c:axId val="217955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th-TH"/>
          </a:p>
        </c:txPr>
        <c:crossAx val="21797120"/>
        <c:crosses val="autoZero"/>
        <c:auto val="1"/>
        <c:lblAlgn val="ctr"/>
        <c:lblOffset val="100"/>
        <c:noMultiLvlLbl val="0"/>
      </c:catAx>
      <c:valAx>
        <c:axId val="2179712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th-TH"/>
          </a:p>
        </c:txPr>
        <c:crossAx val="21795584"/>
        <c:crosses val="autoZero"/>
        <c:crossBetween val="between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4097632230205473"/>
          <c:y val="1.3882115224660155E-2"/>
          <c:w val="0.57226852412679186"/>
          <c:h val="0.1373771774231104"/>
        </c:manualLayout>
      </c:layout>
      <c:overlay val="0"/>
      <c:txPr>
        <a:bodyPr/>
        <a:lstStyle/>
        <a:p>
          <a:pPr>
            <a:defRPr sz="1600"/>
          </a:pPr>
          <a:endParaRPr lang="th-TH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th-TH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88214" tIns="44108" rIns="88214" bIns="44108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88214" tIns="44108" rIns="88214" bIns="44108" rtlCol="0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80CC756-FEBC-483D-A99A-5E94C9380FA6}" type="datetimeFigureOut">
              <a:rPr lang="th-TH"/>
              <a:pPr>
                <a:defRPr/>
              </a:pPr>
              <a:t>11/06/62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88214" tIns="44108" rIns="88214" bIns="44108" rtlCol="0" anchor="b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88214" tIns="44108" rIns="88214" bIns="4410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553A6B32-9068-4BC8-AAD2-5C0038AB092D}" type="slidenum">
              <a:rPr lang="th-TH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832305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388" tIns="45695" rIns="91388" bIns="45695" rtlCol="0"/>
          <a:lstStyle>
            <a:lvl1pPr algn="l" eaLnBrk="1" hangingPunct="1">
              <a:defRPr sz="1200">
                <a:ea typeface="+mn-ea"/>
                <a:cs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388" tIns="45695" rIns="91388" bIns="45695" rtlCol="0"/>
          <a:lstStyle>
            <a:lvl1pPr algn="r" eaLnBrk="1" hangingPunct="1">
              <a:defRPr sz="1200">
                <a:ea typeface="+mn-ea"/>
                <a:cs typeface="Angsana New" pitchFamily="18" charset="-34"/>
              </a:defRPr>
            </a:lvl1pPr>
          </a:lstStyle>
          <a:p>
            <a:pPr>
              <a:defRPr/>
            </a:pPr>
            <a:fld id="{7BBB7BDA-9BC2-4C45-927A-81E8A5BDB530}" type="datetimeFigureOut">
              <a:rPr lang="th-TH"/>
              <a:pPr>
                <a:defRPr/>
              </a:pPr>
              <a:t>11/06/62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88" tIns="45695" rIns="91388" bIns="45695" rtlCol="0" anchor="ctr"/>
          <a:lstStyle/>
          <a:p>
            <a:pPr lvl="0"/>
            <a:endParaRPr lang="th-TH" noProof="0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388" tIns="45695" rIns="91388" bIns="45695" rtlCol="0">
            <a:normAutofit/>
          </a:bodyPr>
          <a:lstStyle/>
          <a:p>
            <a:pPr lvl="0"/>
            <a:r>
              <a:rPr lang="th-TH" noProof="0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noProof="0" smtClean="0"/>
              <a:t>ระดับที่สอง</a:t>
            </a:r>
          </a:p>
          <a:p>
            <a:pPr lvl="2"/>
            <a:r>
              <a:rPr lang="th-TH" noProof="0" smtClean="0"/>
              <a:t>ระดับที่สาม</a:t>
            </a:r>
          </a:p>
          <a:p>
            <a:pPr lvl="3"/>
            <a:r>
              <a:rPr lang="th-TH" noProof="0" smtClean="0"/>
              <a:t>ระดับที่สี่</a:t>
            </a:r>
          </a:p>
          <a:p>
            <a:pPr lvl="4"/>
            <a:r>
              <a:rPr lang="th-TH" noProof="0" smtClean="0"/>
              <a:t>ระดับที่ห้า</a:t>
            </a:r>
            <a:endParaRPr lang="th-TH" noProof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388" tIns="45695" rIns="91388" bIns="45695" rtlCol="0" anchor="b"/>
          <a:lstStyle>
            <a:lvl1pPr algn="l" eaLnBrk="1" hangingPunct="1">
              <a:defRPr sz="1200">
                <a:ea typeface="+mn-ea"/>
                <a:cs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388" tIns="45695" rIns="91388" bIns="4569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ngsana New" pitchFamily="18" charset="-34"/>
              </a:defRPr>
            </a:lvl1pPr>
          </a:lstStyle>
          <a:p>
            <a:pPr>
              <a:defRPr/>
            </a:pPr>
            <a:fld id="{24AE17CB-918D-4D0C-90A0-EFA921AC9EF4}" type="slidenum">
              <a:rPr lang="th-TH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7878613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ACD73-D1CF-4140-B3F3-144BA7226AED}" type="datetime1">
              <a:rPr lang="th-TH"/>
              <a:pPr>
                <a:defRPr/>
              </a:pPr>
              <a:t>11/06/62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2A696-0D1E-406A-AB41-9D8D54EC40E3}" type="slidenum">
              <a:rPr lang="th-TH" altLang="en-US"/>
              <a:pPr>
                <a:defRPr/>
              </a:pPr>
              <a:t>‹#›</a:t>
            </a:fld>
            <a:endParaRPr lang="th-TH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DBF77-DC2B-473E-8BD0-65CDC44CEEA8}" type="datetime1">
              <a:rPr lang="th-TH"/>
              <a:pPr>
                <a:defRPr/>
              </a:pPr>
              <a:t>11/06/62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06B8A-0C1B-4D71-BE99-8CCAC41585E8}" type="slidenum">
              <a:rPr lang="th-TH" altLang="en-US"/>
              <a:pPr>
                <a:defRPr/>
              </a:pPr>
              <a:t>‹#›</a:t>
            </a:fld>
            <a:endParaRPr lang="th-TH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32A23-8ACF-4A47-9E9A-B59F7C22A1EC}" type="datetime1">
              <a:rPr lang="th-TH"/>
              <a:pPr>
                <a:defRPr/>
              </a:pPr>
              <a:t>11/06/62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46AB0-CF87-4E7D-83B3-4B07386DE377}" type="slidenum">
              <a:rPr lang="th-TH" altLang="en-US"/>
              <a:pPr>
                <a:defRPr/>
              </a:pPr>
              <a:t>‹#›</a:t>
            </a:fld>
            <a:endParaRPr lang="th-TH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BDE10-75E2-4B77-AC84-A87C2081178A}" type="datetime1">
              <a:rPr lang="th-TH"/>
              <a:pPr>
                <a:defRPr/>
              </a:pPr>
              <a:t>11/06/62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3571B-6441-42E8-8DF3-9F83F5A93CA3}" type="slidenum">
              <a:rPr lang="th-TH" altLang="en-US"/>
              <a:pPr>
                <a:defRPr/>
              </a:pPr>
              <a:t>‹#›</a:t>
            </a:fld>
            <a:endParaRPr lang="th-TH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86B16-4641-4228-B9EE-8F71E26D1782}" type="datetime1">
              <a:rPr lang="th-TH"/>
              <a:pPr>
                <a:defRPr/>
              </a:pPr>
              <a:t>11/06/62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6E824-C976-4577-99EA-C794253500E2}" type="slidenum">
              <a:rPr lang="th-TH" altLang="en-US"/>
              <a:pPr>
                <a:defRPr/>
              </a:pPr>
              <a:t>‹#›</a:t>
            </a:fld>
            <a:endParaRPr lang="th-TH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83785-7630-42BB-9456-70417E1BAB7F}" type="datetime1">
              <a:rPr lang="th-TH"/>
              <a:pPr>
                <a:defRPr/>
              </a:pPr>
              <a:t>11/06/62</a:t>
            </a:fld>
            <a:endParaRPr lang="th-TH"/>
          </a:p>
        </p:txBody>
      </p:sp>
      <p:sp>
        <p:nvSpPr>
          <p:cNvPr id="6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811E1-B5D1-4D5E-9C58-13E038EA0ECD}" type="slidenum">
              <a:rPr lang="th-TH" altLang="en-US"/>
              <a:pPr>
                <a:defRPr/>
              </a:pPr>
              <a:t>‹#›</a:t>
            </a:fld>
            <a:endParaRPr lang="th-TH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7FD60-3147-4C65-8156-5C9E093E5F6A}" type="datetime1">
              <a:rPr lang="th-TH"/>
              <a:pPr>
                <a:defRPr/>
              </a:pPr>
              <a:t>11/06/62</a:t>
            </a:fld>
            <a:endParaRPr lang="th-TH"/>
          </a:p>
        </p:txBody>
      </p:sp>
      <p:sp>
        <p:nvSpPr>
          <p:cNvPr id="8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C790A-01F9-425E-91EE-5B57C8D07112}" type="slidenum">
              <a:rPr lang="th-TH" altLang="en-US"/>
              <a:pPr>
                <a:defRPr/>
              </a:pPr>
              <a:t>‹#›</a:t>
            </a:fld>
            <a:endParaRPr lang="th-TH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F8A42-7BBD-406A-AE44-290DF59F5802}" type="datetime1">
              <a:rPr lang="th-TH"/>
              <a:pPr>
                <a:defRPr/>
              </a:pPr>
              <a:t>11/06/62</a:t>
            </a:fld>
            <a:endParaRPr lang="th-TH"/>
          </a:p>
        </p:txBody>
      </p:sp>
      <p:sp>
        <p:nvSpPr>
          <p:cNvPr id="4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DF767-33D2-4E3E-8C94-B5B6182F7E02}" type="slidenum">
              <a:rPr lang="th-TH" altLang="en-US"/>
              <a:pPr>
                <a:defRPr/>
              </a:pPr>
              <a:t>‹#›</a:t>
            </a:fld>
            <a:endParaRPr lang="th-TH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7CFAF-7DD8-4826-BD74-43CC7D2BAF7A}" type="datetime1">
              <a:rPr lang="th-TH"/>
              <a:pPr>
                <a:defRPr/>
              </a:pPr>
              <a:t>11/06/62</a:t>
            </a:fld>
            <a:endParaRPr lang="th-TH"/>
          </a:p>
        </p:txBody>
      </p:sp>
      <p:sp>
        <p:nvSpPr>
          <p:cNvPr id="3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0951B-25AA-43FE-9604-81733AC0BE39}" type="slidenum">
              <a:rPr lang="th-TH" altLang="en-US"/>
              <a:pPr>
                <a:defRPr/>
              </a:pPr>
              <a:t>‹#›</a:t>
            </a:fld>
            <a:endParaRPr lang="th-TH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510EB-90B8-47A7-B414-6603132800C9}" type="datetime1">
              <a:rPr lang="th-TH"/>
              <a:pPr>
                <a:defRPr/>
              </a:pPr>
              <a:t>11/06/62</a:t>
            </a:fld>
            <a:endParaRPr lang="th-TH"/>
          </a:p>
        </p:txBody>
      </p:sp>
      <p:sp>
        <p:nvSpPr>
          <p:cNvPr id="6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B44AF-4194-4CA8-90A3-888BDFF8AD11}" type="slidenum">
              <a:rPr lang="th-TH" altLang="en-US"/>
              <a:pPr>
                <a:defRPr/>
              </a:pPr>
              <a:t>‹#›</a:t>
            </a:fld>
            <a:endParaRPr lang="th-TH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8E770-ECD4-4DD7-A8AF-3A3F1FC2728D}" type="datetime1">
              <a:rPr lang="th-TH"/>
              <a:pPr>
                <a:defRPr/>
              </a:pPr>
              <a:t>11/06/62</a:t>
            </a:fld>
            <a:endParaRPr lang="th-TH"/>
          </a:p>
        </p:txBody>
      </p:sp>
      <p:sp>
        <p:nvSpPr>
          <p:cNvPr id="6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9C91A-4E91-4CB5-8C74-B9EDE32B1785}" type="slidenum">
              <a:rPr lang="th-TH" altLang="en-US"/>
              <a:pPr>
                <a:defRPr/>
              </a:pPr>
              <a:t>‹#›</a:t>
            </a:fld>
            <a:endParaRPr lang="th-TH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ตัวแทนชื่อเรื่อง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 smtClean="0"/>
              <a:t>คลิกเพื่อแก้ไขสไตล์ชื่อเรื่องต้นแบบ</a:t>
            </a:r>
          </a:p>
        </p:txBody>
      </p:sp>
      <p:sp>
        <p:nvSpPr>
          <p:cNvPr id="1027" name="ตัวแทนข้อความ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altLang="en-US" smtClean="0"/>
              <a:t>ระดับที่สอง</a:t>
            </a:r>
          </a:p>
          <a:p>
            <a:pPr lvl="2"/>
            <a:r>
              <a:rPr lang="th-TH" altLang="en-US" smtClean="0"/>
              <a:t>ระดับที่สาม</a:t>
            </a:r>
          </a:p>
          <a:p>
            <a:pPr lvl="3"/>
            <a:r>
              <a:rPr lang="th-TH" altLang="en-US" smtClean="0"/>
              <a:t>ระดับที่สี่</a:t>
            </a:r>
          </a:p>
          <a:p>
            <a:pPr lvl="4"/>
            <a:r>
              <a:rPr lang="th-TH" altLang="en-US" smtClean="0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F9B227C-3DA5-42CD-8CCE-12F6FD60F615}" type="datetime1">
              <a:rPr lang="th-TH"/>
              <a:pPr>
                <a:defRPr/>
              </a:pPr>
              <a:t>11/06/62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  <a:cs typeface="Angsana New" pitchFamily="18" charset="-34"/>
              </a:defRPr>
            </a:lvl1pPr>
          </a:lstStyle>
          <a:p>
            <a:pPr>
              <a:defRPr/>
            </a:pPr>
            <a:fld id="{B6366A6E-7184-4990-9734-507F22150CD5}" type="slidenum">
              <a:rPr lang="th-TH" altLang="en-US"/>
              <a:pPr>
                <a:defRPr/>
              </a:pPr>
              <a:t>‹#›</a:t>
            </a:fld>
            <a:endParaRPr lang="th-TH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Angsana New" pitchFamily="18" charset="-120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Angsana New" pitchFamily="18" charset="-120"/>
          <a:cs typeface="Angsana New" pitchFamily="18" charset="-34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Angsana New" pitchFamily="18" charset="-120"/>
          <a:cs typeface="Angsana New" pitchFamily="18" charset="-34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Angsana New" pitchFamily="18" charset="-120"/>
          <a:cs typeface="Angsana New" pitchFamily="18" charset="-34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Angsana New" pitchFamily="18" charset="-120"/>
          <a:cs typeface="Angsana New" pitchFamily="18" charset="-34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cs typeface="Angsana New" pitchFamily="18" charset="-34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cs typeface="Angsana New" pitchFamily="18" charset="-34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cs typeface="Angsana New" pitchFamily="18" charset="-34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cs typeface="Angsana New" pitchFamily="18" charset="-34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12191999" cy="91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212651" y="166071"/>
            <a:ext cx="10327970" cy="83099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defRPr/>
            </a:pPr>
            <a:r>
              <a:rPr lang="th-TH" alt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eesiaUPC" pitchFamily="34" charset="-34"/>
                <a:cs typeface="FreesiaUPC" pitchFamily="34" charset="-34"/>
              </a:rPr>
              <a:t>โรคติดต่อ </a:t>
            </a:r>
            <a:r>
              <a:rPr lang="en-US" alt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eesiaUPC" pitchFamily="34" charset="-34"/>
                <a:cs typeface="FreesiaUPC" pitchFamily="34" charset="-34"/>
              </a:rPr>
              <a:t>: </a:t>
            </a:r>
            <a:r>
              <a:rPr lang="th-TH" alt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eesiaUPC" pitchFamily="34" charset="-34"/>
                <a:cs typeface="FreesiaUPC" pitchFamily="34" charset="-34"/>
              </a:rPr>
              <a:t>วัณโรคปอด</a:t>
            </a:r>
            <a:endParaRPr lang="en-US" alt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reesiaUPC" pitchFamily="34" charset="-34"/>
              <a:cs typeface="FreesiaUPC" pitchFamily="34" charset="-34"/>
            </a:endParaRP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69039"/>
            <a:ext cx="12192000" cy="388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0" y="6550223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en-US" sz="1400" b="1" dirty="0" smtClean="0">
                <a:solidFill>
                  <a:schemeClr val="bg1"/>
                </a:solidFill>
                <a:latin typeface="FreesiaUPC" pitchFamily="34" charset="-34"/>
                <a:ea typeface="Angsana New" pitchFamily="18" charset="-34"/>
                <a:cs typeface="FreesiaUPC" pitchFamily="34" charset="-34"/>
              </a:rPr>
              <a:t>แหล่งข้อมูล  กลุ่มงานควบคุมโรคติดต่อ สำนักงานสาธารณสุขจังหวัดชุมพร   </a:t>
            </a:r>
            <a:r>
              <a:rPr lang="en-US" altLang="en-US" sz="1400" b="1" dirty="0" smtClean="0">
                <a:solidFill>
                  <a:schemeClr val="bg1"/>
                </a:solidFill>
                <a:latin typeface="FreesiaUPC" pitchFamily="34" charset="-34"/>
                <a:ea typeface="Angsana New" pitchFamily="18" charset="-34"/>
                <a:cs typeface="FreesiaUPC" pitchFamily="34" charset="-34"/>
              </a:rPr>
              <a:t>6  </a:t>
            </a:r>
            <a:r>
              <a:rPr lang="th-TH" altLang="en-US" sz="1400" b="1" dirty="0" smtClean="0">
                <a:solidFill>
                  <a:schemeClr val="bg1"/>
                </a:solidFill>
                <a:latin typeface="FreesiaUPC" pitchFamily="34" charset="-34"/>
                <a:ea typeface="Angsana New" pitchFamily="18" charset="-34"/>
                <a:cs typeface="FreesiaUPC" pitchFamily="34" charset="-34"/>
              </a:rPr>
              <a:t>มิถุนายน  2562</a:t>
            </a:r>
            <a:endParaRPr lang="th-TH" sz="1400" b="1" dirty="0"/>
          </a:p>
        </p:txBody>
      </p:sp>
      <p:pic>
        <p:nvPicPr>
          <p:cNvPr id="17" name="Picture 2" descr="C:\logo MOP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23419" y="0"/>
            <a:ext cx="1421081" cy="1424170"/>
          </a:xfrm>
          <a:prstGeom prst="rect">
            <a:avLst/>
          </a:prstGeom>
          <a:noFill/>
        </p:spPr>
      </p:pic>
      <p:sp>
        <p:nvSpPr>
          <p:cNvPr id="12" name="สี่เหลี่ยมมุมมน 9"/>
          <p:cNvSpPr/>
          <p:nvPr/>
        </p:nvSpPr>
        <p:spPr>
          <a:xfrm>
            <a:off x="2924907" y="1033294"/>
            <a:ext cx="7434286" cy="1679100"/>
          </a:xfrm>
          <a:prstGeom prst="rect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4" rIns="91429" bIns="45714" rtlCol="0" anchor="t" anchorCtr="0"/>
          <a:lstStyle/>
          <a:p>
            <a:endParaRPr lang="th-TH" sz="2000" b="1" dirty="0" smtClean="0">
              <a:solidFill>
                <a:srgbClr val="00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9" name="ตัดมุมสี่เหลี่ยมผืนผ้าด้านทแยงมุม 7"/>
          <p:cNvSpPr/>
          <p:nvPr/>
        </p:nvSpPr>
        <p:spPr>
          <a:xfrm>
            <a:off x="286603" y="1043576"/>
            <a:ext cx="2251262" cy="493681"/>
          </a:xfrm>
          <a:prstGeom prst="snip2DiagRect">
            <a:avLst/>
          </a:prstGeom>
          <a:solidFill>
            <a:srgbClr val="FF006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29" tIns="45714" rIns="91429" bIns="45714" rtlCol="0" anchor="ctr"/>
          <a:lstStyle/>
          <a:p>
            <a:r>
              <a:rPr lang="th-TH" sz="2800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เป้าหมายปี 2562</a:t>
            </a:r>
            <a:endParaRPr lang="th-TH" sz="28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93147" y="1062329"/>
            <a:ext cx="7215380" cy="156964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marL="514287" indent="-514287">
              <a:buAutoNum type="arabicPeriod"/>
            </a:pPr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อัตราความสำเร็จการรักษาผู้ป่วยวัณโรคปอดรายใหม่ </a:t>
            </a:r>
            <a:r>
              <a:rPr lang="th-TH" sz="2400" b="1" dirty="0" err="1" smtClean="0">
                <a:latin typeface="TH SarabunPSK" pitchFamily="34" charset="-34"/>
                <a:cs typeface="TH SarabunPSK" pitchFamily="34" charset="-34"/>
              </a:rPr>
              <a:t>ไตรมาส</a:t>
            </a:r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1</a:t>
            </a:r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/</a:t>
            </a:r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2562</a:t>
            </a:r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 </a:t>
            </a:r>
          </a:p>
          <a:p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      ≥ ร้อยละ 85</a:t>
            </a:r>
          </a:p>
          <a:p>
            <a:pPr marL="514287" indent="-514287">
              <a:buAutoNum type="arabicPeriod" startAt="2"/>
            </a:pPr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อัตราความครอบคลุมการรักษาผู้ป่วยวัณโรคปอดรายใหม่และกลับซ้ำ</a:t>
            </a:r>
          </a:p>
          <a:p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       ≥ ร้อยละ </a:t>
            </a:r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82.5 </a:t>
            </a:r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ของค่าคาดการณ์</a:t>
            </a:r>
            <a:endParaRPr lang="th-TH" sz="2400" b="1" dirty="0">
              <a:latin typeface="TH SarabunPSK" pitchFamily="34" charset="-34"/>
              <a:cs typeface="TH SarabunPSK" pitchFamily="34" charset="-34"/>
            </a:endParaRPr>
          </a:p>
        </p:txBody>
      </p:sp>
      <p:graphicFrame>
        <p:nvGraphicFramePr>
          <p:cNvPr id="22" name="แผนภูมิ 21"/>
          <p:cNvGraphicFramePr/>
          <p:nvPr>
            <p:extLst>
              <p:ext uri="{D42A27DB-BD31-4B8C-83A1-F6EECF244321}">
                <p14:modId xmlns:p14="http://schemas.microsoft.com/office/powerpoint/2010/main" val="2517465511"/>
              </p:ext>
            </p:extLst>
          </p:nvPr>
        </p:nvGraphicFramePr>
        <p:xfrm>
          <a:off x="735585" y="3459749"/>
          <a:ext cx="10698374" cy="3009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ตัดมุมสี่เหลี่ยมผืนผ้าด้านทแยงมุม 29"/>
          <p:cNvSpPr/>
          <p:nvPr/>
        </p:nvSpPr>
        <p:spPr>
          <a:xfrm>
            <a:off x="310690" y="2845577"/>
            <a:ext cx="7050835" cy="493681"/>
          </a:xfrm>
          <a:prstGeom prst="snip2DiagRect">
            <a:avLst/>
          </a:prstGeom>
          <a:solidFill>
            <a:srgbClr val="FF006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29" tIns="45714" rIns="91429" bIns="45714" rtlCol="0" anchor="ctr"/>
          <a:lstStyle/>
          <a:p>
            <a:r>
              <a:rPr lang="th-TH" sz="2800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อัตราความสำเร็จการรักษาผู้ป่วยวัณโรค จังหวัดชุมพร ปี </a:t>
            </a:r>
            <a:r>
              <a:rPr lang="en-US" sz="2800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2559-2561</a:t>
            </a:r>
            <a:endParaRPr lang="th-TH" sz="28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12191999" cy="91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212651" y="41784"/>
            <a:ext cx="10327970" cy="646331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defRPr/>
            </a:pPr>
            <a:r>
              <a:rPr lang="th-TH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eesiaUPC" pitchFamily="34" charset="-34"/>
                <a:cs typeface="FreesiaUPC" pitchFamily="34" charset="-34"/>
              </a:rPr>
              <a:t>ร้อยละของผู้ป่วยวัณโรคปอดรายใหม่ ที่ขึ้นทะเบียนรักษา    </a:t>
            </a:r>
            <a:r>
              <a:rPr lang="th-TH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eesiaUPC" pitchFamily="34" charset="-34"/>
                <a:cs typeface="FreesiaUPC" pitchFamily="34" charset="-34"/>
              </a:rPr>
              <a:t>ไตรมาส</a:t>
            </a:r>
            <a:r>
              <a:rPr lang="th-TH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eesiaUPC" pitchFamily="34" charset="-34"/>
                <a:cs typeface="FreesiaUPC" pitchFamily="34" charset="-34"/>
              </a:rPr>
              <a:t>ที่ 1/2562 </a:t>
            </a:r>
            <a:r>
              <a:rPr lang="en-US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eesiaUPC" pitchFamily="34" charset="-34"/>
                <a:cs typeface="FreesiaUPC" pitchFamily="34" charset="-34"/>
              </a:rPr>
              <a:t>(PA)</a:t>
            </a:r>
            <a:endParaRPr lang="en-US" alt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reesiaUPC" pitchFamily="34" charset="-34"/>
              <a:cs typeface="FreesiaUPC" pitchFamily="34" charset="-34"/>
            </a:endParaRP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69039"/>
            <a:ext cx="12192000" cy="388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0" y="6550223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en-US" sz="1400" b="1" dirty="0" smtClean="0">
                <a:solidFill>
                  <a:schemeClr val="bg1"/>
                </a:solidFill>
                <a:latin typeface="FreesiaUPC" pitchFamily="34" charset="-34"/>
                <a:ea typeface="Angsana New" pitchFamily="18" charset="-34"/>
                <a:cs typeface="FreesiaUPC" pitchFamily="34" charset="-34"/>
              </a:rPr>
              <a:t>แหล่งข้อมูล  กลุ่มงานควบคุมโรคติดต่อ สำนักงานสาธารณสุขจังหวัดชุมพร   </a:t>
            </a:r>
            <a:r>
              <a:rPr lang="en-US" altLang="en-US" sz="1400" b="1" dirty="0" smtClean="0">
                <a:solidFill>
                  <a:schemeClr val="bg1"/>
                </a:solidFill>
                <a:latin typeface="FreesiaUPC" pitchFamily="34" charset="-34"/>
                <a:ea typeface="Angsana New" pitchFamily="18" charset="-34"/>
                <a:cs typeface="FreesiaUPC" pitchFamily="34" charset="-34"/>
              </a:rPr>
              <a:t>6  </a:t>
            </a:r>
            <a:r>
              <a:rPr lang="th-TH" altLang="en-US" sz="1400" b="1" dirty="0" smtClean="0">
                <a:solidFill>
                  <a:schemeClr val="bg1"/>
                </a:solidFill>
                <a:latin typeface="FreesiaUPC" pitchFamily="34" charset="-34"/>
                <a:ea typeface="Angsana New" pitchFamily="18" charset="-34"/>
                <a:cs typeface="FreesiaUPC" pitchFamily="34" charset="-34"/>
              </a:rPr>
              <a:t>มิถุนายน  2562</a:t>
            </a:r>
            <a:endParaRPr lang="th-TH" sz="1400" b="1" dirty="0"/>
          </a:p>
        </p:txBody>
      </p:sp>
      <p:pic>
        <p:nvPicPr>
          <p:cNvPr id="17" name="Picture 2" descr="C:\logo MOP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63588" y="-24894"/>
            <a:ext cx="1421081" cy="1424170"/>
          </a:xfrm>
          <a:prstGeom prst="rect">
            <a:avLst/>
          </a:prstGeom>
          <a:noFill/>
        </p:spPr>
      </p:pic>
      <p:graphicFrame>
        <p:nvGraphicFramePr>
          <p:cNvPr id="15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7719360"/>
              </p:ext>
            </p:extLst>
          </p:nvPr>
        </p:nvGraphicFramePr>
        <p:xfrm>
          <a:off x="212651" y="1187356"/>
          <a:ext cx="11409529" cy="4941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12191999" cy="91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212651" y="166071"/>
            <a:ext cx="10327970" cy="83099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defRPr/>
            </a:pPr>
            <a:r>
              <a:rPr lang="th-TH" alt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eesiaUPC" pitchFamily="34" charset="-34"/>
                <a:cs typeface="FreesiaUPC" pitchFamily="34" charset="-34"/>
              </a:rPr>
              <a:t>โรคติดต่อ </a:t>
            </a:r>
            <a:r>
              <a:rPr lang="en-US" alt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eesiaUPC" pitchFamily="34" charset="-34"/>
                <a:cs typeface="FreesiaUPC" pitchFamily="34" charset="-34"/>
              </a:rPr>
              <a:t>: </a:t>
            </a:r>
            <a:r>
              <a:rPr lang="th-TH" alt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eesiaUPC" pitchFamily="34" charset="-34"/>
                <a:cs typeface="FreesiaUPC" pitchFamily="34" charset="-34"/>
              </a:rPr>
              <a:t>วัณโรคปอด</a:t>
            </a:r>
            <a:endParaRPr lang="en-US" alt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reesiaUPC" pitchFamily="34" charset="-34"/>
              <a:cs typeface="FreesiaUPC" pitchFamily="34" charset="-34"/>
            </a:endParaRP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69039"/>
            <a:ext cx="12192000" cy="388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0" y="6550223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en-US" sz="1400" b="1" dirty="0" smtClean="0">
                <a:solidFill>
                  <a:schemeClr val="bg1"/>
                </a:solidFill>
                <a:latin typeface="FreesiaUPC" pitchFamily="34" charset="-34"/>
                <a:ea typeface="Angsana New" pitchFamily="18" charset="-34"/>
                <a:cs typeface="FreesiaUPC" pitchFamily="34" charset="-34"/>
              </a:rPr>
              <a:t>แหล่งข้อมูล  กลุ่มงานควบคุมโรคติดต่อ สำนักงานสาธารณสุขจังหวัดชุมพร   </a:t>
            </a:r>
            <a:r>
              <a:rPr lang="en-US" altLang="en-US" sz="1400" b="1" dirty="0" smtClean="0">
                <a:solidFill>
                  <a:schemeClr val="bg1"/>
                </a:solidFill>
                <a:latin typeface="FreesiaUPC" pitchFamily="34" charset="-34"/>
                <a:ea typeface="Angsana New" pitchFamily="18" charset="-34"/>
                <a:cs typeface="FreesiaUPC" pitchFamily="34" charset="-34"/>
              </a:rPr>
              <a:t>6  </a:t>
            </a:r>
            <a:r>
              <a:rPr lang="th-TH" altLang="en-US" sz="1400" b="1" dirty="0" smtClean="0">
                <a:solidFill>
                  <a:schemeClr val="bg1"/>
                </a:solidFill>
                <a:latin typeface="FreesiaUPC" pitchFamily="34" charset="-34"/>
                <a:ea typeface="Angsana New" pitchFamily="18" charset="-34"/>
                <a:cs typeface="FreesiaUPC" pitchFamily="34" charset="-34"/>
              </a:rPr>
              <a:t>มิถุนายน  2562</a:t>
            </a:r>
            <a:endParaRPr lang="th-TH" sz="1400" b="1" dirty="0"/>
          </a:p>
        </p:txBody>
      </p:sp>
      <p:pic>
        <p:nvPicPr>
          <p:cNvPr id="17" name="Picture 2" descr="C:\logo MOP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23419" y="0"/>
            <a:ext cx="1421081" cy="1424170"/>
          </a:xfrm>
          <a:prstGeom prst="rect">
            <a:avLst/>
          </a:prstGeom>
          <a:noFill/>
        </p:spPr>
      </p:pic>
      <p:graphicFrame>
        <p:nvGraphicFramePr>
          <p:cNvPr id="22" name="แผนภูมิ 21"/>
          <p:cNvGraphicFramePr/>
          <p:nvPr>
            <p:extLst>
              <p:ext uri="{D42A27DB-BD31-4B8C-83A1-F6EECF244321}">
                <p14:modId xmlns:p14="http://schemas.microsoft.com/office/powerpoint/2010/main" val="1486059315"/>
              </p:ext>
            </p:extLst>
          </p:nvPr>
        </p:nvGraphicFramePr>
        <p:xfrm>
          <a:off x="272481" y="1705970"/>
          <a:ext cx="11382707" cy="4708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3" name="ตัวเชื่อมต่อตรง 22"/>
          <p:cNvCxnSpPr/>
          <p:nvPr/>
        </p:nvCxnSpPr>
        <p:spPr>
          <a:xfrm rot="5400000">
            <a:off x="7536334" y="3888127"/>
            <a:ext cx="4525690" cy="1588"/>
          </a:xfrm>
          <a:prstGeom prst="line">
            <a:avLst/>
          </a:prstGeom>
          <a:ln w="762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ตัดมุมสี่เหลี่ยมผืนผ้าด้านทแยงมุม 10"/>
          <p:cNvSpPr/>
          <p:nvPr/>
        </p:nvSpPr>
        <p:spPr>
          <a:xfrm>
            <a:off x="328267" y="1001783"/>
            <a:ext cx="7527152" cy="493681"/>
          </a:xfrm>
          <a:prstGeom prst="snip2DiagRect">
            <a:avLst/>
          </a:prstGeom>
          <a:solidFill>
            <a:srgbClr val="FF006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29" tIns="45714" rIns="91429" bIns="45714" rtlCol="0" anchor="ctr"/>
          <a:lstStyle/>
          <a:p>
            <a:r>
              <a:rPr lang="th-TH" sz="2800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อัตราความสำเร็จการรักษาผู้ป่วยวัณโรครายใหม่และกลับซ้ำ ปี 2562 </a:t>
            </a:r>
            <a:endParaRPr lang="th-TH" sz="28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12191999" cy="91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212651" y="166071"/>
            <a:ext cx="10327970" cy="83099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defRPr/>
            </a:pPr>
            <a:r>
              <a:rPr lang="th-TH" alt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eesiaUPC" pitchFamily="34" charset="-34"/>
                <a:cs typeface="FreesiaUPC" pitchFamily="34" charset="-34"/>
              </a:rPr>
              <a:t>โรคติดต่อ </a:t>
            </a:r>
            <a:r>
              <a:rPr lang="en-US" alt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eesiaUPC" pitchFamily="34" charset="-34"/>
                <a:cs typeface="FreesiaUPC" pitchFamily="34" charset="-34"/>
              </a:rPr>
              <a:t>: </a:t>
            </a:r>
            <a:r>
              <a:rPr lang="th-TH" alt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eesiaUPC" pitchFamily="34" charset="-34"/>
                <a:cs typeface="FreesiaUPC" pitchFamily="34" charset="-34"/>
              </a:rPr>
              <a:t>วัณโรคปอด</a:t>
            </a:r>
            <a:endParaRPr lang="en-US" alt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reesiaUPC" pitchFamily="34" charset="-34"/>
              <a:cs typeface="FreesiaUPC" pitchFamily="34" charset="-34"/>
            </a:endParaRP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69039"/>
            <a:ext cx="12192000" cy="388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0" y="6550223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en-US" sz="1400" b="1" dirty="0" smtClean="0">
                <a:solidFill>
                  <a:schemeClr val="bg1"/>
                </a:solidFill>
                <a:latin typeface="FreesiaUPC" pitchFamily="34" charset="-34"/>
                <a:ea typeface="Angsana New" pitchFamily="18" charset="-34"/>
                <a:cs typeface="FreesiaUPC" pitchFamily="34" charset="-34"/>
              </a:rPr>
              <a:t>แหล่งข้อมูล  กลุ่มงานควบคุมโรคติดต่อ สำนักงานสาธารณสุขจังหวัดชุมพร   </a:t>
            </a:r>
            <a:r>
              <a:rPr lang="en-US" altLang="en-US" sz="1400" b="1" dirty="0" smtClean="0">
                <a:solidFill>
                  <a:schemeClr val="bg1"/>
                </a:solidFill>
                <a:latin typeface="FreesiaUPC" pitchFamily="34" charset="-34"/>
                <a:ea typeface="Angsana New" pitchFamily="18" charset="-34"/>
                <a:cs typeface="FreesiaUPC" pitchFamily="34" charset="-34"/>
              </a:rPr>
              <a:t>6  </a:t>
            </a:r>
            <a:r>
              <a:rPr lang="th-TH" altLang="en-US" sz="1400" b="1" dirty="0" smtClean="0">
                <a:solidFill>
                  <a:schemeClr val="bg1"/>
                </a:solidFill>
                <a:latin typeface="FreesiaUPC" pitchFamily="34" charset="-34"/>
                <a:ea typeface="Angsana New" pitchFamily="18" charset="-34"/>
                <a:cs typeface="FreesiaUPC" pitchFamily="34" charset="-34"/>
              </a:rPr>
              <a:t>มิถุนายน  2562</a:t>
            </a:r>
            <a:endParaRPr lang="th-TH" sz="1400" b="1" dirty="0"/>
          </a:p>
        </p:txBody>
      </p:sp>
      <p:pic>
        <p:nvPicPr>
          <p:cNvPr id="17" name="Picture 2" descr="C:\logo MOP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23419" y="0"/>
            <a:ext cx="1421081" cy="142417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" y="1249894"/>
            <a:ext cx="5657396" cy="830985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th-TH" sz="2400" b="1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rdiaUPC" pitchFamily="34" charset="-34"/>
                <a:cs typeface="CordiaUPC" pitchFamily="34" charset="-34"/>
              </a:rPr>
              <a:t>ความครอบคลุมการรักษา ผู้ป่วยวัณโรครายใหม่และกลับซ้ำ </a:t>
            </a:r>
          </a:p>
          <a:p>
            <a:r>
              <a:rPr lang="th-TH" sz="2400" b="1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rdiaUPC" pitchFamily="34" charset="-34"/>
                <a:cs typeface="CordiaUPC" pitchFamily="34" charset="-34"/>
              </a:rPr>
              <a:t>         จังหวัดชุมพร ปี 2562 (เป้าหมาย ร้อยละ 82.5)</a:t>
            </a:r>
            <a:endParaRPr lang="th-TH" sz="2400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7810" y="5621048"/>
            <a:ext cx="4302457" cy="1077206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defTabSz="1103179">
              <a:buFont typeface="Arial" pitchFamily="34" charset="0"/>
              <a:buChar char="•"/>
            </a:pPr>
            <a:r>
              <a:rPr lang="th-TH" sz="2000" b="1" dirty="0" smtClean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rdiaUPC" pitchFamily="34" charset="-34"/>
                <a:cs typeface="CordiaUPC" pitchFamily="34" charset="-34"/>
              </a:rPr>
              <a:t>เป้าหมาย 156 ต่อแสนประชากร คิดเป็น 792 ราย</a:t>
            </a:r>
          </a:p>
          <a:p>
            <a:pPr defTabSz="1103179">
              <a:buFont typeface="Arial" pitchFamily="34" charset="0"/>
              <a:buChar char="•"/>
            </a:pPr>
            <a:r>
              <a:rPr lang="th-TH" sz="2000" b="1" dirty="0" smtClean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rdiaUPC" pitchFamily="34" charset="-34"/>
                <a:cs typeface="CordiaUPC" pitchFamily="34" charset="-34"/>
              </a:rPr>
              <a:t>ปัจจุบัน  357 ราย</a:t>
            </a:r>
          </a:p>
          <a:p>
            <a:endParaRPr lang="th-TH" sz="2400" b="1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13" name="ตัวแทนเนื้อหา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82015"/>
              </p:ext>
            </p:extLst>
          </p:nvPr>
        </p:nvGraphicFramePr>
        <p:xfrm>
          <a:off x="184644" y="2080879"/>
          <a:ext cx="5472753" cy="3454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ตัวแทนเนื้อหา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9608231"/>
              </p:ext>
            </p:extLst>
          </p:nvPr>
        </p:nvGraphicFramePr>
        <p:xfrm>
          <a:off x="6096000" y="2023507"/>
          <a:ext cx="5780714" cy="4156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05826" y="1126784"/>
            <a:ext cx="4832849" cy="954095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th-TH" b="1" dirty="0" smtClean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rdia New" pitchFamily="34" charset="-34"/>
              </a:rPr>
              <a:t>ผลการคัดกรองกลุ่มเสี่ยง จังหวัดชุมพร     </a:t>
            </a:r>
          </a:p>
          <a:p>
            <a:r>
              <a:rPr lang="th-TH" b="1" dirty="0" smtClean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rdia New" pitchFamily="34" charset="-34"/>
              </a:rPr>
              <a:t>                     ปี 2562</a:t>
            </a:r>
            <a:r>
              <a:rPr lang="en-US" b="1" dirty="0" smtClean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rdia New" pitchFamily="34" charset="-34"/>
              </a:rPr>
              <a:t> </a:t>
            </a:r>
            <a:endParaRPr lang="th-TH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9973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12191999" cy="91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212651" y="166071"/>
            <a:ext cx="10327970" cy="83099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defRPr/>
            </a:pPr>
            <a:r>
              <a:rPr lang="th-TH" alt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eesiaUPC" pitchFamily="34" charset="-34"/>
                <a:cs typeface="FreesiaUPC" pitchFamily="34" charset="-34"/>
              </a:rPr>
              <a:t>โรคติดต่อ </a:t>
            </a:r>
            <a:r>
              <a:rPr lang="en-US" alt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eesiaUPC" pitchFamily="34" charset="-34"/>
                <a:cs typeface="FreesiaUPC" pitchFamily="34" charset="-34"/>
              </a:rPr>
              <a:t>: </a:t>
            </a:r>
            <a:r>
              <a:rPr lang="th-TH" alt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eesiaUPC" pitchFamily="34" charset="-34"/>
                <a:cs typeface="FreesiaUPC" pitchFamily="34" charset="-34"/>
              </a:rPr>
              <a:t>วัณโรคปอด</a:t>
            </a:r>
            <a:endParaRPr lang="en-US" alt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reesiaUPC" pitchFamily="34" charset="-34"/>
              <a:cs typeface="FreesiaUPC" pitchFamily="34" charset="-34"/>
            </a:endParaRP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69039"/>
            <a:ext cx="12192000" cy="388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0" y="6550223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en-US" sz="1400" b="1" dirty="0" smtClean="0">
                <a:solidFill>
                  <a:schemeClr val="bg1"/>
                </a:solidFill>
                <a:latin typeface="FreesiaUPC" pitchFamily="34" charset="-34"/>
                <a:ea typeface="Angsana New" pitchFamily="18" charset="-34"/>
                <a:cs typeface="FreesiaUPC" pitchFamily="34" charset="-34"/>
              </a:rPr>
              <a:t>แหล่งข้อมูล  กลุ่มงานควบคุมโรคติดต่อ สำนักงานสาธารณสุขจังหวัดชุมพร   </a:t>
            </a:r>
            <a:r>
              <a:rPr lang="en-US" altLang="en-US" sz="1400" b="1" dirty="0" smtClean="0">
                <a:solidFill>
                  <a:schemeClr val="bg1"/>
                </a:solidFill>
                <a:latin typeface="FreesiaUPC" pitchFamily="34" charset="-34"/>
                <a:ea typeface="Angsana New" pitchFamily="18" charset="-34"/>
                <a:cs typeface="FreesiaUPC" pitchFamily="34" charset="-34"/>
              </a:rPr>
              <a:t>6  </a:t>
            </a:r>
            <a:r>
              <a:rPr lang="th-TH" altLang="en-US" sz="1400" b="1" dirty="0" smtClean="0">
                <a:solidFill>
                  <a:schemeClr val="bg1"/>
                </a:solidFill>
                <a:latin typeface="FreesiaUPC" pitchFamily="34" charset="-34"/>
                <a:ea typeface="Angsana New" pitchFamily="18" charset="-34"/>
                <a:cs typeface="FreesiaUPC" pitchFamily="34" charset="-34"/>
              </a:rPr>
              <a:t>มิถุนายน  2562</a:t>
            </a:r>
            <a:endParaRPr lang="th-TH" sz="1400" b="1" dirty="0"/>
          </a:p>
        </p:txBody>
      </p:sp>
      <p:pic>
        <p:nvPicPr>
          <p:cNvPr id="17" name="Picture 2" descr="C:\logo MOP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23419" y="0"/>
            <a:ext cx="1421081" cy="1424170"/>
          </a:xfrm>
          <a:prstGeom prst="rect">
            <a:avLst/>
          </a:prstGeom>
          <a:noFill/>
        </p:spPr>
      </p:pic>
      <p:graphicFrame>
        <p:nvGraphicFramePr>
          <p:cNvPr id="10" name="ตาราง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344167"/>
              </p:ext>
            </p:extLst>
          </p:nvPr>
        </p:nvGraphicFramePr>
        <p:xfrm>
          <a:off x="432179" y="1569014"/>
          <a:ext cx="11327641" cy="39004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48990"/>
                <a:gridCol w="5578651"/>
              </a:tblGrid>
              <a:tr h="791524">
                <a:tc>
                  <a:txBody>
                    <a:bodyPr/>
                    <a:lstStyle/>
                    <a:p>
                      <a:pPr algn="ctr"/>
                      <a:r>
                        <a:rPr lang="th-TH" sz="3200" dirty="0" smtClean="0">
                          <a:solidFill>
                            <a:schemeClr val="tx1"/>
                          </a:solidFill>
                          <a:latin typeface="CordiaUPC" pitchFamily="34" charset="-34"/>
                          <a:cs typeface="CordiaUPC" pitchFamily="34" charset="-34"/>
                        </a:rPr>
                        <a:t>ปัญหา</a:t>
                      </a:r>
                      <a:endParaRPr lang="th-TH" sz="3200" b="1" dirty="0">
                        <a:solidFill>
                          <a:schemeClr val="tx1"/>
                        </a:solidFill>
                        <a:latin typeface="CordiaUPC" pitchFamily="34" charset="-34"/>
                        <a:cs typeface="CordiaUPC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 smtClean="0">
                          <a:solidFill>
                            <a:schemeClr val="tx1"/>
                          </a:solidFill>
                          <a:latin typeface="CordiaUPC" pitchFamily="34" charset="-34"/>
                          <a:cs typeface="CordiaUPC" pitchFamily="34" charset="-34"/>
                        </a:rPr>
                        <a:t>มาตรการขับเคลื่อน</a:t>
                      </a:r>
                      <a:endParaRPr lang="th-TH" sz="3200" b="1" dirty="0">
                        <a:solidFill>
                          <a:schemeClr val="tx1"/>
                        </a:solidFill>
                        <a:latin typeface="CordiaUPC" pitchFamily="34" charset="-34"/>
                        <a:cs typeface="CordiaUPC" pitchFamily="34" charset="-34"/>
                      </a:endParaRPr>
                    </a:p>
                  </a:txBody>
                  <a:tcPr/>
                </a:tc>
              </a:tr>
              <a:tr h="1580434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rdiaUPC" pitchFamily="34" charset="-34"/>
                          <a:cs typeface="CordiaUPC" pitchFamily="34" charset="-34"/>
                        </a:rPr>
                        <a:t>1.</a:t>
                      </a:r>
                      <a:r>
                        <a:rPr lang="th-TH" sz="2400" dirty="0" smtClean="0">
                          <a:latin typeface="CordiaUPC" pitchFamily="34" charset="-34"/>
                          <a:cs typeface="CordiaUPC" pitchFamily="34" charset="-34"/>
                        </a:rPr>
                        <a:t>อัตราการเสียชีวิตระหว่างการรักษา</a:t>
                      </a:r>
                      <a:r>
                        <a:rPr lang="th-TH" sz="2400" baseline="0" dirty="0" smtClean="0">
                          <a:latin typeface="CordiaUPC" pitchFamily="34" charset="-34"/>
                          <a:cs typeface="CordiaUPC" pitchFamily="34" charset="-34"/>
                        </a:rPr>
                        <a:t> &gt; ร้อยละ 5</a:t>
                      </a:r>
                    </a:p>
                    <a:p>
                      <a:r>
                        <a:rPr lang="th-TH" sz="2400" baseline="0" dirty="0" smtClean="0">
                          <a:latin typeface="CordiaUPC" pitchFamily="34" charset="-34"/>
                          <a:cs typeface="CordiaUPC" pitchFamily="34" charset="-34"/>
                        </a:rPr>
                        <a:t>  </a:t>
                      </a:r>
                    </a:p>
                    <a:p>
                      <a:endParaRPr lang="th-TH" sz="2400" b="1" dirty="0">
                        <a:latin typeface="CordiaUPC" pitchFamily="34" charset="-34"/>
                        <a:cs typeface="CordiaUPC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rdiaUPC" pitchFamily="34" charset="-34"/>
                          <a:cs typeface="CordiaUPC" pitchFamily="34" charset="-34"/>
                        </a:rPr>
                        <a:t>1.</a:t>
                      </a:r>
                      <a:r>
                        <a:rPr lang="th-TH" sz="2400" dirty="0" smtClean="0">
                          <a:latin typeface="CordiaUPC" pitchFamily="34" charset="-34"/>
                          <a:cs typeface="CordiaUPC" pitchFamily="34" charset="-34"/>
                        </a:rPr>
                        <a:t>จัดตั้ง</a:t>
                      </a:r>
                      <a:r>
                        <a:rPr lang="en-US" sz="2400" baseline="0" dirty="0" smtClean="0">
                          <a:latin typeface="CordiaUPC" pitchFamily="34" charset="-34"/>
                          <a:cs typeface="CordiaUPC" pitchFamily="34" charset="-34"/>
                        </a:rPr>
                        <a:t> case management team </a:t>
                      </a:r>
                      <a:r>
                        <a:rPr lang="th-TH" sz="2400" baseline="0" dirty="0" smtClean="0">
                          <a:latin typeface="CordiaUPC" pitchFamily="34" charset="-34"/>
                          <a:cs typeface="CordiaUPC" pitchFamily="34" charset="-34"/>
                        </a:rPr>
                        <a:t>กำกับติดตามการรักษา</a:t>
                      </a:r>
                    </a:p>
                    <a:p>
                      <a:r>
                        <a:rPr lang="th-TH" sz="2400" baseline="0" dirty="0" smtClean="0">
                          <a:latin typeface="CordiaUPC" pitchFamily="34" charset="-34"/>
                          <a:cs typeface="CordiaUPC" pitchFamily="34" charset="-34"/>
                        </a:rPr>
                        <a:t>2.</a:t>
                      </a:r>
                      <a:r>
                        <a:rPr lang="en-US" sz="2400" baseline="0" dirty="0" smtClean="0">
                          <a:latin typeface="CordiaUPC" pitchFamily="34" charset="-34"/>
                          <a:cs typeface="CordiaUPC" pitchFamily="34" charset="-34"/>
                        </a:rPr>
                        <a:t>DOT </a:t>
                      </a:r>
                      <a:r>
                        <a:rPr lang="th-TH" sz="2400" baseline="0" dirty="0" smtClean="0">
                          <a:latin typeface="CordiaUPC" pitchFamily="34" charset="-34"/>
                          <a:cs typeface="CordiaUPC" pitchFamily="34" charset="-34"/>
                        </a:rPr>
                        <a:t>โดยเจ้าหน้าที่สาธารณสุข</a:t>
                      </a:r>
                      <a:endParaRPr lang="en-US" sz="2400" baseline="0" dirty="0" smtClean="0">
                        <a:latin typeface="CordiaUPC" pitchFamily="34" charset="-34"/>
                        <a:cs typeface="CordiaUPC" pitchFamily="34" charset="-34"/>
                      </a:endParaRPr>
                    </a:p>
                    <a:p>
                      <a:r>
                        <a:rPr lang="en-US" sz="2400" baseline="0" dirty="0" smtClean="0">
                          <a:latin typeface="CordiaUPC" pitchFamily="34" charset="-34"/>
                          <a:cs typeface="CordiaUPC" pitchFamily="34" charset="-34"/>
                        </a:rPr>
                        <a:t>3.Dead case conference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dirty="0" smtClean="0">
                          <a:latin typeface="CordiaUPC" pitchFamily="34" charset="-34"/>
                          <a:cs typeface="CordiaUPC" pitchFamily="34" charset="-34"/>
                        </a:rPr>
                        <a:t>4.</a:t>
                      </a:r>
                      <a:r>
                        <a:rPr lang="en-US" sz="2400" dirty="0" smtClean="0">
                          <a:latin typeface="CordiaUPC" pitchFamily="34" charset="-34"/>
                          <a:cs typeface="CordiaUPC" pitchFamily="34" charset="-34"/>
                        </a:rPr>
                        <a:t>Active</a:t>
                      </a:r>
                      <a:r>
                        <a:rPr lang="en-US" sz="2400" baseline="0" dirty="0" smtClean="0">
                          <a:latin typeface="CordiaUPC" pitchFamily="34" charset="-34"/>
                          <a:cs typeface="CordiaUPC" pitchFamily="34" charset="-34"/>
                        </a:rPr>
                        <a:t> case finding </a:t>
                      </a:r>
                      <a:r>
                        <a:rPr lang="th-TH" sz="2400" baseline="0" dirty="0" smtClean="0">
                          <a:latin typeface="CordiaUPC" pitchFamily="34" charset="-34"/>
                          <a:cs typeface="CordiaUPC" pitchFamily="34" charset="-34"/>
                        </a:rPr>
                        <a:t>ในโรงพยาบาล เน้นกลุ่มโรคร่วม</a:t>
                      </a:r>
                      <a:endParaRPr lang="en-US" sz="2400" dirty="0" smtClean="0">
                        <a:latin typeface="CordiaUPC" pitchFamily="34" charset="-34"/>
                        <a:cs typeface="CordiaUPC" pitchFamily="34" charset="-34"/>
                      </a:endParaRPr>
                    </a:p>
                    <a:p>
                      <a:r>
                        <a:rPr lang="en-US" sz="2400" baseline="0" dirty="0" smtClean="0">
                          <a:latin typeface="CordiaUPC" pitchFamily="34" charset="-34"/>
                          <a:cs typeface="CordiaUPC" pitchFamily="34" charset="-34"/>
                        </a:rPr>
                        <a:t>5.</a:t>
                      </a:r>
                      <a:r>
                        <a:rPr lang="th-TH" sz="2400" baseline="0" dirty="0" smtClean="0">
                          <a:latin typeface="CordiaUPC" pitchFamily="34" charset="-34"/>
                          <a:cs typeface="CordiaUPC" pitchFamily="34" charset="-34"/>
                        </a:rPr>
                        <a:t>ประชุม </a:t>
                      </a:r>
                      <a:r>
                        <a:rPr lang="en-US" sz="2400" baseline="0" dirty="0" smtClean="0">
                          <a:latin typeface="CordiaUPC" pitchFamily="34" charset="-34"/>
                          <a:cs typeface="CordiaUPC" pitchFamily="34" charset="-34"/>
                        </a:rPr>
                        <a:t>End TB meeting </a:t>
                      </a:r>
                      <a:r>
                        <a:rPr lang="th-TH" sz="2400" baseline="0" dirty="0" smtClean="0">
                          <a:latin typeface="CordiaUPC" pitchFamily="34" charset="-34"/>
                          <a:cs typeface="CordiaUPC" pitchFamily="34" charset="-34"/>
                        </a:rPr>
                        <a:t>ระดับจังหวัด อำเภอ </a:t>
                      </a:r>
                      <a:endParaRPr lang="th-TH" sz="2400" b="1" baseline="0" dirty="0" smtClean="0">
                        <a:latin typeface="CordiaUPC" pitchFamily="34" charset="-34"/>
                        <a:cs typeface="CordiaUPC" pitchFamily="34" charset="-34"/>
                      </a:endParaRPr>
                    </a:p>
                  </a:txBody>
                  <a:tcPr/>
                </a:tc>
              </a:tr>
              <a:tr h="987771"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latin typeface="CordiaUPC" pitchFamily="34" charset="-34"/>
                          <a:cs typeface="CordiaUPC" pitchFamily="34" charset="-34"/>
                        </a:rPr>
                        <a:t>2.ความครอบคลุมการรักษาผู้ป่วยวัณโรคปอดรายใหม่และกลับซ้ำต่ำกว่าค่าคาดการณ์</a:t>
                      </a:r>
                      <a:endParaRPr lang="en-US" sz="2400" dirty="0" smtClean="0">
                        <a:latin typeface="CordiaUPC" pitchFamily="34" charset="-34"/>
                        <a:cs typeface="CordiaUPC" pitchFamily="34" charset="-34"/>
                      </a:endParaRPr>
                    </a:p>
                    <a:p>
                      <a:r>
                        <a:rPr lang="th-TH" sz="2400" dirty="0" smtClean="0">
                          <a:latin typeface="CordiaUPC" pitchFamily="34" charset="-34"/>
                          <a:cs typeface="CordiaUPC" pitchFamily="34" charset="-34"/>
                        </a:rPr>
                        <a:t> </a:t>
                      </a:r>
                      <a:endParaRPr lang="th-TH" sz="2400" b="1" dirty="0">
                        <a:latin typeface="CordiaUPC" pitchFamily="34" charset="-34"/>
                        <a:cs typeface="CordiaUPC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rdiaUPC" pitchFamily="34" charset="-34"/>
                          <a:cs typeface="CordiaUPC" pitchFamily="34" charset="-34"/>
                        </a:rPr>
                        <a:t>1.</a:t>
                      </a:r>
                      <a:r>
                        <a:rPr lang="th-TH" sz="2400" dirty="0" smtClean="0">
                          <a:latin typeface="CordiaUPC" pitchFamily="34" charset="-34"/>
                          <a:cs typeface="CordiaUPC" pitchFamily="34" charset="-34"/>
                        </a:rPr>
                        <a:t>เร่งรัดการค้นหาและขึ้นทะเบียนในสถานพยาบาลใน</a:t>
                      </a:r>
                      <a:r>
                        <a:rPr lang="th-TH" sz="2400" baseline="0" dirty="0" smtClean="0">
                          <a:latin typeface="CordiaUPC" pitchFamily="34" charset="-34"/>
                          <a:cs typeface="CordiaUPC" pitchFamily="34" charset="-34"/>
                        </a:rPr>
                        <a:t> และนอกสังกัด  </a:t>
                      </a:r>
                      <a:r>
                        <a:rPr lang="th-TH" sz="2400" baseline="0" dirty="0" err="1" smtClean="0">
                          <a:latin typeface="CordiaUPC" pitchFamily="34" charset="-34"/>
                          <a:cs typeface="CordiaUPC" pitchFamily="34" charset="-34"/>
                        </a:rPr>
                        <a:t>สธ</a:t>
                      </a:r>
                      <a:r>
                        <a:rPr lang="th-TH" sz="2400" baseline="0" dirty="0" smtClean="0">
                          <a:latin typeface="CordiaUPC" pitchFamily="34" charset="-34"/>
                          <a:cs typeface="CordiaUPC" pitchFamily="34" charset="-34"/>
                        </a:rPr>
                        <a:t>.</a:t>
                      </a:r>
                    </a:p>
                    <a:p>
                      <a:r>
                        <a:rPr lang="th-TH" sz="2400" baseline="0" dirty="0" smtClean="0">
                          <a:latin typeface="CordiaUPC" pitchFamily="34" charset="-34"/>
                          <a:cs typeface="CordiaUPC" pitchFamily="34" charset="-34"/>
                        </a:rPr>
                        <a:t>2.คัดกรองเชิงรุกใน</a:t>
                      </a:r>
                      <a:r>
                        <a:rPr lang="th-TH" sz="2400" baseline="0" smtClean="0">
                          <a:latin typeface="CordiaUPC" pitchFamily="34" charset="-34"/>
                          <a:cs typeface="CordiaUPC" pitchFamily="34" charset="-34"/>
                        </a:rPr>
                        <a:t>ชุมชน </a:t>
                      </a:r>
                      <a:r>
                        <a:rPr lang="th-TH" sz="2400" baseline="0" smtClean="0">
                          <a:latin typeface="CordiaUPC" pitchFamily="34" charset="-34"/>
                          <a:cs typeface="CordiaUPC" pitchFamily="34" charset="-34"/>
                        </a:rPr>
                        <a:t>/โรงงาน</a:t>
                      </a:r>
                      <a:endParaRPr lang="th-TH" sz="2400" b="1" dirty="0">
                        <a:latin typeface="CordiaUPC" pitchFamily="34" charset="-34"/>
                        <a:cs typeface="CordiaUPC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11368</TotalTime>
  <Words>310</Words>
  <Application>Microsoft Office PowerPoint</Application>
  <PresentationFormat>กำหนดเอง</PresentationFormat>
  <Paragraphs>37</Paragraphs>
  <Slides>5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5</vt:i4>
      </vt:variant>
    </vt:vector>
  </HeadingPairs>
  <TitlesOfParts>
    <vt:vector size="6" baseType="lpstr"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พัฒนาคลินิกเวชศาสตร์การเดินทาง (Travel medicine) และหลักสูตรอบรม ร่วมกับสถาบันการศึกษา พัฒนาหลักสูตรอาชีวเวชศาสตร์ ร่วมกับสถาบันการศึกษา ศูนย์รองรับผู้ป่วยโรคอุบัติใหม่ อุบัติซ้ำ และโรคติดต่ออันตราย ศูนย์ปฏิบัติการตอบโต้ภาวะฉุกเฉิน (EOC) ระดับเขต และจังหวัด  ขับเคลื่อนศูนย์การอบรมด้านควบคุมโรคนานาชาติ (ITC)  ขับเคลื่อน พ.ร.บ.โรคติดต่อ 2558  ปรับเปลี่ยนปฏิบัติการกวาดล้างโปลิโอ (IPV)  CKD clinic &amp; CVD Risk scoring  ขับเคลื่อนมาตรการป้องกันควบคุมอุบัติเหตุในชุมชน (RTI)  ระบบควบคุมโรคในเขตเศรษฐกิจพิเศษ (ช่องทางเข้าออกระหว่างประเทศ/สาธารณสุขชายแดน) ระบบดูแลด้านอาชีวอนามัยสำหรับแรงงานนอกระบบ  ระบบเฝ้าระวังโรคติดต่ออุบัติใหม่และโรคติดต่อร้ายแรง ในเมืองใหญ่ (Megacity)  พัฒนาระบบเครือข่ายการสื่อสาร และการใช้ข้อมูลเพื่อการตัดสินใจ (Business Intelligence Dashboard)  เร่งรัดแผนการลงทุน ปี 2560 เพื่อขับเคลื่อนแผนยกระดับความมั่นคงและความเป็นเลิศด้านควบคุมโรคของประเทศ (2560-64)</dc:title>
  <dc:creator>P_YaYa</dc:creator>
  <cp:lastModifiedBy>My</cp:lastModifiedBy>
  <cp:revision>1317</cp:revision>
  <dcterms:created xsi:type="dcterms:W3CDTF">2015-11-09T01:08:41Z</dcterms:created>
  <dcterms:modified xsi:type="dcterms:W3CDTF">2019-06-11T01:43:55Z</dcterms:modified>
</cp:coreProperties>
</file>