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8" r:id="rId3"/>
    <p:sldId id="297" r:id="rId4"/>
    <p:sldId id="339" r:id="rId5"/>
    <p:sldId id="263" r:id="rId6"/>
    <p:sldId id="310" r:id="rId7"/>
    <p:sldId id="311" r:id="rId8"/>
    <p:sldId id="312" r:id="rId9"/>
    <p:sldId id="313" r:id="rId10"/>
    <p:sldId id="314" r:id="rId11"/>
    <p:sldId id="268" r:id="rId12"/>
    <p:sldId id="266" r:id="rId13"/>
    <p:sldId id="335" r:id="rId14"/>
    <p:sldId id="336" r:id="rId15"/>
    <p:sldId id="337" r:id="rId16"/>
    <p:sldId id="318" r:id="rId17"/>
    <p:sldId id="319" r:id="rId18"/>
    <p:sldId id="294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F431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2EA"/>
          </a:solidFill>
        </a:fill>
      </a:tcStyle>
    </a:wholeTbl>
    <a:band2H>
      <a:tcTxStyle/>
      <a:tcStyle>
        <a:tcBdr/>
        <a:fill>
          <a:solidFill>
            <a:srgbClr val="E8F1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2EA"/>
          </a:solidFill>
        </a:fill>
      </a:tcStyle>
    </a:wholeTbl>
    <a:band2H>
      <a:tcTxStyle/>
      <a:tcStyle>
        <a:tcBdr/>
        <a:fill>
          <a:solidFill>
            <a:srgbClr val="E8F1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FCF"/>
          </a:solidFill>
        </a:fill>
      </a:tcStyle>
    </a:wholeTbl>
    <a:band2H>
      <a:tcTxStyle/>
      <a:tcStyle>
        <a:tcBdr/>
        <a:fill>
          <a:solidFill>
            <a:srgbClr val="F4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ลักษณะ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ลักษณะ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สไตล์ธีม 1 - เน้น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สไตล์ธีม 1 - เน้น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สไตล์ธีม 1 - เน้น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AC6FD-55D3-41E5-86F7-DCDFE2A253D1}" type="doc">
      <dgm:prSet loTypeId="urn:microsoft.com/office/officeart/2005/8/layout/default#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EA44494A-7C0B-4178-A389-39A341B36ED3}">
      <dgm:prSet phldrT="[ข้อความ]" custT="1"/>
      <dgm:spPr>
        <a:noFill/>
        <a:ln w="127000">
          <a:solidFill>
            <a:srgbClr val="009900"/>
          </a:solidFill>
        </a:ln>
      </dgm:spPr>
      <dgm:t>
        <a:bodyPr/>
        <a:lstStyle/>
        <a:p>
          <a:r>
            <a:rPr lang="th-TH" sz="20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2. พัฒนาการเด็ก</a:t>
          </a:r>
        </a:p>
      </dgm:t>
    </dgm:pt>
    <dgm:pt modelId="{4B08801D-6137-47A3-A172-7CC167A3A637}" type="parTrans" cxnId="{79666C87-FF75-4D4F-BE75-77BDB223AF57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02152A1-70C2-43C5-A17A-8C37A3C7468A}" type="sibTrans" cxnId="{79666C87-FF75-4D4F-BE75-77BDB223AF57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56C403D8-E602-4E3B-A0D3-B2DBFB3AD35A}">
      <dgm:prSet phldrT="[ข้อความ]" custT="1"/>
      <dgm:spPr>
        <a:solidFill>
          <a:srgbClr val="00B050"/>
        </a:solidFill>
        <a:ln w="127000">
          <a:solidFill>
            <a:srgbClr val="00B050"/>
          </a:solidFill>
        </a:ln>
      </dgm:spPr>
      <dgm:t>
        <a:bodyPr/>
        <a:lstStyle/>
        <a:p>
          <a:pPr algn="ctr"/>
          <a:r>
            <a:rPr lang="th-TH" sz="1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2.2. พบสงสัยล่าช้า</a:t>
          </a:r>
        </a:p>
      </dgm:t>
    </dgm:pt>
    <dgm:pt modelId="{43088423-1715-4665-B242-273F75874CEF}" type="parTrans" cxnId="{D880262A-5422-48C0-8CF1-8F63C5C75A87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57DEA056-7BD3-4711-B448-2C8929426E3B}" type="sibTrans" cxnId="{D880262A-5422-48C0-8CF1-8F63C5C75A87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9F9C159-D87D-4EC4-8A3A-DEF9A2B9EE0D}">
      <dgm:prSet phldrT="[ข้อความ]" custT="1"/>
      <dgm:spPr>
        <a:solidFill>
          <a:srgbClr val="FF0000"/>
        </a:solidFill>
        <a:ln w="127000">
          <a:solidFill>
            <a:srgbClr val="00B050"/>
          </a:solidFill>
        </a:ln>
      </dgm:spPr>
      <dgm:t>
        <a:bodyPr/>
        <a:lstStyle/>
        <a:p>
          <a:pPr algn="ctr"/>
          <a:r>
            <a:rPr lang="th-TH" sz="1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1. การตายมารดาไทย</a:t>
          </a:r>
        </a:p>
      </dgm:t>
    </dgm:pt>
    <dgm:pt modelId="{FA4EDDBE-8C87-4095-8331-CC05286226A4}" type="parTrans" cxnId="{0F0CC92F-589A-4A60-AE91-35CC9D607A05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B8451EA-0198-4E63-ADD7-A0F27E98F94A}" type="sibTrans" cxnId="{0F0CC92F-589A-4A60-AE91-35CC9D607A05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3009E91-78B4-4E3F-9F3A-A930C5DBF830}">
      <dgm:prSet phldrT="[ข้อความ]" custT="1"/>
      <dgm:spPr>
        <a:solidFill>
          <a:srgbClr val="00B050"/>
        </a:solidFill>
        <a:ln w="127000">
          <a:solidFill>
            <a:srgbClr val="00B050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4</a:t>
          </a:r>
          <a:r>
            <a:rPr lang="th-TH" sz="1800" b="1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 </a:t>
          </a:r>
          <a:r>
            <a:rPr lang="en-US" sz="1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Long Term Care</a:t>
          </a:r>
          <a:endParaRPr lang="th-TH" sz="1800" b="1" dirty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5102366-D2D4-43A6-AA00-AAF74FCEEC9F}" type="parTrans" cxnId="{2EBF8BB1-9BC9-4AC1-AC51-D8250A57AE1C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2B6682A-93AE-4151-94F7-098A45B399ED}" type="sibTrans" cxnId="{2EBF8BB1-9BC9-4AC1-AC51-D8250A57AE1C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5FF1F79-2942-4889-A892-B66C3CA028C8}">
      <dgm:prSet phldrT="[ข้อความ]" custT="1"/>
      <dgm:spPr>
        <a:solidFill>
          <a:srgbClr val="00B050"/>
        </a:solidFill>
        <a:ln w="127000">
          <a:solidFill>
            <a:srgbClr val="00B050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2.5.</a:t>
          </a:r>
          <a:r>
            <a:rPr lang="th-TH" sz="20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สูงดีสมส่วน</a:t>
          </a:r>
        </a:p>
      </dgm:t>
    </dgm:pt>
    <dgm:pt modelId="{ABF7D362-9594-41BB-8445-EE7F28FFD55D}" type="parTrans" cxnId="{758CA78B-D7EA-465E-8253-3526926E5F9A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060718A0-74B7-4CBB-AA82-2E354543EE6A}" type="sibTrans" cxnId="{758CA78B-D7EA-465E-8253-3526926E5F9A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687A912-3044-4F72-A247-FD37E740DCF3}">
      <dgm:prSet phldrT="[ข้อความ]" custT="1"/>
      <dgm:spPr>
        <a:solidFill>
          <a:srgbClr val="FFFF00"/>
        </a:solidFill>
        <a:ln w="127000">
          <a:solidFill>
            <a:srgbClr val="FFFF00"/>
          </a:solidFill>
        </a:ln>
      </dgm:spPr>
      <dgm:t>
        <a:bodyPr/>
        <a:lstStyle/>
        <a:p>
          <a:r>
            <a:rPr lang="th-TH" sz="18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2.4. พัฒนาล่าช้าได้รับการกระตุ้นพัฒนาการด้วย </a:t>
          </a:r>
          <a:r>
            <a:rPr lang="en-US" sz="18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TEDA4I</a:t>
          </a:r>
          <a:endParaRPr lang="th-TH" sz="1800" b="1" dirty="0">
            <a:solidFill>
              <a:schemeClr val="tx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611F3CF-0172-4595-8C28-C3EC37927D61}" type="parTrans" cxnId="{7A0B0A29-482B-4A55-BAA1-DFA0C53922B1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6DFB447-0DF6-4AD2-B9FE-8E17528DA6C3}" type="sibTrans" cxnId="{7A0B0A29-482B-4A55-BAA1-DFA0C53922B1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FBE1756-3ED0-40E9-90AF-DE38143C4B18}">
      <dgm:prSet phldrT="[ข้อความ]" custT="1"/>
      <dgm:spPr>
        <a:solidFill>
          <a:srgbClr val="FFFF00"/>
        </a:solidFill>
        <a:ln w="127000">
          <a:solidFill>
            <a:srgbClr val="FFFF00"/>
          </a:solidFill>
        </a:ln>
      </dgm:spPr>
      <dgm:t>
        <a:bodyPr/>
        <a:lstStyle/>
        <a:p>
          <a:r>
            <a:rPr lang="th-TH" sz="18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2.3. พัฒนาการสงสัยล่าช้าได้รับการติดตาม/ส่งต่อ</a:t>
          </a:r>
        </a:p>
      </dgm:t>
    </dgm:pt>
    <dgm:pt modelId="{231EDDD8-0A54-4B77-9461-8640E696BC18}" type="parTrans" cxnId="{9F70710A-CAD0-4AF7-B9A3-D880BFA57D2F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20EAAD9-6DBB-4DFD-8121-D047248D7A28}" type="sibTrans" cxnId="{9F70710A-CAD0-4AF7-B9A3-D880BFA57D2F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8BF779F2-5B28-41EC-A6CF-6335C170BAFC}">
      <dgm:prSet phldrT="[ข้อความ]" custT="1"/>
      <dgm:spPr>
        <a:solidFill>
          <a:srgbClr val="00B050"/>
        </a:solidFill>
        <a:ln w="127000">
          <a:solidFill>
            <a:srgbClr val="00B050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7. </a:t>
          </a:r>
          <a:r>
            <a:rPr lang="th-TH" sz="1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คลอดมีชีพในหญิงอายุ 15-19 ปี</a:t>
          </a:r>
        </a:p>
      </dgm:t>
    </dgm:pt>
    <dgm:pt modelId="{B3A56977-EF57-4304-AF07-1E9F620AB554}" type="parTrans" cxnId="{FF69F1E5-FF95-422D-80BC-8D6717D38D82}">
      <dgm:prSet/>
      <dgm:spPr/>
      <dgm:t>
        <a:bodyPr/>
        <a:lstStyle/>
        <a:p>
          <a:endParaRPr lang="th-TH"/>
        </a:p>
      </dgm:t>
    </dgm:pt>
    <dgm:pt modelId="{8B06B165-2B14-406C-A473-174CC2EC0803}" type="sibTrans" cxnId="{FF69F1E5-FF95-422D-80BC-8D6717D38D82}">
      <dgm:prSet/>
      <dgm:spPr/>
      <dgm:t>
        <a:bodyPr/>
        <a:lstStyle/>
        <a:p>
          <a:endParaRPr lang="th-TH"/>
        </a:p>
      </dgm:t>
    </dgm:pt>
    <dgm:pt modelId="{C2346455-0DB3-4194-9DE5-9982C3445661}">
      <dgm:prSet phldrT="[ข้อความ]" custT="1"/>
      <dgm:spPr>
        <a:solidFill>
          <a:srgbClr val="C00000"/>
        </a:solidFill>
        <a:ln w="127000">
          <a:solidFill>
            <a:srgbClr val="C00000"/>
          </a:solidFill>
        </a:ln>
      </dgm:spPr>
      <dgm:t>
        <a:bodyPr/>
        <a:lstStyle/>
        <a:p>
          <a:r>
            <a:rPr lang="th-TH" sz="1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2.1. คัดกรองพัฒนาการ</a:t>
          </a:r>
        </a:p>
      </dgm:t>
    </dgm:pt>
    <dgm:pt modelId="{1E738F6A-C28F-4C75-AA0E-3B8E9264F005}" type="sibTrans" cxnId="{795158FA-B83C-4FA6-9490-43B75C49596B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249A878-CDFE-46E2-8269-43A479D7E948}" type="parTrans" cxnId="{795158FA-B83C-4FA6-9490-43B75C49596B}">
      <dgm:prSet/>
      <dgm:spPr/>
      <dgm:t>
        <a:bodyPr/>
        <a:lstStyle/>
        <a:p>
          <a:endParaRPr lang="th-TH" sz="2000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537B432-ABDD-440F-843E-1789B6E02D89}" type="pres">
      <dgm:prSet presAssocID="{247AC6FD-55D3-41E5-86F7-DCDFE2A253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193B0FEB-BCCD-4790-B747-1301ACD6EC63}" type="pres">
      <dgm:prSet presAssocID="{49F9C159-D87D-4EC4-8A3A-DEF9A2B9EE0D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A7C2C22-2544-4129-BD37-02B63BE7E395}" type="pres">
      <dgm:prSet presAssocID="{6B8451EA-0198-4E63-ADD7-A0F27E98F94A}" presName="sibTrans" presStyleCnt="0"/>
      <dgm:spPr/>
    </dgm:pt>
    <dgm:pt modelId="{AFC8F35B-6F9E-4C8E-A7AD-91AAA01303A6}" type="pres">
      <dgm:prSet presAssocID="{EA44494A-7C0B-4178-A389-39A341B36ED3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7FDB0106-8006-49DF-AD7F-4C07A1025D34}" type="pres">
      <dgm:prSet presAssocID="{102152A1-70C2-43C5-A17A-8C37A3C7468A}" presName="sibTrans" presStyleCnt="0"/>
      <dgm:spPr/>
    </dgm:pt>
    <dgm:pt modelId="{BE552505-56CD-43F7-BF11-3C87C87212DC}" type="pres">
      <dgm:prSet presAssocID="{C2346455-0DB3-4194-9DE5-9982C344566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64BB996-398B-4A44-AEDA-E711BB08EA03}" type="pres">
      <dgm:prSet presAssocID="{1E738F6A-C28F-4C75-AA0E-3B8E9264F005}" presName="sibTrans" presStyleCnt="0"/>
      <dgm:spPr/>
    </dgm:pt>
    <dgm:pt modelId="{4C7C99A1-1538-4FB4-A6EA-2FF80949403E}" type="pres">
      <dgm:prSet presAssocID="{56C403D8-E602-4E3B-A0D3-B2DBFB3AD35A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5450EAA1-BD87-4DA0-BD5F-E7EAB5371DA9}" type="pres">
      <dgm:prSet presAssocID="{57DEA056-7BD3-4711-B448-2C8929426E3B}" presName="sibTrans" presStyleCnt="0"/>
      <dgm:spPr/>
    </dgm:pt>
    <dgm:pt modelId="{5963B9EA-0C7B-4DE9-BEFB-DCBE45560D5B}" type="pres">
      <dgm:prSet presAssocID="{2FBE1756-3ED0-40E9-90AF-DE38143C4B18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73F24C8B-4473-4E5D-98E8-D583D067D514}" type="pres">
      <dgm:prSet presAssocID="{320EAAD9-6DBB-4DFD-8121-D047248D7A28}" presName="sibTrans" presStyleCnt="0"/>
      <dgm:spPr/>
    </dgm:pt>
    <dgm:pt modelId="{E7400FB2-FABD-4904-A930-6DD464C637AC}" type="pres">
      <dgm:prSet presAssocID="{1687A912-3044-4F72-A247-FD37E740DCF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F9C369FB-201D-4E94-BB25-0C70D042A534}" type="pres">
      <dgm:prSet presAssocID="{C6DFB447-0DF6-4AD2-B9FE-8E17528DA6C3}" presName="sibTrans" presStyleCnt="0"/>
      <dgm:spPr/>
    </dgm:pt>
    <dgm:pt modelId="{91D12C7E-026D-493F-9A92-FAE3FE57C55C}" type="pres">
      <dgm:prSet presAssocID="{35FF1F79-2942-4889-A892-B66C3CA028C8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9E18ED3D-529E-44B8-8B89-83CE4C128ECE}" type="pres">
      <dgm:prSet presAssocID="{060718A0-74B7-4CBB-AA82-2E354543EE6A}" presName="sibTrans" presStyleCnt="0"/>
      <dgm:spPr/>
    </dgm:pt>
    <dgm:pt modelId="{BAF2DA1D-5364-48FB-BD48-694D138DC031}" type="pres">
      <dgm:prSet presAssocID="{E3009E91-78B4-4E3F-9F3A-A930C5DBF83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7E3F72D4-C4CD-4243-AFDF-BB5FB0ED0362}" type="pres">
      <dgm:prSet presAssocID="{32B6682A-93AE-4151-94F7-098A45B399ED}" presName="sibTrans" presStyleCnt="0"/>
      <dgm:spPr/>
    </dgm:pt>
    <dgm:pt modelId="{65EC3B97-E91F-498F-AC48-1E8818C1086B}" type="pres">
      <dgm:prSet presAssocID="{8BF779F2-5B28-41EC-A6CF-6335C170BAF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366DBA98-2207-42CB-9DA7-E0405E95D611}" type="presOf" srcId="{EA44494A-7C0B-4178-A389-39A341B36ED3}" destId="{AFC8F35B-6F9E-4C8E-A7AD-91AAA01303A6}" srcOrd="0" destOrd="0" presId="urn:microsoft.com/office/officeart/2005/8/layout/default#2"/>
    <dgm:cxn modelId="{2EBF8BB1-9BC9-4AC1-AC51-D8250A57AE1C}" srcId="{247AC6FD-55D3-41E5-86F7-DCDFE2A253D1}" destId="{E3009E91-78B4-4E3F-9F3A-A930C5DBF830}" srcOrd="7" destOrd="0" parTransId="{35102366-D2D4-43A6-AA00-AAF74FCEEC9F}" sibTransId="{32B6682A-93AE-4151-94F7-098A45B399ED}"/>
    <dgm:cxn modelId="{9F70710A-CAD0-4AF7-B9A3-D880BFA57D2F}" srcId="{247AC6FD-55D3-41E5-86F7-DCDFE2A253D1}" destId="{2FBE1756-3ED0-40E9-90AF-DE38143C4B18}" srcOrd="4" destOrd="0" parTransId="{231EDDD8-0A54-4B77-9461-8640E696BC18}" sibTransId="{320EAAD9-6DBB-4DFD-8121-D047248D7A28}"/>
    <dgm:cxn modelId="{5E4C9A92-2089-4450-804B-08B0185EC730}" type="presOf" srcId="{49F9C159-D87D-4EC4-8A3A-DEF9A2B9EE0D}" destId="{193B0FEB-BCCD-4790-B747-1301ACD6EC63}" srcOrd="0" destOrd="0" presId="urn:microsoft.com/office/officeart/2005/8/layout/default#2"/>
    <dgm:cxn modelId="{758CA78B-D7EA-465E-8253-3526926E5F9A}" srcId="{247AC6FD-55D3-41E5-86F7-DCDFE2A253D1}" destId="{35FF1F79-2942-4889-A892-B66C3CA028C8}" srcOrd="6" destOrd="0" parTransId="{ABF7D362-9594-41BB-8445-EE7F28FFD55D}" sibTransId="{060718A0-74B7-4CBB-AA82-2E354543EE6A}"/>
    <dgm:cxn modelId="{0F0CC92F-589A-4A60-AE91-35CC9D607A05}" srcId="{247AC6FD-55D3-41E5-86F7-DCDFE2A253D1}" destId="{49F9C159-D87D-4EC4-8A3A-DEF9A2B9EE0D}" srcOrd="0" destOrd="0" parTransId="{FA4EDDBE-8C87-4095-8331-CC05286226A4}" sibTransId="{6B8451EA-0198-4E63-ADD7-A0F27E98F94A}"/>
    <dgm:cxn modelId="{795158FA-B83C-4FA6-9490-43B75C49596B}" srcId="{247AC6FD-55D3-41E5-86F7-DCDFE2A253D1}" destId="{C2346455-0DB3-4194-9DE5-9982C3445661}" srcOrd="2" destOrd="0" parTransId="{C249A878-CDFE-46E2-8269-43A479D7E948}" sibTransId="{1E738F6A-C28F-4C75-AA0E-3B8E9264F005}"/>
    <dgm:cxn modelId="{3C207ED4-165D-4E3B-A2C3-87B75901D1B1}" type="presOf" srcId="{56C403D8-E602-4E3B-A0D3-B2DBFB3AD35A}" destId="{4C7C99A1-1538-4FB4-A6EA-2FF80949403E}" srcOrd="0" destOrd="0" presId="urn:microsoft.com/office/officeart/2005/8/layout/default#2"/>
    <dgm:cxn modelId="{AC16DC7A-0624-41AF-96B3-5E33E41F7D52}" type="presOf" srcId="{35FF1F79-2942-4889-A892-B66C3CA028C8}" destId="{91D12C7E-026D-493F-9A92-FAE3FE57C55C}" srcOrd="0" destOrd="0" presId="urn:microsoft.com/office/officeart/2005/8/layout/default#2"/>
    <dgm:cxn modelId="{E85EE82E-129D-4D5E-BD60-BEEDC3CFF3EC}" type="presOf" srcId="{E3009E91-78B4-4E3F-9F3A-A930C5DBF830}" destId="{BAF2DA1D-5364-48FB-BD48-694D138DC031}" srcOrd="0" destOrd="0" presId="urn:microsoft.com/office/officeart/2005/8/layout/default#2"/>
    <dgm:cxn modelId="{06272DAB-6ED1-4CAE-B09B-4554FE510336}" type="presOf" srcId="{C2346455-0DB3-4194-9DE5-9982C3445661}" destId="{BE552505-56CD-43F7-BF11-3C87C87212DC}" srcOrd="0" destOrd="0" presId="urn:microsoft.com/office/officeart/2005/8/layout/default#2"/>
    <dgm:cxn modelId="{79666C87-FF75-4D4F-BE75-77BDB223AF57}" srcId="{247AC6FD-55D3-41E5-86F7-DCDFE2A253D1}" destId="{EA44494A-7C0B-4178-A389-39A341B36ED3}" srcOrd="1" destOrd="0" parTransId="{4B08801D-6137-47A3-A172-7CC167A3A637}" sibTransId="{102152A1-70C2-43C5-A17A-8C37A3C7468A}"/>
    <dgm:cxn modelId="{D880262A-5422-48C0-8CF1-8F63C5C75A87}" srcId="{247AC6FD-55D3-41E5-86F7-DCDFE2A253D1}" destId="{56C403D8-E602-4E3B-A0D3-B2DBFB3AD35A}" srcOrd="3" destOrd="0" parTransId="{43088423-1715-4665-B242-273F75874CEF}" sibTransId="{57DEA056-7BD3-4711-B448-2C8929426E3B}"/>
    <dgm:cxn modelId="{12DA67A1-5F91-4814-A775-F4C24EB0DDE3}" type="presOf" srcId="{8BF779F2-5B28-41EC-A6CF-6335C170BAFC}" destId="{65EC3B97-E91F-498F-AC48-1E8818C1086B}" srcOrd="0" destOrd="0" presId="urn:microsoft.com/office/officeart/2005/8/layout/default#2"/>
    <dgm:cxn modelId="{13C1717F-308E-4133-A83C-D8DC36D0FC15}" type="presOf" srcId="{247AC6FD-55D3-41E5-86F7-DCDFE2A253D1}" destId="{3537B432-ABDD-440F-843E-1789B6E02D89}" srcOrd="0" destOrd="0" presId="urn:microsoft.com/office/officeart/2005/8/layout/default#2"/>
    <dgm:cxn modelId="{BE05FC29-661D-40FB-ADE3-59F6A82F205A}" type="presOf" srcId="{1687A912-3044-4F72-A247-FD37E740DCF3}" destId="{E7400FB2-FABD-4904-A930-6DD464C637AC}" srcOrd="0" destOrd="0" presId="urn:microsoft.com/office/officeart/2005/8/layout/default#2"/>
    <dgm:cxn modelId="{7A0B0A29-482B-4A55-BAA1-DFA0C53922B1}" srcId="{247AC6FD-55D3-41E5-86F7-DCDFE2A253D1}" destId="{1687A912-3044-4F72-A247-FD37E740DCF3}" srcOrd="5" destOrd="0" parTransId="{C611F3CF-0172-4595-8C28-C3EC37927D61}" sibTransId="{C6DFB447-0DF6-4AD2-B9FE-8E17528DA6C3}"/>
    <dgm:cxn modelId="{ADC0EFF0-5108-4CCC-9C06-E3E33C13F931}" type="presOf" srcId="{2FBE1756-3ED0-40E9-90AF-DE38143C4B18}" destId="{5963B9EA-0C7B-4DE9-BEFB-DCBE45560D5B}" srcOrd="0" destOrd="0" presId="urn:microsoft.com/office/officeart/2005/8/layout/default#2"/>
    <dgm:cxn modelId="{FF69F1E5-FF95-422D-80BC-8D6717D38D82}" srcId="{247AC6FD-55D3-41E5-86F7-DCDFE2A253D1}" destId="{8BF779F2-5B28-41EC-A6CF-6335C170BAFC}" srcOrd="8" destOrd="0" parTransId="{B3A56977-EF57-4304-AF07-1E9F620AB554}" sibTransId="{8B06B165-2B14-406C-A473-174CC2EC0803}"/>
    <dgm:cxn modelId="{76116525-0572-48C5-A6C6-06864B547D66}" type="presParOf" srcId="{3537B432-ABDD-440F-843E-1789B6E02D89}" destId="{193B0FEB-BCCD-4790-B747-1301ACD6EC63}" srcOrd="0" destOrd="0" presId="urn:microsoft.com/office/officeart/2005/8/layout/default#2"/>
    <dgm:cxn modelId="{96086BA2-8643-4124-95BF-F9EA7BC8DA4C}" type="presParOf" srcId="{3537B432-ABDD-440F-843E-1789B6E02D89}" destId="{1A7C2C22-2544-4129-BD37-02B63BE7E395}" srcOrd="1" destOrd="0" presId="urn:microsoft.com/office/officeart/2005/8/layout/default#2"/>
    <dgm:cxn modelId="{EB950242-A947-4457-B1E7-9A00F52BE6D0}" type="presParOf" srcId="{3537B432-ABDD-440F-843E-1789B6E02D89}" destId="{AFC8F35B-6F9E-4C8E-A7AD-91AAA01303A6}" srcOrd="2" destOrd="0" presId="urn:microsoft.com/office/officeart/2005/8/layout/default#2"/>
    <dgm:cxn modelId="{460CCB88-400B-4C91-AC92-98AF2CA3D98C}" type="presParOf" srcId="{3537B432-ABDD-440F-843E-1789B6E02D89}" destId="{7FDB0106-8006-49DF-AD7F-4C07A1025D34}" srcOrd="3" destOrd="0" presId="urn:microsoft.com/office/officeart/2005/8/layout/default#2"/>
    <dgm:cxn modelId="{3A75D278-D214-4CFE-ACFD-D8FB1CDBE4B9}" type="presParOf" srcId="{3537B432-ABDD-440F-843E-1789B6E02D89}" destId="{BE552505-56CD-43F7-BF11-3C87C87212DC}" srcOrd="4" destOrd="0" presId="urn:microsoft.com/office/officeart/2005/8/layout/default#2"/>
    <dgm:cxn modelId="{C9BDC6FB-BC51-45A8-9745-F3746C304AE4}" type="presParOf" srcId="{3537B432-ABDD-440F-843E-1789B6E02D89}" destId="{164BB996-398B-4A44-AEDA-E711BB08EA03}" srcOrd="5" destOrd="0" presId="urn:microsoft.com/office/officeart/2005/8/layout/default#2"/>
    <dgm:cxn modelId="{7C597C9B-0FC1-4168-8BFD-79F7F0684D2C}" type="presParOf" srcId="{3537B432-ABDD-440F-843E-1789B6E02D89}" destId="{4C7C99A1-1538-4FB4-A6EA-2FF80949403E}" srcOrd="6" destOrd="0" presId="urn:microsoft.com/office/officeart/2005/8/layout/default#2"/>
    <dgm:cxn modelId="{6E163B26-7F6C-46E7-A5C5-FAF55124745A}" type="presParOf" srcId="{3537B432-ABDD-440F-843E-1789B6E02D89}" destId="{5450EAA1-BD87-4DA0-BD5F-E7EAB5371DA9}" srcOrd="7" destOrd="0" presId="urn:microsoft.com/office/officeart/2005/8/layout/default#2"/>
    <dgm:cxn modelId="{0C2F42BC-6547-41EA-815E-FD520BD3ECCA}" type="presParOf" srcId="{3537B432-ABDD-440F-843E-1789B6E02D89}" destId="{5963B9EA-0C7B-4DE9-BEFB-DCBE45560D5B}" srcOrd="8" destOrd="0" presId="urn:microsoft.com/office/officeart/2005/8/layout/default#2"/>
    <dgm:cxn modelId="{1AE6100A-AE1A-42FD-ADE8-2407DC1F19FA}" type="presParOf" srcId="{3537B432-ABDD-440F-843E-1789B6E02D89}" destId="{73F24C8B-4473-4E5D-98E8-D583D067D514}" srcOrd="9" destOrd="0" presId="urn:microsoft.com/office/officeart/2005/8/layout/default#2"/>
    <dgm:cxn modelId="{61F8E283-D4A0-4DAE-99BC-1480BB14F1EC}" type="presParOf" srcId="{3537B432-ABDD-440F-843E-1789B6E02D89}" destId="{E7400FB2-FABD-4904-A930-6DD464C637AC}" srcOrd="10" destOrd="0" presId="urn:microsoft.com/office/officeart/2005/8/layout/default#2"/>
    <dgm:cxn modelId="{BC4E2A62-659A-4EB1-9720-A935D4FD8052}" type="presParOf" srcId="{3537B432-ABDD-440F-843E-1789B6E02D89}" destId="{F9C369FB-201D-4E94-BB25-0C70D042A534}" srcOrd="11" destOrd="0" presId="urn:microsoft.com/office/officeart/2005/8/layout/default#2"/>
    <dgm:cxn modelId="{BB2F1341-609C-4663-B75E-7E6FA657F3E7}" type="presParOf" srcId="{3537B432-ABDD-440F-843E-1789B6E02D89}" destId="{91D12C7E-026D-493F-9A92-FAE3FE57C55C}" srcOrd="12" destOrd="0" presId="urn:microsoft.com/office/officeart/2005/8/layout/default#2"/>
    <dgm:cxn modelId="{4CB3F4D0-3230-4603-A46A-C138CE7EC949}" type="presParOf" srcId="{3537B432-ABDD-440F-843E-1789B6E02D89}" destId="{9E18ED3D-529E-44B8-8B89-83CE4C128ECE}" srcOrd="13" destOrd="0" presId="urn:microsoft.com/office/officeart/2005/8/layout/default#2"/>
    <dgm:cxn modelId="{33F73409-A70A-446C-AA47-675E065BD15A}" type="presParOf" srcId="{3537B432-ABDD-440F-843E-1789B6E02D89}" destId="{BAF2DA1D-5364-48FB-BD48-694D138DC031}" srcOrd="14" destOrd="0" presId="urn:microsoft.com/office/officeart/2005/8/layout/default#2"/>
    <dgm:cxn modelId="{3A6023B1-A9D2-4595-9B51-35E174F68CAF}" type="presParOf" srcId="{3537B432-ABDD-440F-843E-1789B6E02D89}" destId="{7E3F72D4-C4CD-4243-AFDF-BB5FB0ED0362}" srcOrd="15" destOrd="0" presId="urn:microsoft.com/office/officeart/2005/8/layout/default#2"/>
    <dgm:cxn modelId="{D82E64D3-6F18-4626-9E85-3D1885168EA3}" type="presParOf" srcId="{3537B432-ABDD-440F-843E-1789B6E02D89}" destId="{65EC3B97-E91F-498F-AC48-1E8818C1086B}" srcOrd="16" destOrd="0" presId="urn:microsoft.com/office/officeart/2005/8/layout/default#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B0FEB-BCCD-4790-B747-1301ACD6EC63}">
      <dsp:nvSpPr>
        <dsp:cNvPr id="0" name=""/>
        <dsp:cNvSpPr/>
      </dsp:nvSpPr>
      <dsp:spPr>
        <a:xfrm>
          <a:off x="0" y="27003"/>
          <a:ext cx="2745304" cy="1647182"/>
        </a:xfrm>
        <a:prstGeom prst="rect">
          <a:avLst/>
        </a:prstGeom>
        <a:solidFill>
          <a:srgbClr val="FF0000"/>
        </a:solidFill>
        <a:ln w="127000">
          <a:solidFill>
            <a:srgbClr val="00B050"/>
          </a:solidFill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800" b="1" kern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1. การตายมารดาไทย</a:t>
          </a:r>
        </a:p>
      </dsp:txBody>
      <dsp:txXfrm>
        <a:off x="0" y="27003"/>
        <a:ext cx="2745304" cy="1647182"/>
      </dsp:txXfrm>
    </dsp:sp>
    <dsp:sp modelId="{AFC8F35B-6F9E-4C8E-A7AD-91AAA01303A6}">
      <dsp:nvSpPr>
        <dsp:cNvPr id="0" name=""/>
        <dsp:cNvSpPr/>
      </dsp:nvSpPr>
      <dsp:spPr>
        <a:xfrm>
          <a:off x="3019835" y="27003"/>
          <a:ext cx="2745304" cy="1647182"/>
        </a:xfrm>
        <a:prstGeom prst="rect">
          <a:avLst/>
        </a:prstGeom>
        <a:noFill/>
        <a:ln w="127000">
          <a:solidFill>
            <a:srgbClr val="009900"/>
          </a:solidFill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000" b="1" kern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2. พัฒนาการเด็ก</a:t>
          </a:r>
        </a:p>
      </dsp:txBody>
      <dsp:txXfrm>
        <a:off x="3019835" y="27003"/>
        <a:ext cx="2745304" cy="1647182"/>
      </dsp:txXfrm>
    </dsp:sp>
    <dsp:sp modelId="{BE552505-56CD-43F7-BF11-3C87C87212DC}">
      <dsp:nvSpPr>
        <dsp:cNvPr id="0" name=""/>
        <dsp:cNvSpPr/>
      </dsp:nvSpPr>
      <dsp:spPr>
        <a:xfrm>
          <a:off x="6039670" y="27003"/>
          <a:ext cx="2745304" cy="1647182"/>
        </a:xfrm>
        <a:prstGeom prst="rect">
          <a:avLst/>
        </a:prstGeom>
        <a:solidFill>
          <a:srgbClr val="C00000"/>
        </a:solidFill>
        <a:ln w="127000">
          <a:solidFill>
            <a:srgbClr val="C00000"/>
          </a:solidFill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800" b="1" kern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2.1. คัดกรองพัฒนาการ</a:t>
          </a:r>
        </a:p>
      </dsp:txBody>
      <dsp:txXfrm>
        <a:off x="6039670" y="27003"/>
        <a:ext cx="2745304" cy="1647182"/>
      </dsp:txXfrm>
    </dsp:sp>
    <dsp:sp modelId="{4C7C99A1-1538-4FB4-A6EA-2FF80949403E}">
      <dsp:nvSpPr>
        <dsp:cNvPr id="0" name=""/>
        <dsp:cNvSpPr/>
      </dsp:nvSpPr>
      <dsp:spPr>
        <a:xfrm>
          <a:off x="0" y="1948716"/>
          <a:ext cx="2745304" cy="1647182"/>
        </a:xfrm>
        <a:prstGeom prst="rect">
          <a:avLst/>
        </a:prstGeom>
        <a:solidFill>
          <a:srgbClr val="00B050"/>
        </a:solidFill>
        <a:ln w="127000">
          <a:solidFill>
            <a:srgbClr val="00B050"/>
          </a:solidFill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800" b="1" kern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2.2. พบสงสัยล่าช้า</a:t>
          </a:r>
        </a:p>
      </dsp:txBody>
      <dsp:txXfrm>
        <a:off x="0" y="1948716"/>
        <a:ext cx="2745304" cy="1647182"/>
      </dsp:txXfrm>
    </dsp:sp>
    <dsp:sp modelId="{5963B9EA-0C7B-4DE9-BEFB-DCBE45560D5B}">
      <dsp:nvSpPr>
        <dsp:cNvPr id="0" name=""/>
        <dsp:cNvSpPr/>
      </dsp:nvSpPr>
      <dsp:spPr>
        <a:xfrm>
          <a:off x="3019835" y="1948716"/>
          <a:ext cx="2745304" cy="1647182"/>
        </a:xfrm>
        <a:prstGeom prst="rect">
          <a:avLst/>
        </a:prstGeom>
        <a:solidFill>
          <a:srgbClr val="FFFF00"/>
        </a:solidFill>
        <a:ln w="127000">
          <a:solidFill>
            <a:srgbClr val="FFFF00"/>
          </a:solidFill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800" b="1" kern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2.3. พัฒนาการสงสัยล่าช้าได้รับการติดตาม/ส่งต่อ</a:t>
          </a:r>
        </a:p>
      </dsp:txBody>
      <dsp:txXfrm>
        <a:off x="3019835" y="1948716"/>
        <a:ext cx="2745304" cy="1647182"/>
      </dsp:txXfrm>
    </dsp:sp>
    <dsp:sp modelId="{E7400FB2-FABD-4904-A930-6DD464C637AC}">
      <dsp:nvSpPr>
        <dsp:cNvPr id="0" name=""/>
        <dsp:cNvSpPr/>
      </dsp:nvSpPr>
      <dsp:spPr>
        <a:xfrm>
          <a:off x="6039670" y="1948716"/>
          <a:ext cx="2745304" cy="1647182"/>
        </a:xfrm>
        <a:prstGeom prst="rect">
          <a:avLst/>
        </a:prstGeom>
        <a:solidFill>
          <a:srgbClr val="FFFF00"/>
        </a:solidFill>
        <a:ln w="127000">
          <a:solidFill>
            <a:srgbClr val="FFFF00"/>
          </a:solidFill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800" b="1" kern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2.4. พัฒนาล่าช้าได้รับการกระตุ้นพัฒนาการด้วย </a:t>
          </a:r>
          <a:r>
            <a:rPr lang="en-US" sz="1800" b="1" kern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TEDA4I</a:t>
          </a:r>
          <a:endParaRPr lang="th-TH" sz="1800" b="1" kern="1200" dirty="0">
            <a:solidFill>
              <a:schemeClr val="tx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6039670" y="1948716"/>
        <a:ext cx="2745304" cy="1647182"/>
      </dsp:txXfrm>
    </dsp:sp>
    <dsp:sp modelId="{91D12C7E-026D-493F-9A92-FAE3FE57C55C}">
      <dsp:nvSpPr>
        <dsp:cNvPr id="0" name=""/>
        <dsp:cNvSpPr/>
      </dsp:nvSpPr>
      <dsp:spPr>
        <a:xfrm>
          <a:off x="0" y="3870430"/>
          <a:ext cx="2745304" cy="1647182"/>
        </a:xfrm>
        <a:prstGeom prst="rect">
          <a:avLst/>
        </a:prstGeom>
        <a:solidFill>
          <a:srgbClr val="00B050"/>
        </a:solidFill>
        <a:ln w="127000">
          <a:solidFill>
            <a:srgbClr val="00B050"/>
          </a:solidFill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2.5.</a:t>
          </a:r>
          <a:r>
            <a:rPr lang="th-TH" sz="2000" b="1" kern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สูงดีสมส่วน</a:t>
          </a:r>
        </a:p>
      </dsp:txBody>
      <dsp:txXfrm>
        <a:off x="0" y="3870430"/>
        <a:ext cx="2745304" cy="1647182"/>
      </dsp:txXfrm>
    </dsp:sp>
    <dsp:sp modelId="{BAF2DA1D-5364-48FB-BD48-694D138DC031}">
      <dsp:nvSpPr>
        <dsp:cNvPr id="0" name=""/>
        <dsp:cNvSpPr/>
      </dsp:nvSpPr>
      <dsp:spPr>
        <a:xfrm>
          <a:off x="3019835" y="3870430"/>
          <a:ext cx="2745304" cy="1647182"/>
        </a:xfrm>
        <a:prstGeom prst="rect">
          <a:avLst/>
        </a:prstGeom>
        <a:solidFill>
          <a:srgbClr val="00B050"/>
        </a:solidFill>
        <a:ln w="127000">
          <a:solidFill>
            <a:srgbClr val="00B050"/>
          </a:solidFill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4</a:t>
          </a:r>
          <a:r>
            <a:rPr lang="th-TH" sz="1800" b="1" kern="12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. </a:t>
          </a:r>
          <a:r>
            <a:rPr lang="en-US" sz="1800" b="1" kern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Long Term Care</a:t>
          </a:r>
          <a:endParaRPr lang="th-TH" sz="1800" b="1" kern="1200" dirty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019835" y="3870430"/>
        <a:ext cx="2745304" cy="1647182"/>
      </dsp:txXfrm>
    </dsp:sp>
    <dsp:sp modelId="{65EC3B97-E91F-498F-AC48-1E8818C1086B}">
      <dsp:nvSpPr>
        <dsp:cNvPr id="0" name=""/>
        <dsp:cNvSpPr/>
      </dsp:nvSpPr>
      <dsp:spPr>
        <a:xfrm>
          <a:off x="6039670" y="3870430"/>
          <a:ext cx="2745304" cy="1647182"/>
        </a:xfrm>
        <a:prstGeom prst="rect">
          <a:avLst/>
        </a:prstGeom>
        <a:solidFill>
          <a:srgbClr val="00B050"/>
        </a:solidFill>
        <a:ln w="127000">
          <a:solidFill>
            <a:srgbClr val="00B050"/>
          </a:solidFill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7. </a:t>
          </a:r>
          <a:r>
            <a:rPr lang="th-TH" sz="1800" b="1" kern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คลอดมีชีพในหญิงอายุ 15-19 ปี</a:t>
          </a:r>
        </a:p>
      </dsp:txBody>
      <dsp:txXfrm>
        <a:off x="6039670" y="3870430"/>
        <a:ext cx="2745304" cy="1647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FAA99-9FDA-4C5D-A1B0-2B7CDBC4692B}" type="datetimeFigureOut">
              <a:rPr lang="th-TH" smtClean="0"/>
              <a:pPr/>
              <a:t>11/06/62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FDC3E-DED9-48F8-B45F-D244DBB9BA43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203498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154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="" xmlns:p14="http://schemas.microsoft.com/office/powerpoint/2010/main" val="422220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495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ตัวแทนข้อความ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ตัวแทนรูปภาพ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รูปภาพ 8" descr="รูปภาพ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9146"/>
            <a:ext cx="9144000" cy="685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ชื่อเรื่อง 3"/>
          <p:cNvSpPr txBox="1">
            <a:spLocks noGrp="1"/>
          </p:cNvSpPr>
          <p:nvPr>
            <p:ph type="ctrTitle"/>
          </p:nvPr>
        </p:nvSpPr>
        <p:spPr>
          <a:xfrm>
            <a:off x="1907702" y="908720"/>
            <a:ext cx="5436003" cy="20162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latin typeface="Tahoma"/>
                <a:ea typeface="Tahoma"/>
                <a:cs typeface="Tahoma"/>
                <a:sym typeface="Tahoma"/>
              </a:defRPr>
            </a:pPr>
            <a:r>
              <a:rPr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สรุป</a:t>
            </a:r>
            <a:r>
              <a:rPr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ดำเนินงานส่งเสริมสุขภาพ</a:t>
            </a:r>
            <a:b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รอบ</a:t>
            </a:r>
            <a:r>
              <a:rPr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ที่</a:t>
            </a:r>
            <a:r>
              <a:rPr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th-TH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ตค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61- </a:t>
            </a:r>
            <a:r>
              <a:rPr lang="th-TH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พค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62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sz="28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sz="28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ประจำปีงบประมาณ</a:t>
            </a:r>
            <a:r>
              <a:rPr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256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sz="28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sz="28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sz="2800" dirty="0" err="1">
                <a:solidFill>
                  <a:srgbClr val="4F6228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จัง</a:t>
            </a:r>
            <a:r>
              <a:rPr sz="2800" dirty="0" err="1" smtClean="0">
                <a:solidFill>
                  <a:srgbClr val="4F6228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หวัด</a:t>
            </a:r>
            <a:r>
              <a:rPr lang="th-TH" sz="2800" dirty="0" smtClean="0">
                <a:solidFill>
                  <a:srgbClr val="4F6228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ชุมพร</a:t>
            </a:r>
            <a:endParaRPr sz="2800" dirty="0">
              <a:solidFill>
                <a:srgbClr val="4F6228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4" name="ชื่อเรื่องรอง 4"/>
          <p:cNvSpPr txBox="1">
            <a:spLocks noGrp="1"/>
          </p:cNvSpPr>
          <p:nvPr>
            <p:ph type="subTitle" sz="quarter" idx="1"/>
          </p:nvPr>
        </p:nvSpPr>
        <p:spPr>
          <a:xfrm>
            <a:off x="1781998" y="2966511"/>
            <a:ext cx="5580003" cy="1752602"/>
          </a:xfrm>
          <a:prstGeom prst="rect">
            <a:avLst/>
          </a:prstGeom>
          <a:solidFill>
            <a:srgbClr val="FFFFC9">
              <a:alpha val="16863"/>
            </a:srgbClr>
          </a:solidFill>
        </p:spPr>
        <p:txBody>
          <a:bodyPr>
            <a:normAutofit/>
          </a:bodyPr>
          <a:lstStyle/>
          <a:p>
            <a:pPr>
              <a:defRPr b="1">
                <a:solidFill>
                  <a:srgbClr val="984807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คณะที่ 1</a:t>
            </a:r>
          </a:p>
          <a:p>
            <a:pPr>
              <a:spcBef>
                <a:spcPts val="600"/>
              </a:spcBef>
              <a:defRPr sz="2800" b="1">
                <a:solidFill>
                  <a:srgbClr val="984807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การส่งเสริมสุขภาพ ป้องกันโรค และการจัดการสุขภาพ</a:t>
            </a:r>
          </a:p>
        </p:txBody>
      </p:sp>
      <p:pic>
        <p:nvPicPr>
          <p:cNvPr id="11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7583" y="116632"/>
            <a:ext cx="1257269" cy="126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-5687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ประเด็นที่ 1 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Mother &amp;  Child Health</a:t>
            </a:r>
            <a:endParaRPr lang="th-TH" sz="18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ตัวชี้วัด 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ระดับความสำเร็จของการพัฒนาการเด็ก ตามเกณฑ์มาตรฐาน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2.5 </a:t>
            </a:r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เด็กอายุ 0-5 ปี สูงดีสมส่วน (</a:t>
            </a:r>
            <a:r>
              <a:rPr lang="th-TH" sz="18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ร้อยละ </a:t>
            </a:r>
            <a:r>
              <a:rPr lang="en-US" sz="18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57</a:t>
            </a:r>
            <a:r>
              <a:rPr lang="th-TH" sz="1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th-TH" sz="1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ตาราง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2017070"/>
              </p:ext>
            </p:extLst>
          </p:nvPr>
        </p:nvGraphicFramePr>
        <p:xfrm>
          <a:off x="1999" y="1080006"/>
          <a:ext cx="9136314" cy="57779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02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47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7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342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26225">
                <a:tc gridSpan="4"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ปี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2562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sz="2400" b="1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sz="2400" b="1" baseline="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ไตร</a:t>
                      </a:r>
                      <a:r>
                        <a:rPr lang="th-TH" sz="2400" b="1" baseline="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มาส</a:t>
                      </a:r>
                      <a:r>
                        <a:rPr lang="th-TH" sz="2400" b="1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r>
                        <a:rPr lang="th-TH" sz="2400" b="1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6225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อำเภอ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เป้าหมาย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ผลงาน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ร้อยละ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เมือง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2,699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1,617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59.91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ท่าแซะ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2,840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2,171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76.44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ปะทิว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627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400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63.86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หลังสวน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1,601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919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57.40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ละแม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576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305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52.95</a:t>
                      </a:r>
                      <a:endParaRPr lang="th-TH" sz="2000" b="0" dirty="0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พะโต๊ะ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684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437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63.889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สวี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1,676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944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56.32</a:t>
                      </a:r>
                      <a:endParaRPr lang="th-TH" sz="2000" b="0" dirty="0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ทุ่งตะโก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304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191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62.83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ชุมพร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11,007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6,984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63.45</a:t>
                      </a:r>
                      <a:endParaRPr lang="th-TH" sz="20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เขต 11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107,928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65,875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64.14</a:t>
                      </a:r>
                      <a:endParaRPr lang="th-TH" sz="20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ประเทศ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1,647,129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1,009,911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63.45</a:t>
                      </a:r>
                      <a:endParaRPr lang="th-TH" sz="20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10784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สี่เหลี่ยมผืนผ้า 11"/>
          <p:cNvGrpSpPr/>
          <p:nvPr/>
        </p:nvGrpSpPr>
        <p:grpSpPr>
          <a:xfrm>
            <a:off x="1999" y="-2"/>
            <a:ext cx="9144002" cy="620691"/>
            <a:chOff x="0" y="-1"/>
            <a:chExt cx="9144001" cy="620690"/>
          </a:xfrm>
        </p:grpSpPr>
        <p:sp>
          <p:nvSpPr>
            <p:cNvPr id="223" name="Rectangle"/>
            <p:cNvSpPr/>
            <p:nvPr/>
          </p:nvSpPr>
          <p:spPr>
            <a:xfrm>
              <a:off x="0" y="-1"/>
              <a:ext cx="9144001" cy="62069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latin typeface="Tahoma"/>
                  <a:ea typeface="Tahoma"/>
                  <a:cs typeface="Tahoma"/>
                  <a:sym typeface="Tahoma"/>
                </a:defRPr>
              </a:pPr>
              <a:endParaRPr dirty="0"/>
            </a:p>
          </p:txBody>
        </p:sp>
        <p:sp>
          <p:nvSpPr>
            <p:cNvPr id="224" name="Matrix Happen Scoring Analysis ด้านเด็ก 0-5 ปี สูงดีสมส่วน"/>
            <p:cNvSpPr txBox="1"/>
            <p:nvPr/>
          </p:nvSpPr>
          <p:spPr>
            <a:xfrm>
              <a:off x="0" y="125679"/>
              <a:ext cx="9144001" cy="369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Matrix Happen Scoring Analysis ด้านเด็ก 0-5 ปี สูงดีสมส่วน</a:t>
              </a: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0332182"/>
              </p:ext>
            </p:extLst>
          </p:nvPr>
        </p:nvGraphicFramePr>
        <p:xfrm>
          <a:off x="0" y="620688"/>
          <a:ext cx="9067800" cy="62373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34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10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95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95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411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9200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8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ประเด็น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Key Risk Factor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8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ผลงาน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Key Area </a:t>
                      </a:r>
                    </a:p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(8</a:t>
                      </a:r>
                      <a:r>
                        <a:rPr lang="en-US" sz="1800" b="1" u="none" strike="noStrike" baseline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sz="1800" b="1" u="none" strike="noStrike" baseline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อำเภอ</a:t>
                      </a:r>
                      <a:r>
                        <a:rPr lang="en-US" sz="18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96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success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risk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KPI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th-TH" sz="16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ระดับความสำเร็จของการพัฒนาการเด็ก ตามเกณฑ์มาตรฐาน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962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th-TH" sz="18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1.การจัดระบบการเข้าถึงบริการ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1.1 </a:t>
                      </a:r>
                      <a:r>
                        <a:rPr lang="th-TH" sz="16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ร้อยละ เด็ก 0-5 ปี ได้รับการประเมินภาวะโภชนาการ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42.87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96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1.2 </a:t>
                      </a:r>
                      <a:r>
                        <a:rPr lang="th-TH" sz="16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ความเท่าเทียมด้านเข้าถึงระบบบริการ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5561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th-TH" sz="18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2.การสร้างความฉลาดชุมชน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2.1 </a:t>
                      </a:r>
                      <a:r>
                        <a:rPr lang="th-TH" sz="16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ร้อยละ เด็ก0-5ปีสูงดีสมส่วน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63.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45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74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2.2 </a:t>
                      </a:r>
                      <a:r>
                        <a:rPr lang="th-TH" sz="16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ความเสมอภาคทางปัญญา ด้านการแก้ไขปัญหา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sz="1600" b="0" u="none" strike="noStrike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r>
                        <a:rPr lang="en-US" sz="1600" b="0" u="none" strike="noStrike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   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3962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th-TH" sz="18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3.ผลผลิตด้านคุณภาพการพัฒนา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3.1 </a:t>
                      </a:r>
                      <a:r>
                        <a:rPr lang="th-TH" sz="16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ร้อยละเด็กอายุ 42 เดือน สูงดีสมส่วน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62.40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978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3.2 </a:t>
                      </a:r>
                      <a:r>
                        <a:rPr lang="th-TH" sz="16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ความเป็นธรรมในการพัฒนาอย่างยั่งยืน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12.50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ตาราง 32"/>
          <p:cNvGraphicFramePr/>
          <p:nvPr>
            <p:extLst>
              <p:ext uri="{D42A27DB-BD31-4B8C-83A1-F6EECF244321}">
                <p14:modId xmlns="" xmlns:p14="http://schemas.microsoft.com/office/powerpoint/2010/main" val="3773771955"/>
              </p:ext>
            </p:extLst>
          </p:nvPr>
        </p:nvGraphicFramePr>
        <p:xfrm>
          <a:off x="1999" y="3429001"/>
          <a:ext cx="9142001" cy="342899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1420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880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th-TH" sz="20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แผนการ</a:t>
                      </a:r>
                      <a:r>
                        <a:rPr lang="th-TH" sz="20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พัฒนาที่ต้องเร่งดำเนินการ</a:t>
                      </a:r>
                      <a:endParaRPr sz="20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26217">
                <a:tc>
                  <a:txBody>
                    <a:bodyPr/>
                    <a:lstStyle/>
                    <a:p>
                      <a:pPr marL="0" indent="0" algn="l">
                        <a:buNone/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800" b="0" dirty="0" smtClean="0"/>
                        <a:t>1. </a:t>
                      </a:r>
                      <a:r>
                        <a:rPr lang="th-TH" sz="1800" b="0" dirty="0" smtClean="0"/>
                        <a:t>เร่งรัดการบันทึกข้อมูลในทุกสถานบริการตามระยะเวลาที่กำหนด</a:t>
                      </a:r>
                    </a:p>
                    <a:p>
                      <a:pPr marL="0" indent="0" algn="l">
                        <a:buNone/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800" b="0" dirty="0" smtClean="0"/>
                        <a:t>2.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th-TH" sz="1800" b="0" baseline="0" dirty="0" smtClean="0"/>
                        <a:t>กรณีบันทึกข้อมูลไม่ทัน ทบทวนสาเหตุและจัดระบบ</a:t>
                      </a:r>
                    </a:p>
                    <a:p>
                      <a:pPr marL="0" indent="0" algn="l">
                        <a:buNone/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th-TH" sz="1800" b="0" baseline="0" dirty="0" smtClean="0"/>
                        <a:t>    </a:t>
                      </a:r>
                      <a:r>
                        <a:rPr lang="en-US" sz="1800" b="0" baseline="0" dirty="0" smtClean="0"/>
                        <a:t>&gt; </a:t>
                      </a:r>
                      <a:r>
                        <a:rPr lang="th-TH" sz="1800" b="0" i="1" baseline="0" dirty="0" smtClean="0"/>
                        <a:t>ด้านเวลา   </a:t>
                      </a:r>
                      <a:r>
                        <a:rPr lang="th-TH" sz="1800" b="0" baseline="0" dirty="0" smtClean="0"/>
                        <a:t>แยกคลินิกพัฒนาการออกจาก คลินิก </a:t>
                      </a:r>
                      <a:r>
                        <a:rPr lang="en-US" sz="1800" b="0" baseline="0" dirty="0" smtClean="0"/>
                        <a:t>EPI</a:t>
                      </a:r>
                    </a:p>
                    <a:p>
                      <a:pPr marL="0" indent="0" algn="l">
                        <a:buNone/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800" b="0" baseline="0" dirty="0" smtClean="0"/>
                        <a:t>    &gt; </a:t>
                      </a:r>
                      <a:r>
                        <a:rPr lang="th-TH" sz="1800" b="0" i="1" baseline="0" dirty="0" smtClean="0"/>
                        <a:t>บุคลากร </a:t>
                      </a:r>
                      <a:r>
                        <a:rPr lang="th-TH" sz="1800" b="0" baseline="0" dirty="0" smtClean="0"/>
                        <a:t>   จัดระบบการพัฒนาองค์ความรู้โดย ครู ก. แบ่งโซนการให้ความรู้</a:t>
                      </a:r>
                    </a:p>
                    <a:p>
                      <a:pPr marL="0" indent="0" algn="l">
                        <a:buNone/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th-TH" sz="1800" b="0" baseline="0" dirty="0" smtClean="0"/>
                        <a:t>    </a:t>
                      </a:r>
                      <a:r>
                        <a:rPr lang="en-US" sz="1800" b="0" baseline="0" dirty="0" smtClean="0"/>
                        <a:t>&gt; </a:t>
                      </a:r>
                      <a:r>
                        <a:rPr lang="th-TH" sz="1800" b="0" i="1" baseline="0" dirty="0" smtClean="0"/>
                        <a:t>ด้านข้อมูล  </a:t>
                      </a:r>
                      <a:r>
                        <a:rPr lang="th-TH" sz="1800" b="0" baseline="0" dirty="0" smtClean="0"/>
                        <a:t>พัฒนาระบบบริหารข้อมูล เช่น การใช้ </a:t>
                      </a:r>
                      <a:r>
                        <a:rPr lang="en-US" sz="1800" b="0" baseline="0" dirty="0" smtClean="0"/>
                        <a:t>Data Exchange </a:t>
                      </a:r>
                    </a:p>
                    <a:p>
                      <a:pPr marL="0" indent="0" algn="l">
                        <a:buNone/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800" b="0" baseline="0" dirty="0" smtClean="0"/>
                        <a:t>3. </a:t>
                      </a:r>
                      <a:r>
                        <a:rPr lang="th-TH" sz="1800" b="0" baseline="0" dirty="0" smtClean="0"/>
                        <a:t>เฝ้าระวังตามช่วงเวลา และจัดเวทีคืนข้อมูลแก่ระดับอำเภออย่างต่อเนื่องทุกช่องทาง</a:t>
                      </a:r>
                    </a:p>
                    <a:p>
                      <a:pPr marL="0" indent="0" algn="l">
                        <a:buNone/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800" b="0" baseline="0" dirty="0" smtClean="0"/>
                        <a:t>4. </a:t>
                      </a:r>
                      <a:r>
                        <a:rPr lang="th-TH" sz="1800" b="0" baseline="0" dirty="0" smtClean="0"/>
                        <a:t>ทบทวนองค์ความรู้ของบุคลากรในสถานบริการทุกระดับเพื่อสร้างความมันใจในการดำเนินงาน</a:t>
                      </a:r>
                      <a:endParaRPr lang="en-US" sz="1800" b="0" dirty="0" smtClean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  <a:miter lim="400000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3982">
                <a:tc>
                  <a:txBody>
                    <a:bodyPr/>
                    <a:lstStyle/>
                    <a:p>
                      <a:pPr marL="0" indent="0" algn="l">
                        <a:buNone/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lang="en-US" sz="1800" b="0" dirty="0" smtClean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3022753"/>
                  </a:ext>
                </a:extLst>
              </a:tr>
            </a:tbl>
          </a:graphicData>
        </a:graphic>
      </p:graphicFrame>
      <p:graphicFrame>
        <p:nvGraphicFramePr>
          <p:cNvPr id="209" name="ตาราง 33"/>
          <p:cNvGraphicFramePr/>
          <p:nvPr>
            <p:extLst>
              <p:ext uri="{D42A27DB-BD31-4B8C-83A1-F6EECF244321}">
                <p14:modId xmlns="" xmlns:p14="http://schemas.microsoft.com/office/powerpoint/2010/main" val="4180365259"/>
              </p:ext>
            </p:extLst>
          </p:nvPr>
        </p:nvGraphicFramePr>
        <p:xfrm>
          <a:off x="-21772" y="785691"/>
          <a:ext cx="9165772" cy="264330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2912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745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375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ปัญหา/ข้อจำกัด</a:t>
                      </a:r>
                    </a:p>
                  </a:txBody>
                  <a:tcPr marL="45720" marR="45720" anchor="ctr" horzOverflow="overflow"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ข้อเสนอแนะ</a:t>
                      </a:r>
                    </a:p>
                  </a:txBody>
                  <a:tcPr marL="45720" marR="45720" anchor="ctr" horzOverflow="overflow"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0125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th-TH" sz="1800" b="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r>
                        <a:rPr lang="en-US" sz="1800" b="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r>
                        <a:rPr lang="en-US" sz="1800" b="0" baseline="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th-TH" sz="1800" b="0" baseline="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การคัดกรองพัฒนาการ</a:t>
                      </a:r>
                      <a:endParaRPr sz="1800" b="0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800" b="0" baseline="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1. </a:t>
                      </a:r>
                      <a:r>
                        <a:rPr lang="th-TH" sz="1800" b="0" baseline="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ทุกสถานบริการคัดกรองเด็กตามช่วงอายุทุกคน</a:t>
                      </a:r>
                    </a:p>
                    <a:p>
                      <a:pPr algn="l">
                        <a:defRPr sz="1800"/>
                      </a:pPr>
                      <a:r>
                        <a:rPr lang="en-US" sz="1800" b="0" baseline="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2. </a:t>
                      </a:r>
                      <a:r>
                        <a:rPr lang="th-TH" sz="1800" b="0" baseline="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จัดคลินิคการคัดกรองพัฒนาการแยกจากคลินิค </a:t>
                      </a:r>
                      <a:r>
                        <a:rPr lang="en-US" sz="1800" b="0" baseline="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EPI</a:t>
                      </a:r>
                      <a:endParaRPr lang="th-TH" sz="1800" b="0" baseline="0" dirty="0" smtClean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830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th-TH" sz="1800" b="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2. ภาวะพัฒนาการและโภชนาการเด็กอายุ </a:t>
                      </a:r>
                      <a:r>
                        <a:rPr lang="en-US" sz="1800" b="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42 </a:t>
                      </a:r>
                      <a:r>
                        <a:rPr lang="th-TH" sz="1800" b="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เดือนต่ำกว่าค่าเป้าหมาย</a:t>
                      </a:r>
                      <a:endParaRPr sz="1800" b="0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800" b="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1.</a:t>
                      </a:r>
                      <a:r>
                        <a:rPr lang="th-TH" sz="1800" b="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เฝ้าระวังระบบการให้บริการในศูนย์พัฒนาเด็กเล็ก</a:t>
                      </a:r>
                      <a:endParaRPr sz="1800" b="0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2" name="สี่เหลี่ยมผืนผ้า 11"/>
          <p:cNvGrpSpPr/>
          <p:nvPr/>
        </p:nvGrpSpPr>
        <p:grpSpPr>
          <a:xfrm>
            <a:off x="1999" y="-1"/>
            <a:ext cx="9144002" cy="791712"/>
            <a:chOff x="0" y="-1"/>
            <a:chExt cx="9144001" cy="1080002"/>
          </a:xfrm>
        </p:grpSpPr>
        <p:sp>
          <p:nvSpPr>
            <p:cNvPr id="210" name="Rectangle"/>
            <p:cNvSpPr/>
            <p:nvPr/>
          </p:nvSpPr>
          <p:spPr>
            <a:xfrm>
              <a:off x="0" y="-1"/>
              <a:ext cx="9144001" cy="1080002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 dirty="0"/>
            </a:p>
          </p:txBody>
        </p:sp>
        <p:sp>
          <p:nvSpPr>
            <p:cNvPr id="211" name="หัวข้อ : 1.1 การพัฒนาสุขภาพ กลุ่มสตรีและเด็กปฐมวัย…"/>
            <p:cNvSpPr txBox="1"/>
            <p:nvPr/>
          </p:nvSpPr>
          <p:spPr>
            <a:xfrm>
              <a:off x="0" y="216835"/>
              <a:ext cx="914400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2000" b="1">
                  <a:latin typeface="Tahoma"/>
                  <a:ea typeface="Tahoma"/>
                  <a:cs typeface="Tahoma"/>
                  <a:sym typeface="Tahoma"/>
                </a:defRPr>
              </a:pPr>
              <a:r>
                <a:rPr lang="th-TH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ประเด็นที่ 1 : </a:t>
              </a:r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Mother &amp;  Child Health</a:t>
              </a:r>
            </a:p>
            <a:p>
              <a:pPr>
                <a:defRPr sz="2000" b="1">
                  <a:latin typeface="Tahoma"/>
                  <a:ea typeface="Tahoma"/>
                  <a:cs typeface="Tahoma"/>
                  <a:sym typeface="Tahoma"/>
                </a:defRPr>
              </a:pPr>
              <a:r>
                <a:rPr lang="th-TH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ตัวชี้วัด : 2. ระดับความสำเร็จของการพัฒนาการเด็ก ตามเกณฑ์มาตรฐาน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สี่เหลี่ยมผืนผ้า 11"/>
          <p:cNvGrpSpPr/>
          <p:nvPr/>
        </p:nvGrpSpPr>
        <p:grpSpPr>
          <a:xfrm>
            <a:off x="1999" y="-2"/>
            <a:ext cx="9144002" cy="1080004"/>
            <a:chOff x="0" y="-1"/>
            <a:chExt cx="9144001" cy="1080003"/>
          </a:xfrm>
        </p:grpSpPr>
        <p:sp>
          <p:nvSpPr>
            <p:cNvPr id="254" name="Rectangle"/>
            <p:cNvSpPr/>
            <p:nvPr/>
          </p:nvSpPr>
          <p:spPr>
            <a:xfrm>
              <a:off x="0" y="-1"/>
              <a:ext cx="9144001" cy="1080003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 dirty="0"/>
            </a:p>
          </p:txBody>
        </p:sp>
        <p:sp>
          <p:nvSpPr>
            <p:cNvPr id="255" name="หัวข้อ : 1.2 การพัฒนาสุขภาพ กลุ่มวัยเรียนและวัยรุ่น…"/>
            <p:cNvSpPr txBox="1"/>
            <p:nvPr/>
          </p:nvSpPr>
          <p:spPr>
            <a:xfrm>
              <a:off x="0" y="216837"/>
              <a:ext cx="914400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2000" b="1">
                  <a:latin typeface="Tahoma"/>
                  <a:ea typeface="Tahoma"/>
                  <a:cs typeface="Tahoma"/>
                  <a:sym typeface="Tahoma"/>
                </a:defRPr>
              </a:pPr>
              <a:r>
                <a:rPr lang="th-TH" sz="1800" dirty="0"/>
                <a:t>ประเด็นที่ 6 : กลุ่ม</a:t>
              </a:r>
              <a:r>
                <a:rPr lang="th-TH" sz="1800" dirty="0" smtClean="0"/>
                <a:t>วัยเรียน</a:t>
              </a:r>
              <a:r>
                <a:rPr lang="th-TH" sz="1800" dirty="0"/>
                <a:t>/วัยรุ่น</a:t>
              </a:r>
            </a:p>
            <a:p>
              <a:pPr>
                <a:defRPr sz="2000" b="1">
                  <a:latin typeface="Tahoma"/>
                  <a:ea typeface="Tahoma"/>
                  <a:cs typeface="Tahoma"/>
                  <a:sym typeface="Tahoma"/>
                </a:defRPr>
              </a:pPr>
              <a:r>
                <a:rPr lang="th-TH" sz="1800" dirty="0"/>
                <a:t>ตัวชี้วัด : 8. อัตราการคลอดมีชีพในหญิงอายุ 15 – 19 </a:t>
              </a:r>
              <a:r>
                <a:rPr lang="th-TH" sz="1800" dirty="0" smtClean="0"/>
                <a:t>ปี</a:t>
              </a:r>
              <a:r>
                <a:rPr sz="1800" dirty="0" smtClean="0"/>
                <a:t> </a:t>
              </a:r>
              <a:r>
                <a:rPr sz="1800" dirty="0"/>
                <a:t>(ไม่เกิน </a:t>
              </a:r>
              <a:r>
                <a:rPr lang="en-US" sz="1800" dirty="0"/>
                <a:t>38</a:t>
              </a:r>
              <a:r>
                <a:rPr sz="1800" dirty="0"/>
                <a:t> ต่อ 1,000 ประชากร)</a:t>
              </a:r>
            </a:p>
          </p:txBody>
        </p:sp>
      </p:grpSp>
      <p:sp>
        <p:nvSpPr>
          <p:cNvPr id="261" name="TextBox 39"/>
          <p:cNvSpPr txBox="1"/>
          <p:nvPr/>
        </p:nvSpPr>
        <p:spPr>
          <a:xfrm>
            <a:off x="5357662" y="6361855"/>
            <a:ext cx="302433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endParaRPr dirty="0"/>
          </a:p>
        </p:txBody>
      </p:sp>
      <p:graphicFrame>
        <p:nvGraphicFramePr>
          <p:cNvPr id="12" name="ตาราง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6365908"/>
              </p:ext>
            </p:extLst>
          </p:nvPr>
        </p:nvGraphicFramePr>
        <p:xfrm>
          <a:off x="1998" y="1080006"/>
          <a:ext cx="9142001" cy="57779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17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62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85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354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26225">
                <a:tc gridSpan="4"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ปี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2562</a:t>
                      </a:r>
                      <a:r>
                        <a:rPr lang="en-US" sz="2800" b="1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sz="2800" b="1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sz="2800" b="1" baseline="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ไตร</a:t>
                      </a:r>
                      <a:r>
                        <a:rPr lang="th-TH" sz="2800" b="1" baseline="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มาส</a:t>
                      </a:r>
                      <a:r>
                        <a:rPr lang="th-TH" sz="2800" b="1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r>
                        <a:rPr lang="th-TH" sz="2800" b="1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endParaRPr lang="th-TH" sz="28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6225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อำเภอ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เป้าหมาย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ผลงาน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อัตรา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เมือง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3,697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36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9.74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ท่าแซะ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2,677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18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6.72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ปะทิว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1,384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18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13.01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หลังสวน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1,812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23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12.69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ละแม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833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10.80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พะโต๊ะ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733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9.55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สวี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2,167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18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8.31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ทุ่งตะโก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693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7.22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ชุมพร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13,996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134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9.57</a:t>
                      </a:r>
                      <a:endParaRPr lang="th-TH" sz="20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เขต 11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120,616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707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5.86</a:t>
                      </a:r>
                      <a:endParaRPr lang="th-TH" sz="20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ประเทศ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1,619,871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11,858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7.32</a:t>
                      </a:r>
                      <a:endParaRPr lang="th-TH" sz="20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53060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สี่เหลี่ยมผืนผ้า 11"/>
          <p:cNvGrpSpPr/>
          <p:nvPr/>
        </p:nvGrpSpPr>
        <p:grpSpPr>
          <a:xfrm>
            <a:off x="1999" y="-2"/>
            <a:ext cx="9144002" cy="620691"/>
            <a:chOff x="0" y="-1"/>
            <a:chExt cx="9144001" cy="620690"/>
          </a:xfrm>
        </p:grpSpPr>
        <p:sp>
          <p:nvSpPr>
            <p:cNvPr id="263" name="Rectangle"/>
            <p:cNvSpPr/>
            <p:nvPr/>
          </p:nvSpPr>
          <p:spPr>
            <a:xfrm>
              <a:off x="0" y="-1"/>
              <a:ext cx="9144001" cy="62069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 dirty="0"/>
            </a:p>
          </p:txBody>
        </p:sp>
        <p:sp>
          <p:nvSpPr>
            <p:cNvPr id="264" name="Matrix Happen Scoring Analysis ด้านการคลอดมีชีพในหญิงอายุ 15-19 ปี"/>
            <p:cNvSpPr txBox="1"/>
            <p:nvPr/>
          </p:nvSpPr>
          <p:spPr>
            <a:xfrm>
              <a:off x="0" y="125679"/>
              <a:ext cx="9144001" cy="369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Matrix Happen Scoring Analysis ด้านการคลอดมีชีพในหญิงอายุ 15-19 ปี  </a:t>
              </a:r>
            </a:p>
          </p:txBody>
        </p:sp>
      </p:grpSp>
      <p:graphicFrame>
        <p:nvGraphicFramePr>
          <p:cNvPr id="266" name="Table 2"/>
          <p:cNvGraphicFramePr/>
          <p:nvPr>
            <p:extLst>
              <p:ext uri="{D42A27DB-BD31-4B8C-83A1-F6EECF244321}">
                <p14:modId xmlns="" xmlns:p14="http://schemas.microsoft.com/office/powerpoint/2010/main" val="4074949303"/>
              </p:ext>
            </p:extLst>
          </p:nvPr>
        </p:nvGraphicFramePr>
        <p:xfrm>
          <a:off x="0" y="620687"/>
          <a:ext cx="8991600" cy="623731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392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14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69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69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269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21101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ประเด็น</a:t>
                      </a:r>
                    </a:p>
                  </a:txBody>
                  <a:tcPr marL="9027" marR="9027" marT="9027" marB="90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Key Risk Factor</a:t>
                      </a:r>
                    </a:p>
                  </a:txBody>
                  <a:tcPr marL="9027" marR="9027" marT="9027" marB="902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ผลงาน</a:t>
                      </a:r>
                    </a:p>
                  </a:txBody>
                  <a:tcPr marL="9027" marR="9027" marT="9027" marB="902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Key area </a:t>
                      </a:r>
                      <a:endParaRPr lang="en-US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  <a:p>
                      <a:pPr algn="ctr">
                        <a:defRPr sz="1800"/>
                      </a:pPr>
                      <a:r>
                        <a:rPr sz="14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(</a:t>
                      </a:r>
                      <a:r>
                        <a:rPr lang="en-US" sz="14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8</a:t>
                      </a:r>
                      <a:r>
                        <a:rPr sz="14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อำเภอ)</a:t>
                      </a:r>
                    </a:p>
                  </a:txBody>
                  <a:tcPr marL="9027" marR="9027" marT="9027" marB="902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22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Success</a:t>
                      </a:r>
                    </a:p>
                  </a:txBody>
                  <a:tcPr marL="9027" marR="9027" marT="9027" marB="902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Risk</a:t>
                      </a: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833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KPI</a:t>
                      </a:r>
                    </a:p>
                  </a:txBody>
                  <a:tcPr marL="9027" marR="9027" marT="9027" marB="90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อัตราคลอดมีชีพในหญิงอายุ 15 - 19 ปี</a:t>
                      </a: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400" b="0" dirty="0" smtClean="0">
                          <a:solidFill>
                            <a:srgbClr val="FFFF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7.65</a:t>
                      </a:r>
                      <a:endParaRPr sz="1400" b="0" dirty="0">
                        <a:solidFill>
                          <a:srgbClr val="FFFFFF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6051">
                <a:tc rowSpan="2">
                  <a:txBody>
                    <a:bodyPr/>
                    <a:lstStyle/>
                    <a:p>
                      <a:pPr algn="ctr">
                        <a:defRPr sz="1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th-TH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1.การจัดระบบการเข้าถึงบริการ </a:t>
                      </a:r>
                    </a:p>
                  </a:txBody>
                  <a:tcPr marL="9027" marR="9027" marT="9027" marB="90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1.1 </a:t>
                      </a:r>
                      <a:r>
                        <a:rPr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ร้อยละของหญิงตั้งครรภ์อายุน้อยกว่า 20 ปี ได้รับการฝากครรภ์ครั้งแรก เมื่ออายุครรภ์ น้อยกว่าหรือเท่ากับ 12 สัปดาห์</a:t>
                      </a: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8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1101">
                <a:tc rowSpan="6">
                  <a:txBody>
                    <a:bodyPr/>
                    <a:lstStyle/>
                    <a:p>
                      <a:pPr algn="ctr">
                        <a:defRPr sz="1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th-TH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2.การสร้างความฉลาดชุมชน</a:t>
                      </a:r>
                    </a:p>
                  </a:txBody>
                  <a:tcPr marL="9027" marR="9027" marT="9027" marB="90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2.1 </a:t>
                      </a:r>
                      <a:r>
                        <a:rPr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ร้อยละของการตั้งครรภ์ซ้ำในหญิงอายุ น้อยกว่า 20 ปี</a:t>
                      </a: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20.96</a:t>
                      </a:r>
                      <a:endParaRPr sz="14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4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1</a:t>
                      </a: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4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7</a:t>
                      </a: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85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045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2.3 </a:t>
                      </a:r>
                      <a:r>
                        <a:rPr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ร้อยละหญิงอายุ15-19ปีหลังคลอดหรือแท้งได้รับการคุมกำเนิด</a:t>
                      </a: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3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354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2.5 </a:t>
                      </a:r>
                      <a:r>
                        <a:rPr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ร้อยละของหญิงตั้งครรภ์อายุน้อยกว่า 20 ปี มีทารกแรกคลอดน้ำหนักน้อยกว่า 2,500 กรัม</a:t>
                      </a: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th-TH" sz="14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11.69</a:t>
                      </a:r>
                      <a:endParaRPr sz="14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th-TH" sz="14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4</a:t>
                      </a: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th-TH" sz="14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3</a:t>
                      </a: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2.6 </a:t>
                      </a:r>
                      <a:r>
                        <a:rPr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ความเสมอภาคทางปัญญา ด้านการแก้ไขปัญหา</a:t>
                      </a: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th-TH" sz="14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50.00</a:t>
                      </a: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th-TH" sz="14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3</a:t>
                      </a: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th-TH" sz="14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4</a:t>
                      </a: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1449">
                <a:tc rowSpan="2">
                  <a:txBody>
                    <a:bodyPr/>
                    <a:lstStyle/>
                    <a:p>
                      <a:pPr algn="ctr">
                        <a:defRPr sz="1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th-TH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3.ผลผลิตด้านคุณภาพการพัฒนา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027" marR="9027" marT="9027" marB="90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3.1 </a:t>
                      </a:r>
                      <a:r>
                        <a:rPr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อัตราคลอดมีชีพในหญิงอายุ 15 - 19 ปี</a:t>
                      </a: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7.65</a:t>
                      </a:r>
                      <a:endParaRPr sz="14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th-TH" sz="14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8</a:t>
                      </a: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-</a:t>
                      </a: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40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3.2</a:t>
                      </a: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-</a:t>
                      </a:r>
                      <a:endParaRPr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9027" marR="9027" marT="9027" marB="9027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10282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สี่เหลี่ยมผืนผ้า 11"/>
          <p:cNvGrpSpPr/>
          <p:nvPr/>
        </p:nvGrpSpPr>
        <p:grpSpPr>
          <a:xfrm>
            <a:off x="1999" y="-2"/>
            <a:ext cx="9144002" cy="863164"/>
            <a:chOff x="0" y="-1"/>
            <a:chExt cx="9144001" cy="1080003"/>
          </a:xfrm>
        </p:grpSpPr>
        <p:sp>
          <p:nvSpPr>
            <p:cNvPr id="268" name="Rectangle"/>
            <p:cNvSpPr/>
            <p:nvPr/>
          </p:nvSpPr>
          <p:spPr>
            <a:xfrm>
              <a:off x="0" y="-1"/>
              <a:ext cx="9144001" cy="1080003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 dirty="0"/>
            </a:p>
          </p:txBody>
        </p:sp>
        <p:sp>
          <p:nvSpPr>
            <p:cNvPr id="269" name="หัวข้อ : 1.2 การพัฒนาสุขภาพ กลุ่มวัยเรียนและวัยรุ่น…"/>
            <p:cNvSpPr txBox="1"/>
            <p:nvPr/>
          </p:nvSpPr>
          <p:spPr>
            <a:xfrm>
              <a:off x="0" y="216836"/>
              <a:ext cx="914400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2000" b="1">
                  <a:latin typeface="Tahoma"/>
                  <a:ea typeface="Tahoma"/>
                  <a:cs typeface="Tahoma"/>
                  <a:sym typeface="Tahoma"/>
                </a:defRPr>
              </a:pPr>
              <a:r>
                <a:rPr lang="th-TH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ประเด็นที่ 6 : กลุ่ม</a:t>
              </a:r>
              <a:r>
                <a:rPr lang="th-TH" sz="1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วัยเรียน</a:t>
              </a:r>
              <a:r>
                <a:rPr lang="th-TH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/วัยรุ่น</a:t>
              </a:r>
            </a:p>
            <a:p>
              <a:pPr>
                <a:defRPr sz="2000" b="1">
                  <a:latin typeface="Tahoma"/>
                  <a:ea typeface="Tahoma"/>
                  <a:cs typeface="Tahoma"/>
                  <a:sym typeface="Tahoma"/>
                </a:defRPr>
              </a:pPr>
              <a:r>
                <a:rPr lang="th-TH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ตัวชี้วัด : 8. อัตราการคลอดมีชีพในหญิงอายุ 15 – 19 </a:t>
              </a:r>
              <a:r>
                <a:rPr lang="th-TH" sz="1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ปี </a:t>
              </a:r>
              <a:r>
                <a:rPr lang="th-TH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(ไม่เกิน 38 ต่อ 1,000 ประชากร)</a:t>
              </a:r>
            </a:p>
          </p:txBody>
        </p:sp>
      </p:grpSp>
      <p:graphicFrame>
        <p:nvGraphicFramePr>
          <p:cNvPr id="271" name="ตาราง 32"/>
          <p:cNvGraphicFramePr/>
          <p:nvPr>
            <p:extLst>
              <p:ext uri="{D42A27DB-BD31-4B8C-83A1-F6EECF244321}">
                <p14:modId xmlns="" xmlns:p14="http://schemas.microsoft.com/office/powerpoint/2010/main" val="1653376517"/>
              </p:ext>
            </p:extLst>
          </p:nvPr>
        </p:nvGraphicFramePr>
        <p:xfrm>
          <a:off x="2000" y="863162"/>
          <a:ext cx="9142000" cy="256583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14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457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th-TH" sz="20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แผนการพัฒนา</a:t>
                      </a:r>
                      <a:endParaRPr sz="20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1264">
                <a:tc>
                  <a:txBody>
                    <a:bodyPr/>
                    <a:lstStyle/>
                    <a:p>
                      <a:pPr algn="l"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th-TH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 ขับเคลื่อนผ่านคณะอนุกรรมการป้องกันและแก้ไขปัญหาการตั้งครรภ์ในวัยรุ่นระดับจังหวัด</a:t>
                      </a:r>
                    </a:p>
                    <a:p>
                      <a:pPr algn="l"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th-TH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2.</a:t>
                      </a:r>
                      <a:r>
                        <a:rPr lang="th-TH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กำหนดพื้นที่เสี่ยงเป็นเป้าหมายการดำเนินงานเร่งด่วน</a:t>
                      </a:r>
                    </a:p>
                    <a:p>
                      <a:pPr algn="l"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3.</a:t>
                      </a:r>
                      <a:r>
                        <a:rPr lang="en-US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ใช้กระบวนการแลกเปลี่ยนเรียนรู้พื้นที่ดำเนินงานภายในจังหวัด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4. </a:t>
                      </a:r>
                      <a:r>
                        <a:rPr lang="th-TH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ให้ความรู้แก่มารดาวัยรุ่น ผ่านคลินิก </a:t>
                      </a:r>
                      <a:r>
                        <a:rPr lang="en-US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YFHS</a:t>
                      </a:r>
                      <a:r>
                        <a:rPr lang="th-TH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ประเด็นการวางแผนครอบครัว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5. </a:t>
                      </a:r>
                      <a:r>
                        <a:rPr lang="th-TH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สนับสนุนให้ทุก รพ.ใช้กการคุมกำเนิดแบบกึ่งถาวร และพัฒนาองค์ความรู้แก่บุคลากรทุก รพ.</a:t>
                      </a:r>
                    </a:p>
                    <a:p>
                      <a:pPr algn="l"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lang="th-TH" sz="1800" b="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2" name="ตาราง 33"/>
          <p:cNvGraphicFramePr/>
          <p:nvPr>
            <p:extLst>
              <p:ext uri="{D42A27DB-BD31-4B8C-83A1-F6EECF244321}">
                <p14:modId xmlns="" xmlns:p14="http://schemas.microsoft.com/office/powerpoint/2010/main" val="128881808"/>
              </p:ext>
            </p:extLst>
          </p:nvPr>
        </p:nvGraphicFramePr>
        <p:xfrm>
          <a:off x="285721" y="1285861"/>
          <a:ext cx="8643998" cy="442915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757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981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70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609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ปัญหา/ข้อจำกัด</a:t>
                      </a:r>
                    </a:p>
                  </a:txBody>
                  <a:tcPr marL="45720" marR="45720" anchor="ctr" horzOverflow="overflow"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ข้อเสนอแนะ </a:t>
                      </a:r>
                    </a:p>
                  </a:txBody>
                  <a:tcPr marL="45720" marR="45720" anchor="ctr" horzOverflow="overflow"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th-TH" sz="20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เป้าการประเมิน</a:t>
                      </a:r>
                      <a:endParaRPr sz="20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45720" marR="45720" anchor="ctr" horzOverflow="overflow"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91532">
                <a:tc>
                  <a:txBody>
                    <a:bodyPr/>
                    <a:lstStyle/>
                    <a:p>
                      <a:pPr marL="0" indent="0" algn="l">
                        <a:buNone/>
                        <a:defRPr sz="1800"/>
                      </a:pPr>
                      <a:r>
                        <a:rPr lang="th-TH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1. การตั้งครรภ์ซ้ำยังสูง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th-TH" sz="18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1.</a:t>
                      </a:r>
                      <a:r>
                        <a:rPr lang="th-TH" sz="1800" b="0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</a:t>
                      </a:r>
                      <a:r>
                        <a:rPr lang="th-TH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เฝ้าระวังคลีนิก </a:t>
                      </a:r>
                      <a:r>
                        <a:rPr lang="en-US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YFHS </a:t>
                      </a:r>
                      <a:r>
                        <a:rPr lang="th-TH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ให้มีคุณภาพ</a:t>
                      </a:r>
                      <a:r>
                        <a:rPr lang="th-TH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ต่อเนื่อง</a:t>
                      </a:r>
                      <a:endParaRPr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algn="l">
                        <a:buAutoNum type="arabicPeriod"/>
                        <a:defRPr sz="1800"/>
                      </a:pPr>
                      <a:r>
                        <a:rPr lang="th-TH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รพ.ปะทิว</a:t>
                      </a:r>
                      <a:endParaRPr lang="th-TH" sz="1800" b="0" baseline="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  <a:p>
                      <a:pPr marL="342900" indent="-342900" algn="l">
                        <a:buAutoNum type="arabicPeriod"/>
                        <a:defRPr sz="1800"/>
                      </a:pPr>
                      <a:r>
                        <a:rPr lang="th-TH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รพ.หลังสวน</a:t>
                      </a:r>
                    </a:p>
                    <a:p>
                      <a:pPr marL="342900" indent="-342900" algn="l">
                        <a:buAutoNum type="arabicPeriod"/>
                        <a:defRPr sz="1800"/>
                      </a:pPr>
                      <a:r>
                        <a:rPr lang="th-TH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รพ.</a:t>
                      </a:r>
                      <a:r>
                        <a:rPr lang="th-TH" sz="1800" b="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ละแม</a:t>
                      </a:r>
                      <a:endParaRPr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91532">
                <a:tc>
                  <a:txBody>
                    <a:bodyPr/>
                    <a:lstStyle/>
                    <a:p>
                      <a:pPr marL="0" indent="0" algn="l">
                        <a:buNone/>
                        <a:defRPr sz="1800"/>
                      </a:pPr>
                      <a:r>
                        <a:rPr lang="th-TH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2. </a:t>
                      </a: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LWB</a:t>
                      </a:r>
                      <a:r>
                        <a:rPr lang="en-US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&lt; 20 </a:t>
                      </a:r>
                      <a:r>
                        <a:rPr lang="th-TH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ปี สูง</a:t>
                      </a:r>
                      <a:endParaRPr lang="th-TH" sz="1800" b="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th-TH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2. เฝ้าระวัง</a:t>
                      </a:r>
                      <a:r>
                        <a:rPr lang="th-TH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คลินิค </a:t>
                      </a:r>
                      <a:r>
                        <a:rPr lang="en-US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ANC </a:t>
                      </a:r>
                      <a:r>
                        <a:rPr lang="th-TH" sz="1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คุณภาพ</a:t>
                      </a:r>
                      <a:endParaRPr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defRPr sz="1800"/>
                      </a:pPr>
                      <a:endParaRPr sz="20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50581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สี่เหลี่ยมผืนผ้า 11"/>
          <p:cNvGrpSpPr/>
          <p:nvPr/>
        </p:nvGrpSpPr>
        <p:grpSpPr>
          <a:xfrm>
            <a:off x="1999" y="-2"/>
            <a:ext cx="9144002" cy="1080003"/>
            <a:chOff x="0" y="-1"/>
            <a:chExt cx="9144001" cy="1080002"/>
          </a:xfrm>
        </p:grpSpPr>
        <p:sp>
          <p:nvSpPr>
            <p:cNvPr id="274" name="Rectangle"/>
            <p:cNvSpPr/>
            <p:nvPr/>
          </p:nvSpPr>
          <p:spPr>
            <a:xfrm>
              <a:off x="0" y="-1"/>
              <a:ext cx="9144001" cy="1080002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 sz="2000" dirty="0"/>
            </a:p>
          </p:txBody>
        </p:sp>
        <p:sp>
          <p:nvSpPr>
            <p:cNvPr id="275" name="หัวข้อ : 1.3 การพัฒนาสุขภาพ กลุ่มผู้สูงอายุ…"/>
            <p:cNvSpPr txBox="1"/>
            <p:nvPr/>
          </p:nvSpPr>
          <p:spPr>
            <a:xfrm>
              <a:off x="0" y="216835"/>
              <a:ext cx="914400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2000" b="1">
                  <a:latin typeface="Tahoma"/>
                  <a:ea typeface="Tahoma"/>
                  <a:cs typeface="Tahoma"/>
                  <a:sym typeface="Tahoma"/>
                </a:defRPr>
              </a:pPr>
              <a:r>
                <a:rPr lang="th-TH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ประเด็นที่ 3 : กลุ่มวัยสูงอายุ</a:t>
              </a:r>
            </a:p>
            <a:p>
              <a:pPr>
                <a:defRPr sz="2000" b="1">
                  <a:latin typeface="Tahoma"/>
                  <a:ea typeface="Tahoma"/>
                  <a:cs typeface="Tahoma"/>
                  <a:sym typeface="Tahoma"/>
                </a:defRPr>
              </a:pPr>
              <a:r>
                <a:rPr sz="1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ตัวชี้วัด</a:t>
              </a:r>
              <a:r>
                <a:rPr sz="1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  <a:r>
                <a:rPr lang="en-US" sz="1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  <a:r>
                <a:rPr sz="1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ร้อยละของตำบลที่มีระบบ Long Term Care ผ่านเกณฑ์(ร้อยละ </a:t>
              </a:r>
              <a:r>
                <a:rPr lang="th-TH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70</a:t>
              </a:r>
              <a:r>
                <a:rPr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)</a:t>
              </a:r>
            </a:p>
          </p:txBody>
        </p:sp>
      </p:grpSp>
      <p:graphicFrame>
        <p:nvGraphicFramePr>
          <p:cNvPr id="10" name="ตาราง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56538309"/>
              </p:ext>
            </p:extLst>
          </p:nvPr>
        </p:nvGraphicFramePr>
        <p:xfrm>
          <a:off x="1998" y="1219199"/>
          <a:ext cx="9142001" cy="563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17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62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85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354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11139">
                <a:tc gridSpan="4"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ปี 2562 (ตค.61 – กพ.62)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อำเภอ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เป้าหมาย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ผลงาน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ร้อยละ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502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เมือง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17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17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100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502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ท่าแซะ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100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15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ปะทิว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71.43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1502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หลังสวน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13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13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100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15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ละแม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100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15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พะโต๊ะ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75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15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สวี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100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15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ทุ่งตะโก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100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1502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ชุมพร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70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68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97.14</a:t>
                      </a:r>
                      <a:endParaRPr lang="th-TH" sz="20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01502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เขต 11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518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451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87.10</a:t>
                      </a:r>
                      <a:endParaRPr lang="th-TH" sz="20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01502">
                <a:tc>
                  <a:txBody>
                    <a:bodyPr/>
                    <a:lstStyle/>
                    <a:p>
                      <a:pPr algn="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ประเทศ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7,255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5,199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71.70</a:t>
                      </a:r>
                      <a:endParaRPr lang="th-TH" sz="20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03068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สี่เหลี่ยมผืนผ้า 11"/>
          <p:cNvGrpSpPr/>
          <p:nvPr/>
        </p:nvGrpSpPr>
        <p:grpSpPr>
          <a:xfrm>
            <a:off x="1999" y="-1"/>
            <a:ext cx="9144001" cy="620690"/>
            <a:chOff x="0" y="0"/>
            <a:chExt cx="9144000" cy="620689"/>
          </a:xfrm>
        </p:grpSpPr>
        <p:sp>
          <p:nvSpPr>
            <p:cNvPr id="282" name="Rectangle"/>
            <p:cNvSpPr/>
            <p:nvPr/>
          </p:nvSpPr>
          <p:spPr>
            <a:xfrm>
              <a:off x="0" y="-1"/>
              <a:ext cx="9144001" cy="62069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 dirty="0"/>
            </a:p>
          </p:txBody>
        </p:sp>
        <p:sp>
          <p:nvSpPr>
            <p:cNvPr id="283" name="Matrix Happen Scoring Analysis ด้านตำบลที่มีระบบ Long Term Care ผ่านเกณฑ์"/>
            <p:cNvSpPr txBox="1"/>
            <p:nvPr/>
          </p:nvSpPr>
          <p:spPr>
            <a:xfrm>
              <a:off x="0" y="124923"/>
              <a:ext cx="9144001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Matrix Happen Scoring Analysis ด้าน</a:t>
              </a:r>
              <a:r>
                <a:rPr lang="th-TH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ตำบลที่มี</a:t>
              </a:r>
              <a:r>
                <a:rPr lang="th-TH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ระบบ Long Term Care ผ่านเกณฑ์</a:t>
              </a: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01260790"/>
              </p:ext>
            </p:extLst>
          </p:nvPr>
        </p:nvGraphicFramePr>
        <p:xfrm>
          <a:off x="1999" y="609601"/>
          <a:ext cx="9142001" cy="62483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57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14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06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72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337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90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492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4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ประเด็น</a:t>
                      </a:r>
                      <a:endParaRPr lang="th-TH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Key Risk Factor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4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ผลงาน</a:t>
                      </a:r>
                      <a:endParaRPr lang="th-TH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Key Area </a:t>
                      </a:r>
                      <a:endParaRPr lang="th-TH" sz="1400" b="1" u="none" strike="noStrike" dirty="0"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(8 </a:t>
                      </a:r>
                      <a:r>
                        <a:rPr lang="th-TH" sz="14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อำเภอ</a:t>
                      </a:r>
                      <a:r>
                        <a:rPr lang="en-US" sz="14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4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อัตราความเสี่ยง </a:t>
                      </a:r>
                      <a:endParaRPr lang="th-TH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400" b="1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ระดับปัญหา</a:t>
                      </a:r>
                      <a:endParaRPr lang="th-TH" sz="1400" b="1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16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success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risk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KPI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ร้อยละของตำบลที่มีระบบ </a:t>
                      </a:r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LTC </a:t>
                      </a:r>
                      <a:r>
                        <a:rPr lang="th-TH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ผ่านเกณฑ์ 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97.14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1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4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1.การจัดระบบการเข้าถึงบริการ </a:t>
                      </a:r>
                    </a:p>
                  </a:txBody>
                  <a:tcPr marL="6529" marR="6529" marT="652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1.1 </a:t>
                      </a:r>
                      <a:r>
                        <a:rPr lang="th-TH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อัตราการคัดกรอง</a:t>
                      </a:r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ADL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94.46</a:t>
                      </a:r>
                      <a:r>
                        <a:rPr lang="en-US" sz="1400" b="0" u="none" strike="noStrike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83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1.2 </a:t>
                      </a:r>
                      <a:r>
                        <a:rPr lang="th-TH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ความเท่าเทียมด้านเข้าถึงระบบบริการอัตราการคัดกรอง</a:t>
                      </a:r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ADL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75.00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25.00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49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th-TH" sz="14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2.การสร้างความฉลาดชุมชน</a:t>
                      </a:r>
                    </a:p>
                  </a:txBody>
                  <a:tcPr marL="6529" marR="6529" marT="652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2.1 </a:t>
                      </a:r>
                      <a:r>
                        <a:rPr lang="th-TH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อัตรากลุ่มติดสังคม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93.68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83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2.2 </a:t>
                      </a:r>
                      <a:r>
                        <a:rPr lang="th-TH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ความเสมอภาคทางปัญญา ด้านการแก้ไขปัญหากลุ่มติดสังคม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87.50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12.50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4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2.3 </a:t>
                      </a:r>
                      <a:r>
                        <a:rPr lang="th-TH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อัตรากลุ่มติดเตียง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0.80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6529" marR="6529" marT="6529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183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2.4 </a:t>
                      </a:r>
                      <a:r>
                        <a:rPr lang="th-TH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ความเสมอภาคทางปัญญา ด้านการแก้ไขปัญหากลุ่มติดเตียง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</a:p>
                  </a:txBody>
                  <a:tcPr marL="6529" marR="6529" marT="6529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400" b="0" u="none" strike="noStrike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449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th-TH" sz="1400" b="1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3.ผลผลิตด้านคุณภาพการพัฒนา</a:t>
                      </a:r>
                    </a:p>
                  </a:txBody>
                  <a:tcPr marL="6529" marR="6529" marT="652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3.1 </a:t>
                      </a:r>
                      <a:r>
                        <a:rPr lang="th-TH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อัตรากลุ่มติดสังคมอายุ 74 ปี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94.18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6183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3.2 </a:t>
                      </a:r>
                      <a:r>
                        <a:rPr lang="th-TH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ความเป็นธรรมในการพัฒนาอย่างยั่งยืน กลุ่มติดสังคมอายุ 74 ปี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75.00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25.00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443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3.3 </a:t>
                      </a:r>
                      <a:r>
                        <a:rPr lang="th-TH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อัตราผู้สูงอายุกลุ่มพึ่งพิง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0.80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400" b="0" u="none" strike="noStrike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664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3.4 </a:t>
                      </a:r>
                      <a:r>
                        <a:rPr lang="th-TH" sz="1400" b="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ความเป็นธรรมในการพัฒนาอย่างยั่งยืนกลุ่มพึ่งพิง</a:t>
                      </a:r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87.50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12.50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6529" marR="6529" marT="6529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2613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423" y="548679"/>
            <a:ext cx="7620001" cy="5705477"/>
          </a:xfrm>
          <a:prstGeom prst="rect">
            <a:avLst/>
          </a:prstGeom>
          <a:ln w="228600" cap="sq">
            <a:solidFill>
              <a:srgbClr val="000000"/>
            </a:solidFill>
            <a:miter/>
          </a:ln>
        </p:spPr>
      </p:pic>
      <p:pic>
        <p:nvPicPr>
          <p:cNvPr id="39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6607" y="4257311"/>
            <a:ext cx="3423633" cy="198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11438" y="692694"/>
            <a:ext cx="933972" cy="936003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คณะที่ 1</a:t>
            </a:r>
          </a:p>
          <a:p>
            <a:pPr algn="ctr"/>
            <a:r>
              <a:rPr lang="th-TH" sz="2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การส่งเสริมสุขภาพ ป้องกันโรค และการจัดการด้านสุขภาพ</a:t>
            </a:r>
          </a:p>
        </p:txBody>
      </p:sp>
      <p:pic>
        <p:nvPicPr>
          <p:cNvPr id="7" name="Picture 6" descr="ผลการค้นหารูปภาพสำหรับ สาธารณสุ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790282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ตัวแทนเนื้อหา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13685062"/>
              </p:ext>
            </p:extLst>
          </p:nvPr>
        </p:nvGraphicFramePr>
        <p:xfrm>
          <a:off x="179512" y="1124744"/>
          <a:ext cx="878497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07251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ตาราง 31"/>
          <p:cNvGraphicFramePr/>
          <p:nvPr>
            <p:extLst>
              <p:ext uri="{D42A27DB-BD31-4B8C-83A1-F6EECF244321}">
                <p14:modId xmlns="" xmlns:p14="http://schemas.microsoft.com/office/powerpoint/2010/main" val="2318856255"/>
              </p:ext>
            </p:extLst>
          </p:nvPr>
        </p:nvGraphicFramePr>
        <p:xfrm>
          <a:off x="571472" y="785794"/>
          <a:ext cx="8072493" cy="147168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908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908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908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5553">
                <a:tc gridSpan="3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สถานการณ์</a:t>
                      </a:r>
                    </a:p>
                  </a:txBody>
                  <a:tcPr marL="45720" marR="45720" anchor="ctr" horzOverflow="overflow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93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ปี</a:t>
                      </a:r>
                      <a:r>
                        <a:rPr sz="16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25</a:t>
                      </a:r>
                      <a:r>
                        <a:rPr lang="en-US" sz="16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59</a:t>
                      </a:r>
                      <a:endParaRPr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45720" marR="4572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ปี256</a:t>
                      </a:r>
                      <a:r>
                        <a:rPr lang="en-US" sz="16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0</a:t>
                      </a:r>
                      <a:endParaRPr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45720" marR="4572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ปี256</a:t>
                      </a:r>
                      <a:r>
                        <a:rPr lang="en-US" sz="16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1</a:t>
                      </a:r>
                      <a:endParaRPr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45720" marR="45720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67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18.78</a:t>
                      </a:r>
                      <a:endParaRPr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45720" marR="4572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49.78</a:t>
                      </a:r>
                      <a:endParaRPr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45720" marR="4572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0</a:t>
                      </a:r>
                      <a:endParaRPr sz="16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45720" marR="4572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ตาราง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17310640"/>
              </p:ext>
            </p:extLst>
          </p:nvPr>
        </p:nvGraphicFramePr>
        <p:xfrm>
          <a:off x="642910" y="2211944"/>
          <a:ext cx="8001057" cy="46460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992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8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14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14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8988">
                <a:tc gridSpan="4"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ปี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2562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th-TH" sz="2000" b="1" baseline="0" dirty="0" err="1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ไตรมาส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8988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อำเภอ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เป้าหมาย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ผลงาน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อัตรา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8548">
                <a:tc>
                  <a:txBody>
                    <a:bodyPr/>
                    <a:lstStyle/>
                    <a:p>
                      <a:pPr algn="l"/>
                      <a:r>
                        <a:rPr lang="th-TH" sz="1600" b="0" dirty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เมือง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458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1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218.34</a:t>
                      </a:r>
                      <a:endParaRPr lang="th-TH" sz="1600" b="0" dirty="0">
                        <a:solidFill>
                          <a:schemeClr val="bg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8548">
                <a:tc>
                  <a:txBody>
                    <a:bodyPr/>
                    <a:lstStyle/>
                    <a:p>
                      <a:pPr algn="l"/>
                      <a:r>
                        <a:rPr lang="th-TH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ท่าแซะ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322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0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0</a:t>
                      </a:r>
                      <a:endParaRPr lang="th-TH" sz="1600" b="0" dirty="0">
                        <a:solidFill>
                          <a:schemeClr val="bg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8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ปะทิว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173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0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0</a:t>
                      </a:r>
                      <a:endParaRPr lang="th-TH" sz="1600" b="0" dirty="0">
                        <a:solidFill>
                          <a:schemeClr val="bg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8548">
                <a:tc>
                  <a:txBody>
                    <a:bodyPr/>
                    <a:lstStyle/>
                    <a:p>
                      <a:pPr algn="l"/>
                      <a:r>
                        <a:rPr lang="th-TH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หลังสวน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300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0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0</a:t>
                      </a:r>
                      <a:endParaRPr lang="th-TH" sz="1600" b="0" dirty="0">
                        <a:solidFill>
                          <a:schemeClr val="bg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8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ละแม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107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0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0</a:t>
                      </a:r>
                      <a:endParaRPr lang="th-TH" sz="1600" b="0" dirty="0">
                        <a:solidFill>
                          <a:schemeClr val="bg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8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พะโต๊ะ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102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0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0</a:t>
                      </a:r>
                      <a:endParaRPr lang="th-TH" sz="1600" b="0" dirty="0">
                        <a:solidFill>
                          <a:schemeClr val="bg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8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สวี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255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0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0</a:t>
                      </a:r>
                      <a:endParaRPr lang="th-TH" sz="1600" b="0" dirty="0">
                        <a:solidFill>
                          <a:schemeClr val="bg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8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ทุ่งตะโก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97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0" dirty="0" smtClean="0"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0</a:t>
                      </a:r>
                      <a:endParaRPr lang="th-TH" sz="1600" b="0" dirty="0">
                        <a:solidFill>
                          <a:schemeClr val="tx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j-lt"/>
                          <a:ea typeface="Tahoma" pitchFamily="34" charset="0"/>
                          <a:cs typeface="+mj-cs"/>
                        </a:rPr>
                        <a:t>0</a:t>
                      </a:r>
                      <a:endParaRPr lang="th-TH" sz="1600" b="0" dirty="0">
                        <a:solidFill>
                          <a:schemeClr val="bg1"/>
                        </a:solidFill>
                        <a:latin typeface="+mj-lt"/>
                        <a:ea typeface="Tahoma" pitchFamily="34" charset="0"/>
                        <a:cs typeface="+mj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8548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ชุมพร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814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55.04</a:t>
                      </a:r>
                      <a:endParaRPr lang="th-TH" sz="16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8548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เขต 11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13,129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22.85</a:t>
                      </a:r>
                      <a:endParaRPr lang="th-TH" sz="16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8548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ประเทศ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150,204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33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22</a:t>
                      </a:r>
                      <a:endParaRPr lang="th-TH" sz="16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สี่เหลี่ยมผืนผ้า 10"/>
          <p:cNvSpPr/>
          <p:nvPr/>
        </p:nvSpPr>
        <p:spPr>
          <a:xfrm>
            <a:off x="1999" y="0"/>
            <a:ext cx="9144000" cy="89051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ประเด็นที่ 1 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Mother &amp;  Child Health</a:t>
            </a:r>
            <a:endParaRPr lang="th-TH" sz="18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ตัวชี้วัด 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1. </a:t>
            </a:r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อัตราส่วนการตายมารดาไทย (เป้าหมาย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 </a:t>
            </a:r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17 ต่อแสนการเกิดมีชีพ)</a:t>
            </a:r>
          </a:p>
        </p:txBody>
      </p:sp>
    </p:spTree>
    <p:extLst>
      <p:ext uri="{BB962C8B-B14F-4D97-AF65-F5344CB8AC3E}">
        <p14:creationId xmlns="" xmlns:p14="http://schemas.microsoft.com/office/powerpoint/2010/main" val="2303652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สี่เหลี่ยมผืนผ้า 11"/>
          <p:cNvGrpSpPr/>
          <p:nvPr/>
        </p:nvGrpSpPr>
        <p:grpSpPr>
          <a:xfrm>
            <a:off x="1999" y="0"/>
            <a:ext cx="9144002" cy="692699"/>
            <a:chOff x="0" y="0"/>
            <a:chExt cx="9144001" cy="692697"/>
          </a:xfrm>
        </p:grpSpPr>
        <p:sp>
          <p:nvSpPr>
            <p:cNvPr id="183" name="Rectangle"/>
            <p:cNvSpPr/>
            <p:nvPr/>
          </p:nvSpPr>
          <p:spPr>
            <a:xfrm>
              <a:off x="0" y="0"/>
              <a:ext cx="9144001" cy="692697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 dirty="0">
                <a:latin typeface="+mj-lt"/>
              </a:endParaRPr>
            </a:p>
          </p:txBody>
        </p:sp>
        <p:sp>
          <p:nvSpPr>
            <p:cNvPr id="184" name="Matrix Happen Scoring Analysis ด้านมารดาตาย"/>
            <p:cNvSpPr txBox="1"/>
            <p:nvPr/>
          </p:nvSpPr>
          <p:spPr>
            <a:xfrm>
              <a:off x="0" y="161683"/>
              <a:ext cx="9144001" cy="369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Matrix Happen Scoring Analysis ด้านมารดาตาย</a:t>
              </a:r>
            </a:p>
          </p:txBody>
        </p:sp>
      </p:grpSp>
      <p:graphicFrame>
        <p:nvGraphicFramePr>
          <p:cNvPr id="186" name="Table 3"/>
          <p:cNvGraphicFramePr/>
          <p:nvPr>
            <p:extLst>
              <p:ext uri="{D42A27DB-BD31-4B8C-83A1-F6EECF244321}">
                <p14:modId xmlns="" xmlns:p14="http://schemas.microsoft.com/office/powerpoint/2010/main" val="1005649115"/>
              </p:ext>
            </p:extLst>
          </p:nvPr>
        </p:nvGraphicFramePr>
        <p:xfrm>
          <a:off x="0" y="692702"/>
          <a:ext cx="9143999" cy="625237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72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955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81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68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059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02698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ประเด็น</a:t>
                      </a:r>
                    </a:p>
                  </a:txBody>
                  <a:tcPr marL="8906" marR="8906" marT="8906" marB="89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Key Risk Factor</a:t>
                      </a: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ผลงาน</a:t>
                      </a: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b="1" dirty="0">
                          <a:latin typeface="+mj-lt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Key  area (</a:t>
                      </a:r>
                      <a:r>
                        <a:rPr lang="en-US" sz="1500" b="1" dirty="0">
                          <a:latin typeface="+mj-lt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8</a:t>
                      </a:r>
                      <a:r>
                        <a:rPr lang="en-US" sz="1500" b="1" baseline="0" dirty="0">
                          <a:latin typeface="+mj-lt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</a:t>
                      </a:r>
                      <a:r>
                        <a:rPr sz="1500" b="1" dirty="0" err="1">
                          <a:latin typeface="+mj-lt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อำเภอ</a:t>
                      </a:r>
                      <a:r>
                        <a:rPr sz="1500" b="1" dirty="0">
                          <a:latin typeface="+mj-lt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)</a:t>
                      </a: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Success</a:t>
                      </a: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Risk</a:t>
                      </a: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64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KPI</a:t>
                      </a:r>
                    </a:p>
                  </a:txBody>
                  <a:tcPr marL="8906" marR="8906" marT="8906" marB="89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อัตราส่วนการตายมารดาไทย</a:t>
                      </a: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1</a:t>
                      </a:r>
                      <a:endParaRPr sz="16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23446">
                <a:tc rowSpan="5">
                  <a:txBody>
                    <a:bodyPr/>
                    <a:lstStyle/>
                    <a:p>
                      <a:pPr algn="ctr">
                        <a:defRPr sz="16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1.การจัดระบบ</a:t>
                      </a:r>
                      <a:r>
                        <a:rPr lang="th-TH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การเข้าถึง</a:t>
                      </a:r>
                      <a:r>
                        <a:rPr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บริการ</a:t>
                      </a:r>
                    </a:p>
                    <a:p>
                      <a:pPr algn="ctr">
                        <a:defRPr sz="16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</a:t>
                      </a:r>
                    </a:p>
                    <a:p>
                      <a:pPr algn="ctr">
                        <a:defRPr sz="16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</a:t>
                      </a:r>
                    </a:p>
                  </a:txBody>
                  <a:tcPr marL="8906" marR="8906" marT="8906" marB="89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6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1.1 </a:t>
                      </a:r>
                      <a:r>
                        <a:rPr sz="16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ร้อยละหญิงตั้งครรภ์ฝากครรภ์ครั้ง</a:t>
                      </a:r>
                      <a:r>
                        <a:rPr sz="16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แรก</a:t>
                      </a: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</a:t>
                      </a:r>
                    </a:p>
                    <a:p>
                      <a:pPr algn="l">
                        <a:defRPr sz="1800"/>
                      </a:pP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     </a:t>
                      </a:r>
                      <a:r>
                        <a:rPr sz="16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ก่อน</a:t>
                      </a:r>
                      <a:r>
                        <a:rPr sz="1600" b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หรือเท่ากับ</a:t>
                      </a:r>
                      <a:r>
                        <a:rPr sz="16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12 </a:t>
                      </a:r>
                      <a:r>
                        <a:rPr sz="16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สัปดาห์</a:t>
                      </a: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(</a:t>
                      </a: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60</a:t>
                      </a: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)</a:t>
                      </a: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82.42</a:t>
                      </a: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F4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รพ.</a:t>
                      </a:r>
                      <a:r>
                        <a:rPr lang="th-TH" sz="16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ปน.ชพ</a:t>
                      </a: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64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6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1.2 </a:t>
                      </a: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ร้อยละหญิงตั้งครรภ์ฝากครรภ์ครบ </a:t>
                      </a: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5</a:t>
                      </a: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 </a:t>
                      </a:r>
                    </a:p>
                    <a:p>
                      <a:pPr algn="l">
                        <a:defRPr sz="1800"/>
                      </a:pP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     ครั้งคุณภาพ (</a:t>
                      </a: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60</a:t>
                      </a: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)</a:t>
                      </a: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74.75</a:t>
                      </a: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F4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รพ.</a:t>
                      </a:r>
                      <a:r>
                        <a:rPr lang="th-TH" sz="16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ปน.ชพ</a:t>
                      </a:r>
                      <a:endParaRPr lang="th-TH"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86401">
                <a:tc vMerge="1">
                  <a:txBody>
                    <a:bodyPr/>
                    <a:lstStyle/>
                    <a:p>
                      <a:pPr algn="ctr">
                        <a:defRPr sz="16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8906" marR="8906" marT="8906" marB="89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1.3 </a:t>
                      </a: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ร้อยละหญิงคลอด ได้รับการดูแล </a:t>
                      </a: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3</a:t>
                      </a: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</a:t>
                      </a:r>
                    </a:p>
                    <a:p>
                      <a:pPr algn="l">
                        <a:defRPr sz="1800"/>
                      </a:pP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    ครั้งตามเกณฑ์ (</a:t>
                      </a: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65</a:t>
                      </a: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)</a:t>
                      </a: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63.18</a:t>
                      </a: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4</a:t>
                      </a: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4</a:t>
                      </a: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864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1</a:t>
                      </a: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.4</a:t>
                      </a:r>
                      <a:r>
                        <a:rPr lang="th-TH" sz="16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</a:t>
                      </a: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ร้อยละของทารกแรกเกิดน้ำหนักน้อย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    กว่า 2,500 กรัม( ไม่เกิน </a:t>
                      </a: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7</a:t>
                      </a: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)</a:t>
                      </a:r>
                    </a:p>
                    <a:p>
                      <a:pPr algn="l">
                        <a:defRPr sz="1800"/>
                      </a:pP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8.37</a:t>
                      </a: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3</a:t>
                      </a: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5</a:t>
                      </a: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60492">
                <a:tc v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1.5 </a:t>
                      </a: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ร้อยละ เด็กแรกเกิด – </a:t>
                      </a: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6</a:t>
                      </a: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เดือนกินนม</a:t>
                      </a:r>
                    </a:p>
                    <a:p>
                      <a:pPr algn="l">
                        <a:defRPr sz="1800"/>
                      </a:pPr>
                      <a:r>
                        <a:rPr lang="th-TH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     แม่อย่างเดียว</a:t>
                      </a:r>
                      <a:r>
                        <a:rPr lang="th-TH" sz="16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  ( </a:t>
                      </a:r>
                      <a:r>
                        <a:rPr lang="en-US" sz="16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50%</a:t>
                      </a:r>
                      <a:r>
                        <a:rPr lang="th-TH" sz="16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)</a:t>
                      </a: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47.70</a:t>
                      </a:r>
                      <a:endParaRPr sz="16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 </a:t>
                      </a: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5</a:t>
                      </a: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Tahoma"/>
                        </a:rPr>
                        <a:t>3</a:t>
                      </a:r>
                      <a:endParaRPr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  <a:sym typeface="Tahoma"/>
                      </a:endParaRPr>
                    </a:p>
                  </a:txBody>
                  <a:tcPr marL="8906" marR="8906" marT="8906" marB="89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27083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ตาราง 32"/>
          <p:cNvGraphicFramePr/>
          <p:nvPr>
            <p:extLst>
              <p:ext uri="{D42A27DB-BD31-4B8C-83A1-F6EECF244321}">
                <p14:modId xmlns="" xmlns:p14="http://schemas.microsoft.com/office/powerpoint/2010/main" val="1309086687"/>
              </p:ext>
            </p:extLst>
          </p:nvPr>
        </p:nvGraphicFramePr>
        <p:xfrm>
          <a:off x="0" y="863161"/>
          <a:ext cx="9144000" cy="264203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14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8105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th-TH" sz="2000" b="1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แผนการพัฒนา</a:t>
                      </a:r>
                      <a:endParaRPr sz="2000" b="1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60982">
                <a:tc>
                  <a:txBody>
                    <a:bodyPr/>
                    <a:lstStyle/>
                    <a:p>
                      <a:pPr marL="0" indent="0" algn="l">
                        <a:buNone/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800" b="0" dirty="0" smtClean="0"/>
                        <a:t>1. </a:t>
                      </a:r>
                      <a:r>
                        <a:rPr lang="th-TH" sz="1800" b="0" dirty="0" smtClean="0"/>
                        <a:t>ขับเคลื่อนการดำเนินงานผ่านคณะกรรมการ</a:t>
                      </a:r>
                      <a:r>
                        <a:rPr lang="th-TH" sz="1800" b="0" baseline="0" dirty="0" smtClean="0"/>
                        <a:t> </a:t>
                      </a:r>
                      <a:r>
                        <a:rPr lang="en-US" sz="1800" b="0" baseline="0" dirty="0" smtClean="0"/>
                        <a:t>MCH Board </a:t>
                      </a:r>
                      <a:r>
                        <a:rPr lang="th-TH" sz="1800" b="0" baseline="0" dirty="0" smtClean="0"/>
                        <a:t>ระดับจังหวัด</a:t>
                      </a:r>
                    </a:p>
                    <a:p>
                      <a:pPr marL="0" indent="0" algn="l">
                        <a:buNone/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800" b="0" baseline="0" dirty="0" smtClean="0"/>
                        <a:t>2. </a:t>
                      </a:r>
                      <a:r>
                        <a:rPr lang="th-TH" sz="1800" b="0" baseline="0" dirty="0" smtClean="0"/>
                        <a:t>เฝ้าระวังมารดาภาวะเสี่ยง จัดระบบส่งต่อจาก รพ.สต. สู่ รพช./รพท.</a:t>
                      </a:r>
                    </a:p>
                    <a:p>
                      <a:pPr marL="0" indent="0" algn="l">
                        <a:buNone/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800" b="0" baseline="0" dirty="0" smtClean="0"/>
                        <a:t>3. </a:t>
                      </a:r>
                      <a:r>
                        <a:rPr lang="th-TH" sz="1800" b="0" baseline="0" dirty="0" smtClean="0"/>
                        <a:t>สุ่มประเมินมาตรฐานงานแม่และเด็กในสถานบริการอย่างสม่ำเสมอ</a:t>
                      </a:r>
                      <a:endParaRPr lang="th-TH" sz="1800" b="0"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9" name="ตาราง 33"/>
          <p:cNvGraphicFramePr/>
          <p:nvPr>
            <p:extLst>
              <p:ext uri="{D42A27DB-BD31-4B8C-83A1-F6EECF244321}">
                <p14:modId xmlns="" xmlns:p14="http://schemas.microsoft.com/office/powerpoint/2010/main" val="1970317548"/>
              </p:ext>
            </p:extLst>
          </p:nvPr>
        </p:nvGraphicFramePr>
        <p:xfrm>
          <a:off x="357158" y="1214422"/>
          <a:ext cx="8786842" cy="34290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037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49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5515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ปัญหา/ข้อจำกัด</a:t>
                      </a:r>
                    </a:p>
                  </a:txBody>
                  <a:tcPr marL="45720" marR="45720" anchor="ctr" horzOverflow="overflow"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ข้อเสนอแนะ</a:t>
                      </a:r>
                    </a:p>
                  </a:txBody>
                  <a:tcPr marL="45720" marR="45720" anchor="ctr" horzOverflow="overflow"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348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800" b="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LWB </a:t>
                      </a:r>
                      <a:r>
                        <a:rPr lang="th-TH" sz="1800" b="0" dirty="0" smtClean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สูงกว่าค่าเป้าหมาย</a:t>
                      </a:r>
                      <a:endParaRPr sz="1800" b="0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th-TH" sz="1800" b="0" dirty="0" smtClean="0"/>
                        <a:t>1. เฝ้าระวังคลินิค</a:t>
                      </a:r>
                      <a:r>
                        <a:rPr lang="th-TH" sz="1800" b="0" baseline="0" dirty="0" smtClean="0"/>
                        <a:t> </a:t>
                      </a:r>
                      <a:r>
                        <a:rPr lang="en-US" sz="1800" b="0" baseline="0" dirty="0" smtClean="0"/>
                        <a:t>ANC </a:t>
                      </a:r>
                      <a:r>
                        <a:rPr lang="th-TH" sz="1800" b="0" baseline="0" dirty="0" smtClean="0"/>
                        <a:t>คุณภาพในทุกระดับสถานบริการและ</a:t>
                      </a:r>
                      <a:r>
                        <a:rPr lang="th-TH" sz="1800" b="0" dirty="0" smtClean="0"/>
                        <a:t>ห้องคลอดในทุก รพ.</a:t>
                      </a:r>
                    </a:p>
                    <a:p>
                      <a:pPr algn="l"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th-TH" sz="1800" b="0" dirty="0" smtClean="0"/>
                        <a:t>2. ทบทวน </a:t>
                      </a:r>
                      <a:r>
                        <a:rPr lang="en-US" sz="1800" b="0" dirty="0" smtClean="0"/>
                        <a:t>Case</a:t>
                      </a:r>
                      <a:r>
                        <a:rPr lang="th-TH" sz="1800" b="0" dirty="0" smtClean="0"/>
                        <a:t> </a:t>
                      </a:r>
                      <a:r>
                        <a:rPr lang="en-US" sz="1800" b="0" dirty="0" smtClean="0"/>
                        <a:t> High Risk </a:t>
                      </a:r>
                      <a:r>
                        <a:rPr lang="th-TH" sz="1800" b="0" dirty="0" smtClean="0"/>
                        <a:t>อย่างสม</a:t>
                      </a:r>
                      <a:r>
                        <a:rPr lang="th-TH" sz="1800" b="0" dirty="0" err="1" smtClean="0"/>
                        <a:t>ำเ</a:t>
                      </a:r>
                      <a:r>
                        <a:rPr lang="th-TH" sz="1800" b="0" dirty="0" smtClean="0"/>
                        <a:t>สมอ</a:t>
                      </a:r>
                      <a:endParaRPr lang="en-US" sz="1800" b="0" dirty="0" smtClean="0"/>
                    </a:p>
                    <a:p>
                      <a:pPr algn="l"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800" b="0" dirty="0" smtClean="0"/>
                        <a:t>3.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th-TH" sz="1800" b="0" baseline="0" dirty="0" smtClean="0"/>
                        <a:t>เฝ้าระวังระบบการคลอดใน รพ.ทุกระดับ ก่อนคลอด ขณะคลอด และหลังคลอด</a:t>
                      </a:r>
                      <a:endParaRPr lang="th-TH" sz="1800" b="0" dirty="0" smtClean="0"/>
                    </a:p>
                    <a:p>
                      <a:pPr algn="l">
                        <a:defRPr sz="2400" b="1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800" b="0" dirty="0"/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2" name="สี่เหลี่ยมผืนผ้า 11"/>
          <p:cNvGrpSpPr/>
          <p:nvPr/>
        </p:nvGrpSpPr>
        <p:grpSpPr>
          <a:xfrm>
            <a:off x="1999" y="-2"/>
            <a:ext cx="9144002" cy="863163"/>
            <a:chOff x="0" y="-1"/>
            <a:chExt cx="9144001" cy="863162"/>
          </a:xfrm>
        </p:grpSpPr>
        <p:sp>
          <p:nvSpPr>
            <p:cNvPr id="190" name="Rectangle"/>
            <p:cNvSpPr/>
            <p:nvPr/>
          </p:nvSpPr>
          <p:spPr>
            <a:xfrm>
              <a:off x="0" y="-1"/>
              <a:ext cx="9144001" cy="863162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 dirty="0"/>
            </a:p>
          </p:txBody>
        </p:sp>
        <p:sp>
          <p:nvSpPr>
            <p:cNvPr id="191" name="หัวข้อ : 1.1 การพัฒนาสุขภาพ กลุ่มสตรีและเด็กปฐมวัย…"/>
            <p:cNvSpPr txBox="1"/>
            <p:nvPr/>
          </p:nvSpPr>
          <p:spPr>
            <a:xfrm>
              <a:off x="0" y="115674"/>
              <a:ext cx="9144001" cy="646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r>
                <a:rPr lang="th-TH" sz="1800" b="1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ประเด็นที่ 1 </a:t>
              </a:r>
              <a:r>
                <a:rPr lang="en-US" sz="1800" b="1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: Mother &amp;  Child Health</a:t>
              </a:r>
              <a:endParaRPr lang="th-TH" sz="1800" b="1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endParaRPr>
            </a:p>
            <a:p>
              <a:r>
                <a:rPr lang="th-TH" sz="1800" b="1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ตัวชี้วัด </a:t>
              </a:r>
              <a:r>
                <a:rPr lang="en-US" sz="1800" b="1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: 1. </a:t>
              </a:r>
              <a:r>
                <a:rPr lang="th-TH" sz="1800" b="1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อัตราส่วนการตายมารดาไทย (เป้าหมาย</a:t>
              </a:r>
              <a:r>
                <a:rPr lang="en-US" sz="1800" b="1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&lt; </a:t>
              </a:r>
              <a:r>
                <a:rPr lang="th-TH" sz="1800" b="1" dirty="0">
                  <a:solidFill>
                    <a:schemeClr val="tx1"/>
                  </a:solidFill>
                  <a:latin typeface="+mj-lt"/>
                  <a:ea typeface="Tahoma" pitchFamily="34" charset="0"/>
                  <a:cs typeface="Tahoma" pitchFamily="34" charset="0"/>
                </a:rPr>
                <a:t>17 ต่อแสนการเกิดมีชีพ)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ประเด็นที่ 1 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Mother &amp;  Child Health</a:t>
            </a:r>
            <a:endParaRPr lang="th-TH" sz="18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ตัวชี้วัด 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ระดับความสำเร็จของการพัฒนาการเด็ก ตามเกณฑ์มาตรฐาน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2.1 ร้อยละของเด็กอายุ 0-5 ปีได้รับการคัดกรอง</a:t>
            </a:r>
            <a:r>
              <a:rPr lang="th-TH" sz="1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พัฒนาการ (</a:t>
            </a:r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ร้อยละ 90</a:t>
            </a:r>
            <a:r>
              <a:rPr lang="th-TH" sz="1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th-TH" sz="18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ตาราง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41958969"/>
              </p:ext>
            </p:extLst>
          </p:nvPr>
        </p:nvGraphicFramePr>
        <p:xfrm>
          <a:off x="1998" y="1080006"/>
          <a:ext cx="9142001" cy="57779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17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62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852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354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26225">
                <a:tc gridSpan="4"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ปี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2562</a:t>
                      </a:r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(ตค.61 – </a:t>
                      </a:r>
                      <a:r>
                        <a:rPr lang="th-TH" sz="2000" b="1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พค</a:t>
                      </a:r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.62)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6225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อำเภอ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เป้าหมาย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ผลงาน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ร้อยละ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l"/>
                      <a:r>
                        <a:rPr lang="th-TH" sz="18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เมือง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  <a:r>
                        <a:rPr lang="th-TH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065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1,898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46.69</a:t>
                      </a:r>
                      <a:endParaRPr lang="th-TH" sz="18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l"/>
                      <a:r>
                        <a:rPr lang="th-TH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ท่าแซะ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2,690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1,376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51.15</a:t>
                      </a:r>
                      <a:endParaRPr lang="th-TH" sz="18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ปะทิว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1,4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49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692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47.76</a:t>
                      </a:r>
                      <a:endParaRPr lang="th-TH" sz="18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l"/>
                      <a:r>
                        <a:rPr lang="th-TH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หลังสวน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2,2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42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1,250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55.75</a:t>
                      </a:r>
                      <a:endParaRPr lang="th-TH" sz="18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ละแม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96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531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53.31</a:t>
                      </a:r>
                      <a:endParaRPr lang="th-TH" sz="18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พะโต๊ะ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34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485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58.15</a:t>
                      </a:r>
                      <a:endParaRPr lang="th-TH" sz="18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สวี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2,4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08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1,257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52.20</a:t>
                      </a:r>
                      <a:endParaRPr lang="th-TH" sz="18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ทุ่งตะโก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99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479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53.28</a:t>
                      </a:r>
                      <a:endParaRPr lang="th-TH" sz="18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ชุมพร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15,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583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7,968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51.13</a:t>
                      </a:r>
                      <a:endParaRPr lang="th-TH" sz="18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เขต 11</a:t>
                      </a:r>
                      <a:endParaRPr lang="th-TH" sz="18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55.01</a:t>
                      </a:r>
                      <a:endParaRPr lang="th-TH" sz="18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ประเทศ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58.47</a:t>
                      </a:r>
                      <a:endParaRPr lang="th-TH" sz="18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90217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ประเด็นที่ 1 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Mother &amp;  Child Health</a:t>
            </a:r>
            <a:endParaRPr lang="th-TH" sz="18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ตัวชี้วัด 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ระดับความสำเร็จของการพัฒนาการเด็ก ตามเกณฑ์มาตรฐาน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2.2</a:t>
            </a:r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เด็กอายุ 0-5 ปี ได้รับการคัดกรองพัฒนาการพบสงสัยล่าช้า (ร้อยละ 20</a:t>
            </a:r>
            <a:r>
              <a:rPr lang="th-TH" sz="1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th-TH" sz="18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0" name="ตาราง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45078361"/>
              </p:ext>
            </p:extLst>
          </p:nvPr>
        </p:nvGraphicFramePr>
        <p:xfrm>
          <a:off x="1998" y="1080006"/>
          <a:ext cx="9142001" cy="57779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17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62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85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354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26225">
                <a:tc gridSpan="4"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ปี 2562 (ตค.61 – </a:t>
                      </a:r>
                      <a:r>
                        <a:rPr lang="th-TH" sz="2400" b="1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พค</a:t>
                      </a:r>
                      <a:r>
                        <a:rPr lang="th-TH" sz="24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.62)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6225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อำเภอ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เป้าหมาย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ผลงาน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ร้อยละ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เมือง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1,898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587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30.93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ท่าแซะ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1,376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493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35.83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ปะทิว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692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374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54.05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หลังสวน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1,250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369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29.52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ละแม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531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37.84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พะโต๊ะ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485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217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44.74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สวี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1,257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341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27.13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ทุ่งตะโก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479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179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37.37</a:t>
                      </a:r>
                      <a:endParaRPr lang="th-TH" sz="2000" b="0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ชุมพร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7,968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2,761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34.65</a:t>
                      </a:r>
                      <a:endParaRPr lang="th-TH" sz="20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เขต 11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29.73</a:t>
                      </a:r>
                      <a:endParaRPr lang="th-TH" sz="20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ประเทศ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25.91</a:t>
                      </a:r>
                      <a:endParaRPr lang="th-TH" sz="20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36099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ประเด็นที่ 1 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Mother &amp;  Child Health</a:t>
            </a:r>
            <a:endParaRPr lang="th-TH" sz="18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ตัวชี้วัด 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ระดับความสำเร็จของการพัฒนาการเด็ก ตามเกณฑ์มาตรฐาน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2.3 </a:t>
            </a:r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เด็กอายุ 0-5 ปีที่มีพัฒนาสงสัยล่าช้าได้รับการติดตาม/ส่งต่อ (ร้อยละ 90</a:t>
            </a:r>
            <a:r>
              <a:rPr lang="th-TH" sz="1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th-TH" sz="18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ตาราง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9659303"/>
              </p:ext>
            </p:extLst>
          </p:nvPr>
        </p:nvGraphicFramePr>
        <p:xfrm>
          <a:off x="1998" y="1079998"/>
          <a:ext cx="9142001" cy="57780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17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622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25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354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10755">
                <a:tc gridSpan="4"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ปี 2562 (ตค.61 – </a:t>
                      </a:r>
                      <a:r>
                        <a:rPr lang="th-TH" sz="2400" b="1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พค</a:t>
                      </a:r>
                      <a:r>
                        <a:rPr lang="th-TH" sz="24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.62)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0755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อำเภอ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เป้าหมาย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ผลงาน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ร้อยละ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250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เมือง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597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482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82.11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250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ท่าแซะ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494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388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78.70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1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ปะทิว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374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331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88.50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1250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หลังสวน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370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301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81.57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1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ละแม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169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84.08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1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พะโต๊ะ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220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186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85.71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1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สวี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341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254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74.49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1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ทุ่งตะโก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179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147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82.12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1250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ชุมพร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2,776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2,258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81.78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72621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เขต 11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82.19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72621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ประเทศ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85.13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508659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ประเด็นที่ 1 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Mother &amp;  Child Health</a:t>
            </a:r>
            <a:endParaRPr lang="th-TH" sz="18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ตัวชี้วัด 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ระดับความสำเร็จของการพัฒนาการเด็ก ตามเกณฑ์มาตรฐาน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2.4 </a:t>
            </a:r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เด็กพัฒนาการล่าช้าได้รับการกระตุ้นพัฒนาการด้วย </a:t>
            </a: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TEDA4I (</a:t>
            </a:r>
            <a:r>
              <a:rPr lang="th-TH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ร้อยละ </a:t>
            </a:r>
            <a:r>
              <a:rPr lang="th-TH" sz="1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60)</a:t>
            </a:r>
            <a:endParaRPr lang="th-TH" sz="18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0" name="ตาราง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31901568"/>
              </p:ext>
            </p:extLst>
          </p:nvPr>
        </p:nvGraphicFramePr>
        <p:xfrm>
          <a:off x="1999" y="1080002"/>
          <a:ext cx="9142000" cy="57780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14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296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54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354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50498">
                <a:tc gridSpan="4"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ปี 2562 (ตค.61 – กพ.62)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0498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อำเภอ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เป้าหมาย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ผลงาน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ร้อยละ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363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เมือง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22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40.91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363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ท่าแซะ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7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ปะทิว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20.00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7363">
                <a:tc>
                  <a:txBody>
                    <a:bodyPr/>
                    <a:lstStyle/>
                    <a:p>
                      <a:pPr algn="l"/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หลังสวน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7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ละแม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33.33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7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พะโต๊ะ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42.86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7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สวี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100.00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2CF43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7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ทุ่งตะโก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  <a:endParaRPr lang="th-TH" sz="2000" b="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7363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ชุมพร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46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15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32.61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7363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เขต 11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48.78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503375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ประเทศ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59.46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14523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ชุดรูปแบบของ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ชุดรูปแบบของ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ชุดรูปแบบของ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ชุดรูปแบบของ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ชุดรูปแบบของ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ชุดรูปแบบของ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2879</TotalTime>
  <Words>1978</Words>
  <Application>Microsoft Office PowerPoint</Application>
  <PresentationFormat>นำเสนอทางหน้าจอ (4:3)</PresentationFormat>
  <Paragraphs>650</Paragraphs>
  <Slides>18</Slides>
  <Notes>2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18</vt:i4>
      </vt:variant>
    </vt:vector>
  </HeadingPairs>
  <TitlesOfParts>
    <vt:vector size="19" baseType="lpstr">
      <vt:lpstr>ชุดรูปแบบของ Office</vt:lpstr>
      <vt:lpstr>สรุปการดำเนินงานส่งเสริมสุขภาพ รอบที่ 2 (ตค.61- พค.62) ประจำปีงบประมาณ 2562 จังหวัดชุมพร</vt:lpstr>
      <vt:lpstr>ภาพนิ่ง 2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ภาพนิ่ง 9</vt:lpstr>
      <vt:lpstr>ภาพนิ่ง 10</vt:lpstr>
      <vt:lpstr>ภาพนิ่ง 11</vt:lpstr>
      <vt:lpstr>ภาพนิ่ง 12</vt:lpstr>
      <vt:lpstr>ภาพนิ่ง 13</vt:lpstr>
      <vt:lpstr>ภาพนิ่ง 14</vt:lpstr>
      <vt:lpstr>ภาพนิ่ง 15</vt:lpstr>
      <vt:lpstr>ภาพนิ่ง 16</vt:lpstr>
      <vt:lpstr>ภาพนิ่ง 17</vt:lpstr>
      <vt:lpstr>ภาพนิ่ง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สรุปการตรวจราชการ รอบที่ 2 ประจำปีงบประมาณ 2561 จังหวัดนครศรีธรรมราช</dc:title>
  <dc:creator>Jaturat</dc:creator>
  <cp:lastModifiedBy>บุทธ์</cp:lastModifiedBy>
  <cp:revision>344</cp:revision>
  <cp:lastPrinted>2019-06-10T15:58:38Z</cp:lastPrinted>
  <dcterms:modified xsi:type="dcterms:W3CDTF">2019-06-11T06:30:22Z</dcterms:modified>
</cp:coreProperties>
</file>