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A09C-578B-4ACE-B2EF-2A0E083C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873D8-78E6-41C2-9AB8-C4790593E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9D10-36B8-4C18-9654-929A6AAA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A34B-3719-49B0-B032-02D71C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C535-3729-4B51-9689-F99B54BB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556F5D-7405-4DC6-B222-1BB3BF4313B7}"/>
              </a:ext>
            </a:extLst>
          </p:cNvPr>
          <p:cNvSpPr txBox="1">
            <a:spLocks/>
          </p:cNvSpPr>
          <p:nvPr userDrawn="1"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07669-1064-4B05-B544-B458DE0EEB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B8C920-2F59-4A20-9B70-65E944D18C00}"/>
              </a:ext>
            </a:extLst>
          </p:cNvPr>
          <p:cNvSpPr txBox="1">
            <a:spLocks/>
          </p:cNvSpPr>
          <p:nvPr userDrawn="1"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83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065-DA9F-4939-81C4-C144C864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57BE-6659-4D60-A490-CC493138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F252-9729-47DB-81A2-416F3AEF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34D2-0701-4834-9D60-F4611A77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DE99-101A-429D-A5B9-3C27AAEC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59A8A-C5C6-45F1-A2D4-0F3B43878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294F3-FCCA-44E4-82EB-33A24C3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9BB4-2011-483B-BDBC-08C66310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EBE0-8B16-405A-861A-54B0C10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B7C8-D3AE-4DE9-BAC2-73502C7C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BFE8-2E62-4101-B39A-2DF8F599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093E-2937-42D9-AB65-35E7CAA5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98D9-686C-41A6-9EB9-EED3F8FF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4675-3FEE-4222-AEB7-2642534E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A1BB-9BAC-4432-A25B-21BE1749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D899-072D-455B-A299-7C16213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8597-AEF3-42A4-B480-04906EF1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8349-32B1-4F10-845D-2236DEE4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B9DB-0EEA-4885-920F-DD401324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BA96-187D-4A43-B245-17B80D9D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624C-542F-4139-864A-E84FA70B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BCFB-ECE3-4CFC-8A23-044E4CBE9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8A0B-FAE2-497D-94C0-81620B24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9DA80-3AB8-4007-A64F-84CBD11E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CAC9-620E-4E02-896B-3CFE22D4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6B65-5886-481B-9F06-321330F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062D-CBF1-4012-B8B4-5A071FBC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79A9A-C377-4C33-87CC-E79D7F24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3421-FD22-4511-B325-E93484B6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D6F5D-A990-4FA3-8958-47B388F79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59365-A5B2-43C0-8A86-17995BD83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069E4-AC80-4CD2-A477-25654110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B9853-35AE-425B-A95F-7C19F6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FAB8-78C9-43DA-B810-55CC655C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7BA3-FE03-47CF-BA87-D65BF118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D4DDF-F39F-4098-989A-009A157C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0AA39-4E19-46E5-B161-F20A68BE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21AEE-E497-4F30-BA19-989BEBC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2168-E468-4F7B-88DC-B7FBCD6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54DBE-2FF0-44ED-AEE9-2A13797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151ED-2B02-4C25-B7C8-28CA4D0B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A94B-4C39-4438-9911-612C1436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CE7E-C16B-426F-AE64-01602072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AFE5-7D66-4BA1-BC45-DA14D5E5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10CFF-C2DB-4ABE-9731-2344C886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871B-09A2-413F-B825-89CD4EB0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FDC2-A43B-49B4-8CE9-C6C8682B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E9D-76EC-4B4C-9A25-C31655B5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CE66C-CB8C-454F-B8D4-5761A5C6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45188-BBDC-4E3B-81F6-4E25E80F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EF6C-389C-44D9-8F95-5826DEEA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A23B-0A44-4A16-AD86-A7A2F92D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3C9E-E7EC-4CEE-AF19-1BC9E553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1A28-9C55-4C0C-8E39-39B9DD3C4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508-CE7E-4B15-B580-FB4FF3DD6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0035-AC59-45A6-86BE-1C26F137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FF30D5-3B58-4DE4-A1AA-57D6C9018790}"/>
              </a:ext>
            </a:extLst>
          </p:cNvPr>
          <p:cNvSpPr txBox="1">
            <a:spLocks/>
          </p:cNvSpPr>
          <p:nvPr userDrawn="1"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32E04-D4D9-4A05-82C0-5548BDC794D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0E471C-DEBD-4B83-80AC-3FB8C10EEA4B}"/>
              </a:ext>
            </a:extLst>
          </p:cNvPr>
          <p:cNvSpPr txBox="1">
            <a:spLocks/>
          </p:cNvSpPr>
          <p:nvPr userDrawn="1"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h-TH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552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2C46F3-3557-4885-B77F-31CE84FA50D6}"/>
              </a:ext>
            </a:extLst>
          </p:cNvPr>
          <p:cNvSpPr/>
          <p:nvPr/>
        </p:nvSpPr>
        <p:spPr>
          <a:xfrm>
            <a:off x="1861930" y="1537252"/>
            <a:ext cx="8468140" cy="3472070"/>
          </a:xfrm>
          <a:prstGeom prst="roundRect">
            <a:avLst>
              <a:gd name="adj" fmla="val 526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C61680BC-FB32-46A1-A5DC-A38E558EF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7" y="160045"/>
            <a:ext cx="10464739" cy="75435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CSIO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ชื่อเรื่องรอง 5">
            <a:extLst>
              <a:ext uri="{FF2B5EF4-FFF2-40B4-BE49-F238E27FC236}">
                <a16:creationId xmlns:a16="http://schemas.microsoft.com/office/drawing/2014/main" id="{91191E40-CF0B-4066-8EB7-938D76435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100" y="2275335"/>
            <a:ext cx="7143800" cy="1995905"/>
          </a:xfrm>
        </p:spPr>
        <p:txBody>
          <a:bodyPr>
            <a:noAutofit/>
          </a:bodyPr>
          <a:lstStyle/>
          <a:p>
            <a:pPr marL="742950" indent="-742950" algn="l">
              <a:buFont typeface="Wingdings" pitchFamily="2" charset="2"/>
              <a:buChar char="Ø"/>
            </a:pPr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ติดตามผลการดำเนินงานตัวชี้วัดตรวจราชการกระทรวงสาธารณสุข</a:t>
            </a:r>
            <a:endParaRPr lang="en-US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 algn="l">
              <a:buFont typeface="Wingdings" pitchFamily="2" charset="2"/>
              <a:buChar char="Ø"/>
            </a:pPr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ติดตามผลการดำเนินงาน 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</a:t>
            </a:r>
          </a:p>
          <a:p>
            <a:pPr marL="742950" indent="-742950" algn="l">
              <a:buFont typeface="Wingdings" pitchFamily="2" charset="2"/>
              <a:buChar char="Ø"/>
            </a:pPr>
            <a:endParaRPr lang="th-TH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95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414E9-03E2-4ECC-9F02-4ECBFC08E52D}"/>
              </a:ext>
            </a:extLst>
          </p:cNvPr>
          <p:cNvSpPr/>
          <p:nvPr/>
        </p:nvSpPr>
        <p:spPr>
          <a:xfrm>
            <a:off x="1861930" y="1537252"/>
            <a:ext cx="8468140" cy="3472070"/>
          </a:xfrm>
          <a:prstGeom prst="roundRect">
            <a:avLst>
              <a:gd name="adj" fmla="val 526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C86D04D4-20F3-4D80-A1E1-33830260D748}"/>
              </a:ext>
            </a:extLst>
          </p:cNvPr>
          <p:cNvSpPr txBox="1">
            <a:spLocks/>
          </p:cNvSpPr>
          <p:nvPr/>
        </p:nvSpPr>
        <p:spPr>
          <a:xfrm>
            <a:off x="2209800" y="2538275"/>
            <a:ext cx="7772400" cy="14700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/>
            <a:r>
              <a:rPr lang="th-TH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ติดตามผลการดำเนินงานตัวชี้วัด</a:t>
            </a:r>
            <a:endParaRPr 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 algn="ctr"/>
            <a:r>
              <a:rPr lang="th-TH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ตรวจราชการกระทรวงสาธารณสุข</a:t>
            </a:r>
            <a:endParaRPr 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3684791F-F35B-4C35-A30E-16A343C11C8F}"/>
              </a:ext>
            </a:extLst>
          </p:cNvPr>
          <p:cNvSpPr txBox="1">
            <a:spLocks/>
          </p:cNvSpPr>
          <p:nvPr/>
        </p:nvSpPr>
        <p:spPr>
          <a:xfrm>
            <a:off x="1342947" y="160045"/>
            <a:ext cx="10464739" cy="754356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CSIO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24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EAD13-00EF-4038-8B45-B9E3ADDC5674}"/>
              </a:ext>
            </a:extLst>
          </p:cNvPr>
          <p:cNvSpPr/>
          <p:nvPr/>
        </p:nvSpPr>
        <p:spPr>
          <a:xfrm>
            <a:off x="1861930" y="1537252"/>
            <a:ext cx="8468140" cy="3472070"/>
          </a:xfrm>
          <a:prstGeom prst="roundRect">
            <a:avLst>
              <a:gd name="adj" fmla="val 526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965BB5A7-B060-4D32-BBD9-316D71943B7E}"/>
              </a:ext>
            </a:extLst>
          </p:cNvPr>
          <p:cNvSpPr txBox="1">
            <a:spLocks/>
          </p:cNvSpPr>
          <p:nvPr/>
        </p:nvSpPr>
        <p:spPr>
          <a:xfrm>
            <a:off x="1427654" y="232672"/>
            <a:ext cx="8643998" cy="71379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การดำเนินงานข้อมูล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ตามตัวชี้วัดกระทรวง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43</a:t>
            </a:r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แฟ้ม</a:t>
            </a:r>
            <a:endParaRPr lang="th-TH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E1DE-7E0F-4A11-8BB3-95139E2D7C7C}"/>
              </a:ext>
            </a:extLst>
          </p:cNvPr>
          <p:cNvSpPr txBox="1"/>
          <p:nvPr/>
        </p:nvSpPr>
        <p:spPr>
          <a:xfrm>
            <a:off x="1999151" y="2303791"/>
            <a:ext cx="81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ภาพเขต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รายจังหวัด</a:t>
            </a:r>
          </a:p>
          <a:p>
            <a:pPr algn="ctr"/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นครศรีธรรมราช กระบี่ พังงา ภูเก็ต </a:t>
            </a:r>
            <a:endParaRPr lang="en-US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สุราษฏร์ธานี ระนอง ชุมพร  </a:t>
            </a:r>
          </a:p>
        </p:txBody>
      </p:sp>
    </p:spTree>
    <p:extLst>
      <p:ext uri="{BB962C8B-B14F-4D97-AF65-F5344CB8AC3E}">
        <p14:creationId xmlns:p14="http://schemas.microsoft.com/office/powerpoint/2010/main" val="301915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ยึดเนื้อหา 3">
            <a:extLst>
              <a:ext uri="{FF2B5EF4-FFF2-40B4-BE49-F238E27FC236}">
                <a16:creationId xmlns:a16="http://schemas.microsoft.com/office/drawing/2014/main" id="{7C50CA0B-35B1-48F6-9E91-0EBA86335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461926"/>
              </p:ext>
            </p:extLst>
          </p:nvPr>
        </p:nvGraphicFramePr>
        <p:xfrm>
          <a:off x="828262" y="1386174"/>
          <a:ext cx="10535476" cy="521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0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KPI</a:t>
                      </a:r>
                      <a:endParaRPr lang="th-TH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ผ่านเกณฑ์</a:t>
                      </a:r>
                      <a:endParaRPr lang="th-TH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ผลงาน</a:t>
                      </a:r>
                      <a:endParaRPr lang="th-TH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1. </a:t>
                      </a:r>
                      <a:r>
                        <a:rPr lang="th-TH" sz="2000" b="1" kern="1200" dirty="0"/>
                        <a:t>0-5 ปี ที่ได้รับการคัดกรองพัฒนาการ พบสงสัยล่าช้า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20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2. </a:t>
                      </a:r>
                      <a:r>
                        <a:rPr lang="th-TH" sz="2000" b="1" kern="1200" dirty="0"/>
                        <a:t>9,18,30,42 เดือนที่คัดกรองพัฒนาการแล้วพบว่ามีพัฒนาการล่าช้าแล้วได้รับการกระตุ้นพัฒนาการ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60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61.7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3. </a:t>
                      </a:r>
                      <a:r>
                        <a:rPr lang="th-TH" sz="2000" b="1" kern="1200" dirty="0"/>
                        <a:t>0-5 ปี มีพัฒนาการสมวัย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85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87.13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4.</a:t>
                      </a:r>
                      <a:r>
                        <a:rPr lang="th-TH" sz="2000" b="1" baseline="0" dirty="0"/>
                        <a:t> </a:t>
                      </a:r>
                      <a:r>
                        <a:rPr lang="th-TH" sz="2000" b="1" kern="1200" dirty="0"/>
                        <a:t>0-5 ปี สูงดีสมส่วน และส่วนสูงเฉลี่ยที่อายุ 5 ปี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57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62.92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5. </a:t>
                      </a:r>
                      <a:r>
                        <a:rPr lang="th-TH" sz="2000" b="1" kern="1200" dirty="0"/>
                        <a:t>9,18,30,42 เดือนที่คัดกรองพัฒนาการแล้วพบว่ามีพัฒนาการล่าช้าแล้วได้รับการกระตุ้นพัฒนาการ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60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67.7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6. </a:t>
                      </a:r>
                      <a:r>
                        <a:rPr lang="th-TH" sz="2000" b="1" kern="1200" dirty="0"/>
                        <a:t>คลอดมีชีพในหญิงอายุ 15-19 ปี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&lt; </a:t>
                      </a: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38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34.07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7. </a:t>
                      </a:r>
                      <a:r>
                        <a:rPr lang="th-TH" sz="2000" b="1" kern="1200" dirty="0"/>
                        <a:t>ผู้ป่วยเบาหวานรายใหม่จากกลุ่มเสี่ยง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&lt; </a:t>
                      </a: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2.05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1.36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8. </a:t>
                      </a:r>
                      <a:r>
                        <a:rPr lang="th-TH" sz="2000" b="1" kern="1200" dirty="0"/>
                        <a:t>กลุ่มสงสัยป่วยความดันโลหิตสูงในเขตรับผิดชอบได้รับการวัดความดันโลหิตที่บ้าน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30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44.91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9. </a:t>
                      </a:r>
                      <a:r>
                        <a:rPr lang="th-TH" sz="2000" b="1" kern="1200" dirty="0"/>
                        <a:t>รพ.สต.ที่มีอัตราการใช้ยาปฏิชีวนะในโรค </a:t>
                      </a:r>
                      <a:r>
                        <a:rPr lang="en-US" sz="2000" b="1" kern="1200" dirty="0"/>
                        <a:t>Respiratory Infection </a:t>
                      </a:r>
                      <a:r>
                        <a:rPr lang="th-TH" sz="2000" b="1" kern="1200" dirty="0"/>
                        <a:t>และ </a:t>
                      </a:r>
                      <a:r>
                        <a:rPr lang="en-US" sz="2000" b="1" kern="1200" dirty="0"/>
                        <a:t>Acute Diarrhea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80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85.92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10.</a:t>
                      </a:r>
                      <a:r>
                        <a:rPr lang="th-TH" sz="2000" b="1" baseline="0" dirty="0"/>
                        <a:t> </a:t>
                      </a:r>
                      <a:r>
                        <a:rPr lang="th-TH" sz="2000" b="1" kern="1200" dirty="0"/>
                        <a:t>ส่งต่อผู้ป่วยออกนอกเขตสุขภาพลดลง 4 สาขา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ลดลง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ลดลงร้อยละ </a:t>
                      </a:r>
                      <a:r>
                        <a:rPr lang="en-US" sz="2000" b="1" dirty="0"/>
                        <a:t>13.10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11. </a:t>
                      </a:r>
                      <a:r>
                        <a:rPr lang="th-TH" sz="2000" b="1" kern="1200" dirty="0"/>
                        <a:t>ผู้ป่วยนอกได้รับบริการการแพทย์แผนไทยและการแพทย์ทางเลือก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&gt; </a:t>
                      </a:r>
                      <a:r>
                        <a:rPr lang="th-TH" sz="2000" b="1" dirty="0"/>
                        <a:t>ร้อยละ 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20.8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/>
                        <a:t>12. </a:t>
                      </a:r>
                      <a:r>
                        <a:rPr lang="th-TH" sz="2000" b="1" kern="1200"/>
                        <a:t>การ</a:t>
                      </a:r>
                      <a:r>
                        <a:rPr lang="th-TH" sz="2000" b="1" kern="1200" dirty="0"/>
                        <a:t>เสียชีวิตของผู้เจ็บป่วยวิกฤตฉุกเฉิน ภายใน 24 ชั่วโมง ในโรงพยาบาล ระดับ </a:t>
                      </a:r>
                      <a:r>
                        <a:rPr lang="en-US" sz="2000" b="1" kern="1200" dirty="0"/>
                        <a:t>F2 </a:t>
                      </a:r>
                      <a:r>
                        <a:rPr lang="th-TH" sz="2000" b="1" kern="1200" dirty="0"/>
                        <a:t>ขึ้นไป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&lt;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th-TH" sz="2000" b="1" baseline="0" dirty="0"/>
                        <a:t>ร้อยละ </a:t>
                      </a:r>
                      <a:r>
                        <a:rPr lang="en-US" sz="2000" b="1" baseline="0" dirty="0"/>
                        <a:t>12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5.53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12783705-7FBA-4E39-9B2D-FBD44F68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073" y="143845"/>
            <a:ext cx="10639397" cy="857272"/>
          </a:xfrm>
        </p:spPr>
        <p:txBody>
          <a:bodyPr anchor="ctr">
            <a:normAutofit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ตัวชี้วัดตรวจราชการกระทรวงสาธารณสุขที่ผ่านเกณฑ์ ในภาพเขตสุขภาพที่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11 (12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440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7F64797-28F1-4139-AA2F-F593EC3A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116332"/>
            <a:ext cx="9144000" cy="857272"/>
          </a:xfrm>
        </p:spPr>
        <p:txBody>
          <a:bodyPr>
            <a:noAutofit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ตัวชี้วัดตรวจราชการกระทรวงสาธารณสุขที่ไม่ผ่านเกณฑ์ ในภาพเขตสุขภาพที่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11</a:t>
            </a:r>
            <a:b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10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(ข้อมูล ณ 25 มิ.ย. 62)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FC9E3649-90B0-46DF-AA58-D63F8A4F8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07210"/>
              </p:ext>
            </p:extLst>
          </p:nvPr>
        </p:nvGraphicFramePr>
        <p:xfrm>
          <a:off x="278858" y="1535371"/>
          <a:ext cx="11634284" cy="466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2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KPI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เกณฑ์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นคร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กระบี่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พังงา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ภูเก็ต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สฎ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ระนอง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0-5 ปี ได้รับการคัดกรองพัฒนาการ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55.49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45.03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65.84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58.37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51.02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67.27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79.09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47.18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0-5 ปี ที่มีพัฒนาการสงสัยล่าช้าได้รับการติดตาม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58.34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42.04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62.22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71.79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64.53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67.81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43.54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เด็กวัยเรียน สูงดีสมส่วน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57.29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56.78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61.26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56.95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55.44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54.59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64.48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59.12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ตายของผู้ป่วยใน โรคหลอดเลือดสมอง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7.72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8.99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12.05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10.09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ทารกแรกเกิดตาย อายุน้อยกว่าหรือเท่ากับ 28 วัน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3.8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6.14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5.42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8.02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12.38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9.07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4.12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3.86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ผู้ป่วยโรคซึมเศร้าเข้าถึงบริการ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19.87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49.59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35.46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24.81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23.07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49.39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64.14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19.87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ผู้ป่วยติดเชื้อในกระแสเลือดแบบรุนแรงชนิด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community-acquired</a:t>
                      </a: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i="0" kern="120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ตาย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 30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38.67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41.09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24.24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26.17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45.51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43.80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38.51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29.52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การรักษาผู้ป่วย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STEMI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ได้ตามมาตรฐานเวลาที่กำหนด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43.29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45.87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19.85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26.58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24.61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53.17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68.62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38.75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ผู้ป่วยมีอัตราการลดลงของ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eGFR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&lt; 4 ml/min/1.73 m2/yr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59.32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58.56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59.47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55.19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62.83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48.84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57.98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ประชากรเข้าถึงบริการการแพทย์ฉุกเฉิน ในโรงพยายาลระดับ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A,S,M1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9.07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18.24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5.17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10.94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A09235C3-003E-47B2-ACC3-F79D1E77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142836"/>
            <a:ext cx="10561983" cy="857272"/>
          </a:xfrm>
        </p:spPr>
        <p:txBody>
          <a:bodyPr anchor="ctr">
            <a:normAutofit fontScale="90000"/>
          </a:bodyPr>
          <a:lstStyle/>
          <a:p>
            <a:r>
              <a:rPr lang="th-TH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ที่ไม่ผ่านเกณฑ์ ในภาพเขตสุขภาพที่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11 </a:t>
            </a:r>
            <a:r>
              <a:rPr lang="th-TH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 6 ตัวชี้วัด (ข้อมูล ณ ไตรมาส 2)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CAE68CE3-72DC-46D8-9EFD-42CA2ABC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40118"/>
              </p:ext>
            </p:extLst>
          </p:nvPr>
        </p:nvGraphicFramePr>
        <p:xfrm>
          <a:off x="425195" y="1522730"/>
          <a:ext cx="11341611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KPI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เกณฑ์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นคร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กระบี่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พังงา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ภูเก็ต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สฎ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7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ระนอง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อัตราส่วนมารดาตาย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</a:b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&lt;17</a:t>
                      </a:r>
                    </a:p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ต่อ</a:t>
                      </a:r>
                      <a:r>
                        <a:rPr lang="th-TH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แสนประชากร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20.23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48.95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ระดับความสำเร็จของพัฒนาการเด็กตามเกณฑ์มาตรฐาน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2.3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เด็กอายุ 0-5 ปี ที่มีพัฒนาการสงสัยล่าช้าได้รับการติดตาม/ส่งต่อ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82.68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6.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อัตราตายของผู้ป่วยโรคหลอดเลือดสมอง และระยะเวลาที่ได้รับการรักษาอย่างเหมาะสม</a:t>
                      </a:r>
                      <a:endParaRPr lang="th-TH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6.3 ร้อยละอัตราตายของผู้ป่วยโรคหลอดเลือดสมอง (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I60-I69)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 7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9.28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7.30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5.00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6.38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14.76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5.96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15.22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10.4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6.6 </a:t>
                      </a: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ร้อยละผู้ป่วยโรคหลอดเลือดสมองแตก (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I60-I62) </a:t>
                      </a: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ได้รับการผ่าตัดสมองภายใน 90 นาที (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door to operation room time) (%DTOR)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≥ 50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36.61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55.96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8.33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92.00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782D50AB-D6C4-4A2C-AF92-F1DF73D1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116332"/>
            <a:ext cx="9872870" cy="857272"/>
          </a:xfrm>
        </p:spPr>
        <p:txBody>
          <a:bodyPr anchor="ctr">
            <a:normAutofit fontScale="90000"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ที่ไม่ผ่านเกณฑ์ ในภาพเขตสุขภาพที่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11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 6 ตัวชี้วัด (ข้อมูล ณ ไตรมาส 2)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870AF37D-F14C-4B8F-A9B4-6B2D8EF80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72206"/>
              </p:ext>
            </p:extLst>
          </p:nvPr>
        </p:nvGraphicFramePr>
        <p:xfrm>
          <a:off x="339055" y="1462816"/>
          <a:ext cx="1151389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KPI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เกณฑ์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นคร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กระบี่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พังงา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ภูเก็ต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สฎ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7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ระนอง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อัตราความสำเร็จการรักษาผู้ป่วยวัณโรคปอดรายใหม่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7.1 ร้อยละความครอบคลุมการรักษาผู้ป่วยวัณโรครายใหม่และกลับเป็นซ้ำ (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TB Treatment Coverage ) </a:t>
                      </a:r>
                      <a:endParaRPr lang="th-TH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≥ </a:t>
                      </a: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33.70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93.47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91.30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7.2 อัตราการเสียชีวิต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≤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7.3 อัตราการขาดยาและโอนออกของผู้ป่วยวัณโรค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10. อัตราตายของผู้ป่วยติดเชื้อในกระแสเลือด แบบรุนแรงชนิด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community-ac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38.67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41.09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24.24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26.17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45.51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43.80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38.51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29.52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17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ร้อยละโรงพยาบาลสังกัดกระทรวงสาธารณสุขมีคุณภาพมาตรฐานผ่านการรับรอง 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HA 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ขั้น 3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17.1 รพศ., </a:t>
                      </a:r>
                      <a:r>
                        <a:rPr lang="th-TH" sz="1800" b="1" i="0" kern="120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รพท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.,โรงพยาบาลสังกัดกรม การแพทย์, กรมควบคุมโรค และกรมสุขภาพจิต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17.2 . </a:t>
                      </a:r>
                      <a:r>
                        <a:rPr lang="th-TH" sz="1800" b="1" i="0" kern="120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รพช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 ในสังกัดสำนักงานปลัดกระทรวงสาธารณสุข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94.44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1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_thai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891</Words>
  <Application>Microsoft Office PowerPoint</Application>
  <PresentationFormat>Widescreen</PresentationFormat>
  <Paragraphs>288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Angsana New</vt:lpstr>
      <vt:lpstr>Arial</vt:lpstr>
      <vt:lpstr>Wingdings</vt:lpstr>
      <vt:lpstr>Office Theme</vt:lpstr>
      <vt:lpstr>วาระ CSIO</vt:lpstr>
      <vt:lpstr>PowerPoint Presentation</vt:lpstr>
      <vt:lpstr>PowerPoint Presentation</vt:lpstr>
      <vt:lpstr>ตัวชี้วัดตรวจราชการกระทรวงสาธารณสุขที่ผ่านเกณฑ์ ในภาพเขตสุขภาพที่ 11 (12 ตัวชี้วัด)</vt:lpstr>
      <vt:lpstr>ตัวชี้วัดตรวจราชการกระทรวงสาธารณสุขที่ไม่ผ่านเกณฑ์ ในภาพเขตสุขภาพที่ 11 10 ตัวชี้วัด (ข้อมูล ณ 25 มิ.ย. 62)</vt:lpstr>
      <vt:lpstr>ตัวชี้วัด PA ที่ไม่ผ่านเกณฑ์ ในภาพเขตสุขภาพที่ 11 จำนวน 6 ตัวชี้วัด (ข้อมูล ณ ไตรมาส 2)</vt:lpstr>
      <vt:lpstr>ตัวชี้วัด PA ที่ไม่ผ่านเกณฑ์ ในภาพเขตสุขภาพที่ 11 จำนวน 6 ตัวชี้วัด (ข้อมูล ณ ไตรมาส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nutthawut ponkrut</cp:lastModifiedBy>
  <cp:revision>10</cp:revision>
  <dcterms:created xsi:type="dcterms:W3CDTF">2019-06-26T06:30:20Z</dcterms:created>
  <dcterms:modified xsi:type="dcterms:W3CDTF">2019-06-26T13:49:44Z</dcterms:modified>
</cp:coreProperties>
</file>