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1816" r:id="rId2"/>
  </p:sldIdLst>
  <p:sldSz cx="12192000" cy="6858000"/>
  <p:notesSz cx="7102475" cy="938847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70CE9"/>
    <a:srgbClr val="63A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00" autoAdjust="0"/>
    <p:restoredTop sz="94660"/>
  </p:normalViewPr>
  <p:slideViewPr>
    <p:cSldViewPr snapToGrid="0">
      <p:cViewPr>
        <p:scale>
          <a:sx n="61" d="100"/>
          <a:sy n="61" d="100"/>
        </p:scale>
        <p:origin x="-725" y="41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ขั้นที่ 1</c:v>
                </c:pt>
              </c:strCache>
            </c:strRef>
          </c:tx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2560</c:v>
                </c:pt>
                <c:pt idx="1">
                  <c:v>2561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ขั้นที่ 2</c:v>
                </c:pt>
              </c:strCache>
            </c:strRef>
          </c:tx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2560</c:v>
                </c:pt>
                <c:pt idx="1">
                  <c:v>2561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0</c:v>
                </c:pt>
                <c:pt idx="1">
                  <c:v>36.36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4263168"/>
        <c:axId val="134264704"/>
        <c:axId val="0"/>
      </c:bar3DChart>
      <c:catAx>
        <c:axId val="134263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4264704"/>
        <c:crosses val="autoZero"/>
        <c:auto val="1"/>
        <c:lblAlgn val="ctr"/>
        <c:lblOffset val="100"/>
        <c:noMultiLvlLbl val="0"/>
      </c:catAx>
      <c:valAx>
        <c:axId val="134264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42631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th-TH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71488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71488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8D5EC67-D371-453C-AB4C-C3BE19CFE665}" type="datetimeFigureOut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71487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71487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2F0FABE-4C09-4A39-800D-A16CDFED34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479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/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/>
          </p:spPr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11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12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14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15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18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20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23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26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28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30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32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/>
          </p:spPr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36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37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39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40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42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44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/>
          </p:spPr>
        </p:sp>
        <p:sp>
          <p:nvSpPr>
            <p:cNvPr id="47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49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52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53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56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58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0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075" y="541020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D9FD3-6A2B-4752-A949-BCE798382E9C}" type="datetimeFigureOut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5" y="5410200"/>
            <a:ext cx="51244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475" y="5410200"/>
            <a:ext cx="7715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E1502-0E72-4E76-BB9A-116DB7B619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0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3C5F6-0F20-4D0D-B708-85BC270251E8}" type="datetimeFigureOut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EBC23-632C-4973-A8D0-A6E40841B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8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88C26-2C1D-4667-ACB4-B635377500D4}" type="datetimeFigureOut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C2504-513F-4C24-A694-F717EAE070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28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/>
          <p:cNvSpPr txBox="1"/>
          <p:nvPr/>
        </p:nvSpPr>
        <p:spPr>
          <a:xfrm>
            <a:off x="903288" y="731838"/>
            <a:ext cx="609600" cy="585787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60"/>
          <p:cNvSpPr txBox="1"/>
          <p:nvPr/>
        </p:nvSpPr>
        <p:spPr>
          <a:xfrm>
            <a:off x="10537825" y="2765425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5C067-8F1E-47AC-84DE-5B8108BA11CC}" type="datetimeFigureOut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CE1DD-7FB9-48F5-98C6-A96F027B79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173BB-BABF-46B7-A996-0095FFC0E3EA}" type="datetimeFigureOut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99BB9-250C-4880-A389-F08E4D5D7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7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449FD-3F7F-4F26-8BEE-24F7BA0BB204}" type="datetimeFigureOut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7771F-CAAC-405F-816C-C16775853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31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3B026-D299-44F7-9340-DCFDEFA169BD}" type="datetimeFigureOut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80A7D-1D42-4CA0-9392-4068E832D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2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C27D7-FA8C-4D61-A2FA-9594FC822B59}" type="datetimeFigureOut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F17B8-D412-44CD-A1E7-8C05A4EE19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8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EB6CC-3755-4C35-A980-9EF0902FD6DF}" type="datetimeFigureOut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14CBF-A450-46B2-97CC-C5748582B2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1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E3122-A4BE-4219-9BD2-A3F66D0A61ED}" type="datetimeFigureOut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79B54-78D9-4360-9FE2-CA2BDB4819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5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B4D91-00E7-47EE-B6C0-6EA5E969CDC6}" type="datetimeFigureOut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3644D-4240-4E3D-813C-2636EDD2F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235F0-00CA-4DBE-8AFB-9AD824780771}" type="datetimeFigureOut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89BDC-35EB-44FD-943F-277DCFB253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AE851-4CAE-4EC7-A329-00DCCB38B612}" type="datetimeFigureOut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32A5F-2874-40B4-9F6E-20C2EBB8B4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9CC75-B2A3-4F8D-A3F4-C5FBE6ED8133}" type="datetimeFigureOut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E9D6E-7EEE-4645-B965-91ADD8198A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7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96999-1014-4319-885D-30E0F7442F84}" type="datetimeFigureOut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A6527-D855-4E1F-8134-57337F82EE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223E1-E81F-4436-9A55-BDC72ABC3DB5}" type="datetimeFigureOut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BC417-7466-4B5D-A6BC-465D87E1F1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CFDD7-CA19-442C-B98C-9C3EB9660BCC}" type="datetimeFigureOut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C6F64-08EF-4537-BE53-6FB84E0B09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1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7"/>
          <p:cNvGrpSpPr>
            <a:grpSpLocks/>
          </p:cNvGrpSpPr>
          <p:nvPr/>
        </p:nvGrpSpPr>
        <p:grpSpPr bwMode="auto">
          <a:xfrm>
            <a:off x="-14288" y="0"/>
            <a:ext cx="12053888" cy="6858000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/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/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/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1413" y="2249488"/>
            <a:ext cx="9906000" cy="354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488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B37493B-C41E-4126-B3F8-550836038955}" type="datetimeFigureOut">
              <a:rPr lang="en-US"/>
              <a:pPr>
                <a:defRPr/>
              </a:pPr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3" y="5883275"/>
            <a:ext cx="6238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cap="all" baseline="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5888" y="5883275"/>
            <a:ext cx="771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3185868-7A52-424D-855F-AD175C25F5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4" r:id="rId3"/>
    <p:sldLayoutId id="2147483663" r:id="rId4"/>
    <p:sldLayoutId id="2147483662" r:id="rId5"/>
    <p:sldLayoutId id="2147483661" r:id="rId6"/>
    <p:sldLayoutId id="2147483660" r:id="rId7"/>
    <p:sldLayoutId id="2147483659" r:id="rId8"/>
    <p:sldLayoutId id="2147483658" r:id="rId9"/>
    <p:sldLayoutId id="2147483657" r:id="rId10"/>
    <p:sldLayoutId id="2147483656" r:id="rId11"/>
    <p:sldLayoutId id="2147483667" r:id="rId12"/>
    <p:sldLayoutId id="2147483655" r:id="rId13"/>
    <p:sldLayoutId id="2147483654" r:id="rId14"/>
    <p:sldLayoutId id="2147483653" r:id="rId15"/>
    <p:sldLayoutId id="2147483652" r:id="rId16"/>
    <p:sldLayoutId id="2147483651" r:id="rId17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itchFamily="34" charset="0"/>
        </a:defRPr>
      </a:lvl9pPr>
    </p:titleStyle>
    <p:bodyStyle>
      <a:lvl1pPr marL="228600" indent="-228600" algn="l" rtl="0" fontAlgn="base">
        <a:lnSpc>
          <a:spcPct val="120000"/>
        </a:lnSpc>
        <a:spcBef>
          <a:spcPts val="1000"/>
        </a:spcBef>
        <a:spcAft>
          <a:spcPct val="0"/>
        </a:spcAft>
        <a:buSzPct val="12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/>
            </a:extLst>
          </p:cNvPr>
          <p:cNvSpPr txBox="1"/>
          <p:nvPr/>
        </p:nvSpPr>
        <p:spPr>
          <a:xfrm>
            <a:off x="939800" y="-70834"/>
            <a:ext cx="10393363" cy="137318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  <a:cs typeface="Angsana New" pitchFamily="18" charset="-34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  <a:cs typeface="Angsana New" pitchFamily="18" charset="-34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  <a:cs typeface="Angsana New" pitchFamily="18" charset="-34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  <a:cs typeface="Angsana New" pitchFamily="18" charset="-34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  <a:cs typeface="Angsana New" pitchFamily="18" charset="-34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ngsana New" pitchFamily="18" charset="-34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ngsana New" pitchFamily="18" charset="-34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ngsana New" pitchFamily="18" charset="-34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ngsana New" pitchFamily="18" charset="-34"/>
              </a:defRPr>
            </a:lvl9pPr>
          </a:lstStyle>
          <a:p>
            <a:r>
              <a:rPr lang="th-TH" sz="2800" b="1">
                <a:solidFill>
                  <a:srgbClr val="000000"/>
                </a:solidFill>
                <a:latin typeface="Angsana New" pitchFamily="18" charset="-34"/>
                <a:sym typeface="Helvetica Neue Medium"/>
              </a:rPr>
              <a:t>หัวข้อ </a:t>
            </a:r>
            <a:r>
              <a:rPr lang="en-US" sz="2800" b="1">
                <a:solidFill>
                  <a:srgbClr val="000000"/>
                </a:solidFill>
                <a:latin typeface="Angsana New" pitchFamily="18" charset="-34"/>
                <a:sym typeface="Helvetica Neue Medium"/>
              </a:rPr>
              <a:t>:</a:t>
            </a:r>
            <a:r>
              <a:rPr lang="th-TH" sz="2800" b="1">
                <a:solidFill>
                  <a:srgbClr val="000000"/>
                </a:solidFill>
                <a:latin typeface="Angsana New" pitchFamily="18" charset="-34"/>
                <a:sym typeface="Helvetica Neue Medium"/>
              </a:rPr>
              <a:t> การใช้ยาอย่างสมเหตุผล (</a:t>
            </a:r>
            <a:r>
              <a:rPr lang="en-US" sz="2800" b="1">
                <a:solidFill>
                  <a:srgbClr val="000000"/>
                </a:solidFill>
                <a:latin typeface="Angsana New" pitchFamily="18" charset="-34"/>
                <a:sym typeface="Helvetica Neue Medium"/>
              </a:rPr>
              <a:t>RDU)</a:t>
            </a:r>
            <a:endParaRPr lang="th-TH" sz="2800" b="1">
              <a:solidFill>
                <a:srgbClr val="000000"/>
              </a:solidFill>
              <a:latin typeface="Angsana New" pitchFamily="18" charset="-34"/>
              <a:sym typeface="Helvetica Neue Medium"/>
            </a:endParaRPr>
          </a:p>
          <a:p>
            <a:r>
              <a:rPr lang="th-TH" sz="2800" b="1">
                <a:solidFill>
                  <a:srgbClr val="000000"/>
                </a:solidFill>
                <a:latin typeface="Angsana New" pitchFamily="18" charset="-34"/>
                <a:sym typeface="Helvetica Neue Medium"/>
              </a:rPr>
              <a:t>ตัวชี้วัด </a:t>
            </a:r>
            <a:r>
              <a:rPr lang="en-US" sz="2800" b="1">
                <a:solidFill>
                  <a:srgbClr val="000000"/>
                </a:solidFill>
                <a:latin typeface="Angsana New" pitchFamily="18" charset="-34"/>
                <a:sym typeface="Helvetica Neue Medium"/>
              </a:rPr>
              <a:t>:</a:t>
            </a:r>
            <a:r>
              <a:rPr lang="th-TH" sz="2800" b="1">
                <a:solidFill>
                  <a:srgbClr val="000000"/>
                </a:solidFill>
                <a:latin typeface="Angsana New" pitchFamily="18" charset="-34"/>
                <a:sym typeface="Helvetica Neue Medium"/>
              </a:rPr>
              <a:t>ร้อยละเครือข่ายรพ.ผ่าน  </a:t>
            </a:r>
            <a:r>
              <a:rPr lang="en-US" sz="2800" b="1">
                <a:solidFill>
                  <a:srgbClr val="000000"/>
                </a:solidFill>
                <a:latin typeface="Angsana New" pitchFamily="18" charset="-34"/>
                <a:sym typeface="Helvetica Neue Medium"/>
              </a:rPr>
              <a:t>RDU </a:t>
            </a:r>
            <a:r>
              <a:rPr lang="th-TH" sz="2800" b="1">
                <a:solidFill>
                  <a:srgbClr val="000000"/>
                </a:solidFill>
                <a:latin typeface="Angsana New" pitchFamily="18" charset="-34"/>
                <a:sym typeface="Helvetica Neue Medium"/>
              </a:rPr>
              <a:t>ขั้นที่ </a:t>
            </a:r>
            <a:r>
              <a:rPr lang="en-US" sz="2800" b="1">
                <a:solidFill>
                  <a:srgbClr val="000000"/>
                </a:solidFill>
                <a:latin typeface="Angsana New" pitchFamily="18" charset="-34"/>
                <a:sym typeface="Helvetica Neue Medium"/>
              </a:rPr>
              <a:t>1  95% , </a:t>
            </a:r>
            <a:r>
              <a:rPr lang="th-TH" sz="2800" b="1">
                <a:solidFill>
                  <a:srgbClr val="000000"/>
                </a:solidFill>
                <a:latin typeface="Angsana New" pitchFamily="18" charset="-34"/>
                <a:sym typeface="Helvetica Neue Medium"/>
              </a:rPr>
              <a:t>ผ่าน </a:t>
            </a:r>
            <a:r>
              <a:rPr lang="en-US" sz="2800" b="1">
                <a:solidFill>
                  <a:srgbClr val="000000"/>
                </a:solidFill>
                <a:latin typeface="Angsana New" pitchFamily="18" charset="-34"/>
                <a:sym typeface="Helvetica Neue Medium"/>
              </a:rPr>
              <a:t>RDU </a:t>
            </a:r>
            <a:r>
              <a:rPr lang="th-TH" sz="2800" b="1">
                <a:solidFill>
                  <a:srgbClr val="000000"/>
                </a:solidFill>
                <a:latin typeface="Angsana New" pitchFamily="18" charset="-34"/>
                <a:sym typeface="Helvetica Neue Medium"/>
              </a:rPr>
              <a:t>ขั้นที่ </a:t>
            </a:r>
            <a:r>
              <a:rPr lang="en-US" sz="2800" b="1">
                <a:solidFill>
                  <a:srgbClr val="000000"/>
                </a:solidFill>
                <a:latin typeface="Angsana New" pitchFamily="18" charset="-34"/>
                <a:sym typeface="Helvetica Neue Medium"/>
              </a:rPr>
              <a:t>2  25%</a:t>
            </a:r>
          </a:p>
          <a:p>
            <a:r>
              <a:rPr lang="en-US" sz="2800" b="1">
                <a:solidFill>
                  <a:srgbClr val="000000"/>
                </a:solidFill>
                <a:latin typeface="Angsana New" pitchFamily="18" charset="-34"/>
                <a:sym typeface="Helvetica Neue Medium"/>
              </a:rPr>
              <a:t>, </a:t>
            </a:r>
            <a:r>
              <a:rPr lang="th-TH" sz="2800" b="1">
                <a:solidFill>
                  <a:srgbClr val="000000"/>
                </a:solidFill>
                <a:latin typeface="Angsana New" pitchFamily="18" charset="-34"/>
                <a:sym typeface="Helvetica Neue Medium"/>
              </a:rPr>
              <a:t>ร้อยละ รพ.มีระบบ </a:t>
            </a:r>
            <a:r>
              <a:rPr lang="en-US" sz="2800" b="1">
                <a:solidFill>
                  <a:srgbClr val="000000"/>
                </a:solidFill>
                <a:latin typeface="Angsana New" pitchFamily="18" charset="-34"/>
                <a:sym typeface="Helvetica Neue Medium"/>
              </a:rPr>
              <a:t>AMR </a:t>
            </a:r>
            <a:r>
              <a:rPr lang="th-TH" sz="2800" b="1">
                <a:solidFill>
                  <a:srgbClr val="000000"/>
                </a:solidFill>
                <a:latin typeface="Angsana New" pitchFamily="18" charset="-34"/>
                <a:sym typeface="Helvetica Neue Medium"/>
              </a:rPr>
              <a:t>ระดับ </a:t>
            </a:r>
            <a:r>
              <a:rPr lang="en-US" sz="2800" b="1">
                <a:solidFill>
                  <a:srgbClr val="000000"/>
                </a:solidFill>
                <a:latin typeface="Angsana New" pitchFamily="18" charset="-34"/>
                <a:sym typeface="Helvetica Neue Medium"/>
              </a:rPr>
              <a:t>Intermediate</a:t>
            </a:r>
            <a:r>
              <a:rPr lang="th-TH" sz="2800" b="1">
                <a:solidFill>
                  <a:srgbClr val="000000"/>
                </a:solidFill>
                <a:latin typeface="Angsana New" pitchFamily="18" charset="-34"/>
                <a:sym typeface="Helvetica Neue Medium"/>
              </a:rPr>
              <a:t> มากกว่า </a:t>
            </a:r>
            <a:r>
              <a:rPr lang="en-US" sz="2800" b="1">
                <a:solidFill>
                  <a:srgbClr val="000000"/>
                </a:solidFill>
                <a:latin typeface="Angsana New" pitchFamily="18" charset="-34"/>
                <a:sym typeface="Helvetica Neue Medium"/>
              </a:rPr>
              <a:t>20%</a:t>
            </a:r>
            <a:endParaRPr lang="th-TH" sz="2800" b="1">
              <a:solidFill>
                <a:srgbClr val="000000"/>
              </a:solidFill>
              <a:latin typeface="Angsana New" pitchFamily="18" charset="-34"/>
              <a:sym typeface="Helvetica Neue Medium"/>
            </a:endParaRPr>
          </a:p>
        </p:txBody>
      </p:sp>
      <p:sp>
        <p:nvSpPr>
          <p:cNvPr id="10" name="TextBox 16">
            <a:extLst>
              <a:ext uri="{FF2B5EF4-FFF2-40B4-BE49-F238E27FC236}"/>
            </a:extLst>
          </p:cNvPr>
          <p:cNvSpPr txBox="1"/>
          <p:nvPr/>
        </p:nvSpPr>
        <p:spPr>
          <a:xfrm>
            <a:off x="396875" y="1647825"/>
            <a:ext cx="3482975" cy="573088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3 ปีย้อนหลัง </a:t>
            </a:r>
          </a:p>
        </p:txBody>
      </p:sp>
      <p:graphicFrame>
        <p:nvGraphicFramePr>
          <p:cNvPr id="11" name="ตาราง 61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419658"/>
              </p:ext>
            </p:extLst>
          </p:nvPr>
        </p:nvGraphicFramePr>
        <p:xfrm>
          <a:off x="5937325" y="4342092"/>
          <a:ext cx="6208638" cy="19491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136">
                  <a:extLst>
                    <a:ext uri="{9D8B030D-6E8A-4147-A177-3AD203B41FA5}"/>
                  </a:extLst>
                </a:gridCol>
                <a:gridCol w="1774754">
                  <a:extLst>
                    <a:ext uri="{9D8B030D-6E8A-4147-A177-3AD203B41FA5}"/>
                  </a:extLst>
                </a:gridCol>
                <a:gridCol w="1316083">
                  <a:extLst>
                    <a:ext uri="{9D8B030D-6E8A-4147-A177-3AD203B41FA5}"/>
                  </a:extLst>
                </a:gridCol>
                <a:gridCol w="2366665">
                  <a:extLst>
                    <a:ext uri="{9D8B030D-6E8A-4147-A177-3AD203B41FA5}"/>
                  </a:extLst>
                </a:gridCol>
              </a:tblGrid>
              <a:tr h="417798"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latin typeface="TH SarabunPSK" panose="020B0500040200020003" pitchFamily="34" charset="-34"/>
                        <a:cs typeface="+mj-cs"/>
                      </a:endParaRPr>
                    </a:p>
                  </a:txBody>
                  <a:tcPr marL="91425" marR="91425" marT="45758" marB="457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เป้าหมาย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425" marR="91425" marT="45758" marB="457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425" marR="91425" marT="45758" marB="457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425" marR="91425" marT="45758" marB="45758"/>
                </a:tc>
                <a:extLst>
                  <a:ext uri="{0D108BD9-81ED-4DB2-BD59-A6C34878D82A}"/>
                </a:extLst>
              </a:tr>
              <a:tr h="415131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ชุมพร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425" marR="91425" marT="45758" marB="4575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ขั้น</a:t>
                      </a:r>
                      <a:r>
                        <a:rPr lang="en-US" sz="2000" b="1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</a:t>
                      </a:r>
                      <a:r>
                        <a:rPr lang="en-US" sz="2000" b="1" baseline="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95%,</a:t>
                      </a:r>
                      <a:r>
                        <a:rPr lang="th-TH" sz="2000" b="1" baseline="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ขั้น </a:t>
                      </a:r>
                      <a:r>
                        <a:rPr lang="en-US" sz="2000" b="1" baseline="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2 25%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69" marR="6856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000" b="1" dirty="0" smtClean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ขั้น</a:t>
                      </a:r>
                      <a:r>
                        <a:rPr lang="en-US" sz="2000" b="1" baseline="0" dirty="0" smtClean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3  4 </a:t>
                      </a:r>
                      <a:r>
                        <a:rPr lang="th-TH" sz="2000" b="1" baseline="0" dirty="0" smtClean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  ขั้น </a:t>
                      </a:r>
                      <a:r>
                        <a:rPr lang="en-US" sz="2000" b="1" baseline="0" dirty="0" smtClean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2  5 </a:t>
                      </a:r>
                      <a:r>
                        <a:rPr lang="th-TH" sz="2000" b="1" baseline="0" dirty="0" smtClean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ขั้น  </a:t>
                      </a:r>
                      <a:r>
                        <a:rPr lang="en-US" sz="2000" b="1" baseline="0" dirty="0" smtClean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1  6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69" marR="68569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ขั้น</a:t>
                      </a:r>
                      <a:r>
                        <a:rPr lang="en-US" sz="2000" b="1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</a:t>
                      </a:r>
                      <a:r>
                        <a:rPr lang="en-US" sz="2000" b="1" baseline="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100%,</a:t>
                      </a:r>
                      <a:r>
                        <a:rPr lang="th-TH" sz="2000" b="1" baseline="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ขั้น </a:t>
                      </a:r>
                      <a:r>
                        <a:rPr lang="en-US" sz="2000" b="1" baseline="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3 36.36% </a:t>
                      </a:r>
                      <a:endParaRPr lang="th-TH" sz="2000" b="1" baseline="0" smtClean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baseline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ขั้น </a:t>
                      </a:r>
                      <a:r>
                        <a:rPr lang="en-US" sz="2000" b="1" baseline="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 </a:t>
                      </a:r>
                      <a:r>
                        <a:rPr lang="en-US" sz="2000" b="1" baseline="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45.45%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69" marR="68569" marT="0" marB="0" anchor="ctr"/>
                </a:tc>
                <a:extLst>
                  <a:ext uri="{0D108BD9-81ED-4DB2-BD59-A6C34878D82A}"/>
                </a:extLst>
              </a:tr>
              <a:tr h="415131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เขต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425" marR="91425" marT="45758" marB="4575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ขั้น</a:t>
                      </a:r>
                      <a:r>
                        <a:rPr lang="en-US" sz="2000" b="1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</a:t>
                      </a:r>
                      <a:r>
                        <a:rPr lang="en-US" sz="2000" b="1" baseline="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95%,</a:t>
                      </a:r>
                      <a:r>
                        <a:rPr lang="th-TH" sz="2000" b="1" baseline="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ขั้น </a:t>
                      </a:r>
                      <a:r>
                        <a:rPr lang="en-US" sz="2000" b="1" baseline="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2 25%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425" marR="91425" marT="45758" marB="457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รอข้อมูลเขต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425" marR="91425" marT="45758" marB="457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425" marR="91425" marT="45758" marB="45758" anchor="ctr"/>
                </a:tc>
                <a:extLst>
                  <a:ext uri="{0D108BD9-81ED-4DB2-BD59-A6C34878D82A}"/>
                </a:extLst>
              </a:tr>
              <a:tr h="415131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ประเทศ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425" marR="91425" marT="45758" marB="457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ขั้น</a:t>
                      </a:r>
                      <a:r>
                        <a:rPr lang="en-US" sz="2000" b="1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</a:t>
                      </a:r>
                      <a:r>
                        <a:rPr lang="en-US" sz="2000" b="1" baseline="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95%,</a:t>
                      </a:r>
                      <a:r>
                        <a:rPr lang="th-TH" sz="2000" b="1" baseline="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ขั้น </a:t>
                      </a:r>
                      <a:r>
                        <a:rPr lang="en-US" sz="2000" b="1" baseline="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2 25%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425" marR="91425" marT="45758" marB="457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รอข้อมูลเขต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425" marR="91425" marT="45758" marB="45758" anchor="ctr"/>
                </a:tc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1425" marR="91425" marT="45758" marB="45758" anchor="ctr"/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14" name="ตาราง 54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271359"/>
              </p:ext>
            </p:extLst>
          </p:nvPr>
        </p:nvGraphicFramePr>
        <p:xfrm>
          <a:off x="7381884" y="1319584"/>
          <a:ext cx="4618772" cy="288665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1799522">
                  <a:extLst>
                    <a:ext uri="{9D8B030D-6E8A-4147-A177-3AD203B41FA5}"/>
                  </a:extLst>
                </a:gridCol>
                <a:gridCol w="2819250">
                  <a:extLst>
                    <a:ext uri="{9D8B030D-6E8A-4147-A177-3AD203B41FA5}"/>
                  </a:extLst>
                </a:gridCol>
              </a:tblGrid>
              <a:tr h="441834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/>
                </a:extLst>
              </a:tr>
              <a:tr h="1189553">
                <a:tc>
                  <a:txBody>
                    <a:bodyPr/>
                    <a:lstStyle/>
                    <a:p>
                      <a:r>
                        <a:rPr lang="th-TH" sz="1800" b="1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การใช้ยาปฏิชีวนะใน</a:t>
                      </a:r>
                      <a:r>
                        <a:rPr lang="th-TH" sz="1800" b="1" baseline="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โรค </a:t>
                      </a:r>
                      <a:r>
                        <a:rPr lang="en-US" sz="1800" b="1" baseline="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URI  AD   </a:t>
                      </a:r>
                      <a:r>
                        <a:rPr lang="th-TH" sz="1800" b="1" baseline="0" dirty="0" smtClean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แผลสด 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b="0" kern="1200" dirty="0" smtClean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 เลือกใช้สมุนไพรเป็น</a:t>
                      </a:r>
                      <a:r>
                        <a:rPr lang="th-TH" sz="1800" b="0" kern="1200" baseline="0" dirty="0" smtClean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b="0" kern="1200" baseline="0" dirty="0" smtClean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First line Drug</a:t>
                      </a:r>
                    </a:p>
                    <a:p>
                      <a:r>
                        <a:rPr lang="th-TH" sz="1800" b="0" kern="1200" baseline="0" dirty="0" smtClean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 ผู้บริหารให้ความสำคัญ ผลักดัน ประกาศนโยบาย สื่อสารกับทุกหน่วยงาน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12552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AMR</a:t>
                      </a: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th-TH" sz="1800" dirty="0" smtClean="0">
                          <a:cs typeface="+mj-cs"/>
                        </a:rPr>
                        <a:t>- ส่งเสริมให้มีการใช้ยา </a:t>
                      </a:r>
                      <a:r>
                        <a:rPr lang="en-US" sz="1800" dirty="0" smtClean="0">
                          <a:cs typeface="+mj-cs"/>
                        </a:rPr>
                        <a:t>Antibiotic</a:t>
                      </a:r>
                      <a:r>
                        <a:rPr lang="en-US" sz="1800" baseline="0" dirty="0" smtClean="0">
                          <a:cs typeface="+mj-cs"/>
                        </a:rPr>
                        <a:t> </a:t>
                      </a:r>
                      <a:r>
                        <a:rPr lang="th-TH" sz="1800" baseline="0" dirty="0" smtClean="0">
                          <a:cs typeface="+mj-cs"/>
                        </a:rPr>
                        <a:t>ตาม </a:t>
                      </a:r>
                      <a:r>
                        <a:rPr lang="en-US" sz="1800" baseline="0" dirty="0" err="1" smtClean="0">
                          <a:cs typeface="+mj-cs"/>
                        </a:rPr>
                        <a:t>Antibiogram</a:t>
                      </a:r>
                      <a:r>
                        <a:rPr lang="en-US" sz="1800" baseline="0" dirty="0" smtClean="0">
                          <a:cs typeface="+mj-cs"/>
                        </a:rPr>
                        <a:t> </a:t>
                      </a:r>
                      <a:r>
                        <a:rPr lang="th-TH" sz="1800" baseline="0" dirty="0" smtClean="0">
                          <a:cs typeface="+mj-cs"/>
                        </a:rPr>
                        <a:t>ทุกเครือข่าย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th-TH" sz="1800" b="1" dirty="0" smtClean="0">
                          <a:latin typeface="Angsana New" panose="02020603050405020304" pitchFamily="18" charset="-34"/>
                          <a:cs typeface="+mj-cs"/>
                        </a:rPr>
                        <a:t>-จัดทำแนวทางการใช้ยาต้านจุลชีพ และควบคุมกำกับการใช้ยาต้านจุลชีพ</a:t>
                      </a:r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/>
            </a:extLst>
          </p:cNvPr>
          <p:cNvSpPr txBox="1"/>
          <p:nvPr/>
        </p:nvSpPr>
        <p:spPr>
          <a:xfrm>
            <a:off x="9110663" y="188913"/>
            <a:ext cx="1911350" cy="917575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70CE9"/>
                </a:solidFill>
                <a:latin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070CE9"/>
                </a:solidFill>
                <a:latin typeface="Angsana New" panose="02020603050405020304" pitchFamily="18" charset="-34"/>
              </a:rPr>
              <a:t>อธิบดี/ผู้ตรวจ</a:t>
            </a:r>
          </a:p>
        </p:txBody>
      </p:sp>
      <p:pic>
        <p:nvPicPr>
          <p:cNvPr id="13" name="Picture 12">
            <a:extLst>
              <a:ext uri="{FF2B5EF4-FFF2-40B4-BE49-F238E27FC236}"/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725" y="136525"/>
            <a:ext cx="1011238" cy="1011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กลุ่ม 56"/>
          <p:cNvGrpSpPr/>
          <p:nvPr/>
        </p:nvGrpSpPr>
        <p:grpSpPr>
          <a:xfrm>
            <a:off x="3594726" y="1172785"/>
            <a:ext cx="3358980" cy="5505592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th-TH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00496" y="1214422"/>
              <a:ext cx="789194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h-TH" sz="2000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ท่า</a:t>
              </a:r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214942" y="714356"/>
              <a:ext cx="686379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611927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14744" y="3429000"/>
              <a:ext cx="439978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h-TH" sz="2000" b="1" spc="50" dirty="0" err="1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สวี</a:t>
              </a:r>
              <a:endParaRPr lang="th-TH" sz="20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57620" y="4144822"/>
              <a:ext cx="921561" cy="357370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h-TH" sz="15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14794" y="4704332"/>
              <a:ext cx="849464" cy="40842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h-TH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6937" y="5170842"/>
              <a:ext cx="753740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72140"/>
              <a:ext cx="672197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h-TH" sz="2000" b="1" spc="50" dirty="0" err="1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ละแม</a:t>
              </a:r>
              <a:endParaRPr lang="th-TH" sz="20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aphicFrame>
        <p:nvGraphicFramePr>
          <p:cNvPr id="5" name="แผนภูมิ 4"/>
          <p:cNvGraphicFramePr/>
          <p:nvPr>
            <p:extLst>
              <p:ext uri="{D42A27DB-BD31-4B8C-83A1-F6EECF244321}">
                <p14:modId xmlns:p14="http://schemas.microsoft.com/office/powerpoint/2010/main" val="2491927473"/>
              </p:ext>
            </p:extLst>
          </p:nvPr>
        </p:nvGraphicFramePr>
        <p:xfrm>
          <a:off x="365050" y="2365795"/>
          <a:ext cx="3514800" cy="2627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>
        <a:solidFill>
          <a:srgbClr val="FFC000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679</TotalTime>
  <Words>192</Words>
  <Application>Microsoft Office PowerPoint</Application>
  <PresentationFormat>กำหนดเอง</PresentationFormat>
  <Paragraphs>37</Paragraphs>
  <Slides>1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</vt:i4>
      </vt:variant>
    </vt:vector>
  </HeadingPairs>
  <TitlesOfParts>
    <vt:vector size="2" baseType="lpstr">
      <vt:lpstr>Circuit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ยินดีต้อนรับ  นพ.วันชัย  เหล่าเสถียรกิจ สาธารณสุขนิเทศก์ เขตสุขภาพที่ 11 และคณะ</dc:title>
  <dc:creator>JOBLACK</dc:creator>
  <cp:lastModifiedBy>My-pc</cp:lastModifiedBy>
  <cp:revision>75</cp:revision>
  <cp:lastPrinted>2019-02-18T05:51:49Z</cp:lastPrinted>
  <dcterms:created xsi:type="dcterms:W3CDTF">2019-02-13T04:27:05Z</dcterms:created>
  <dcterms:modified xsi:type="dcterms:W3CDTF">2019-02-27T03:54:45Z</dcterms:modified>
</cp:coreProperties>
</file>