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3.xml" ContentType="application/vnd.openxmlformats-officedocument.drawingml.chart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76" r:id="rId2"/>
    <p:sldId id="1877" r:id="rId3"/>
    <p:sldId id="1878" r:id="rId4"/>
    <p:sldId id="1879" r:id="rId5"/>
    <p:sldId id="1880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8-4D27-ACC7-9EADB0D95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8-4D27-ACC7-9EADB0D95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6328800"/>
        <c:axId val="116329360"/>
      </c:barChart>
      <c:catAx>
        <c:axId val="116328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9360"/>
        <c:crosses val="autoZero"/>
        <c:auto val="1"/>
        <c:lblAlgn val="ctr"/>
        <c:lblOffset val="100"/>
        <c:noMultiLvlLbl val="0"/>
      </c:catAx>
      <c:valAx>
        <c:axId val="11632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288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38"/>
          <c:y val="4.128867097387852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1153</c:v>
                </c:pt>
                <c:pt idx="1">
                  <c:v>34</c:v>
                </c:pt>
                <c:pt idx="2">
                  <c:v>413</c:v>
                </c:pt>
                <c:pt idx="3">
                  <c:v>110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44"/>
          <c:y val="0.30019836210768247"/>
          <c:w val="0.46323790989335606"/>
          <c:h val="0.69390325632462135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จำนวนการสูญเสียบุคลกรรวม 33 คน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/>
              <a:t>ข้อมูลตำแหน่งว่าง 87 ตน.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12420608"/>
        <c:axId val="312702080"/>
      </c:barChart>
      <c:catAx>
        <c:axId val="312420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702080"/>
        <c:crosses val="autoZero"/>
        <c:auto val="1"/>
        <c:lblAlgn val="ctr"/>
        <c:lblOffset val="100"/>
        <c:noMultiLvlLbl val="0"/>
      </c:catAx>
      <c:valAx>
        <c:axId val="31270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06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7953280"/>
        <c:axId val="377967360"/>
      </c:barChart>
      <c:catAx>
        <c:axId val="3779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67360"/>
        <c:crosses val="autoZero"/>
        <c:auto val="1"/>
        <c:lblAlgn val="ctr"/>
        <c:lblOffset val="100"/>
        <c:noMultiLvlLbl val="0"/>
      </c:catAx>
      <c:valAx>
        <c:axId val="37796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953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84.179999999999978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84980480"/>
        <c:axId val="384982016"/>
      </c:barChart>
      <c:catAx>
        <c:axId val="38498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2016"/>
        <c:crosses val="autoZero"/>
        <c:auto val="1"/>
        <c:lblAlgn val="ctr"/>
        <c:lblOffset val="100"/>
        <c:noMultiLvlLbl val="0"/>
      </c:catAx>
      <c:valAx>
        <c:axId val="38498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804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C-4789-AF03-2153219606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C-4789-AF03-2153219606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65823696"/>
        <c:axId val="165824256"/>
      </c:barChart>
      <c:catAx>
        <c:axId val="16582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4256"/>
        <c:crosses val="autoZero"/>
        <c:auto val="1"/>
        <c:lblAlgn val="ctr"/>
        <c:lblOffset val="100"/>
        <c:noMultiLvlLbl val="0"/>
      </c:catAx>
      <c:valAx>
        <c:axId val="16582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236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+mj-cs"/>
              </a:rPr>
              <a:t>1,912</a:t>
            </a:r>
            <a:r>
              <a:rPr lang="th-TH" sz="1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คน</a:t>
            </a:r>
          </a:p>
        </c:rich>
      </c:tx>
      <c:layout>
        <c:manualLayout>
          <c:xMode val="edge"/>
          <c:yMode val="edge"/>
          <c:x val="0.17526857308857649"/>
          <c:y val="4.1288670973878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C-4BED-8B6A-36C810F95C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C-4BED-8B6A-36C810F95C5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3C-4BED-8B6A-36C810F95C5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3C-4BED-8B6A-36C810F95C5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3C-4BED-8B6A-36C810F95C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1882</c:v>
                </c:pt>
                <c:pt idx="1">
                  <c:v>71</c:v>
                </c:pt>
                <c:pt idx="2">
                  <c:v>943</c:v>
                </c:pt>
                <c:pt idx="3">
                  <c:v>163</c:v>
                </c:pt>
                <c:pt idx="4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3C-4BED-8B6A-36C810F95C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89"/>
          <c:y val="0.30019836210768214"/>
          <c:w val="0.46323790989335606"/>
          <c:h val="0.6939032563246209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solidFill>
                  <a:schemeClr val="tx1"/>
                </a:solidFill>
              </a:rPr>
              <a:t>จำนวนการสูญเสียบุคลกร</a:t>
            </a:r>
            <a:r>
              <a:rPr lang="th-TH" sz="1800" b="1" dirty="0">
                <a:solidFill>
                  <a:schemeClr val="tx1"/>
                </a:solidFill>
              </a:rPr>
              <a:t>รวม </a:t>
            </a:r>
            <a:r>
              <a:rPr lang="en-US" sz="1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41</a:t>
            </a:r>
            <a:r>
              <a:rPr lang="th-TH" sz="1800" b="1" dirty="0">
                <a:solidFill>
                  <a:schemeClr val="tx1"/>
                </a:solidFill>
              </a:rPr>
              <a:t>  </a:t>
            </a:r>
            <a:r>
              <a:rPr lang="th-TH" sz="1800" dirty="0">
                <a:solidFill>
                  <a:schemeClr val="tx1"/>
                </a:solidFill>
              </a:rPr>
              <a:t>คน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39-48A7-97A9-EFCDF203712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39-48A7-97A9-EFCDF203712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039-48A7-97A9-EFCDF203712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039-48A7-97A9-EFCDF20371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พกส.</c:v>
                </c:pt>
                <c:pt idx="3">
                  <c:v>ลูกจ้างชั่วคราว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39-48A7-97A9-EFCDF20371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th-TH" dirty="0">
                <a:solidFill>
                  <a:schemeClr val="tx1"/>
                </a:solidFill>
              </a:rPr>
              <a:t>ข้อมูลตำแหน่งว่าง .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5-4162-8088-6652CB573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6526128"/>
        <c:axId val="166526688"/>
      </c:barChart>
      <c:catAx>
        <c:axId val="16652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688"/>
        <c:crosses val="autoZero"/>
        <c:auto val="1"/>
        <c:lblAlgn val="ctr"/>
        <c:lblOffset val="100"/>
        <c:noMultiLvlLbl val="0"/>
      </c:catAx>
      <c:valAx>
        <c:axId val="1665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79-486C-BF46-E18D37CE5A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9-486C-BF46-E18D37CE5A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79-486C-BF46-E18D37CE5A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9-486C-BF46-E18D37CE5A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79-486C-BF46-E18D37CE5AB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79-486C-BF46-E18D37CE5AB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79-486C-BF46-E18D37CE5A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79-486C-BF46-E18D37CE5AB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9-486C-BF46-E18D37CE5A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29856"/>
        <c:axId val="189830416"/>
      </c:barChart>
      <c:catAx>
        <c:axId val="18982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0416"/>
        <c:crosses val="autoZero"/>
        <c:auto val="1"/>
        <c:lblAlgn val="ctr"/>
        <c:lblOffset val="100"/>
        <c:noMultiLvlLbl val="0"/>
      </c:catAx>
      <c:valAx>
        <c:axId val="18983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2985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60765746936741E-2"/>
          <c:y val="4.4706365403890967E-2"/>
          <c:w val="0.9022670892532787"/>
          <c:h val="0.74671502130533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84.18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184-81E6-2B03D9B3B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F9-4184-81E6-2B03D9B3B5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9833216"/>
        <c:axId val="189833776"/>
      </c:barChart>
      <c:catAx>
        <c:axId val="18983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776"/>
        <c:crosses val="autoZero"/>
        <c:auto val="1"/>
        <c:lblAlgn val="ctr"/>
        <c:lblOffset val="100"/>
        <c:noMultiLvlLbl val="0"/>
      </c:catAx>
      <c:valAx>
        <c:axId val="1898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332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748916592860908"/>
          <c:y val="0.8816149120888026"/>
          <c:w val="0.28502166814278185"/>
          <c:h val="7.1877737156126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47606272"/>
        <c:axId val="305096960"/>
      </c:barChart>
      <c:catAx>
        <c:axId val="24760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96960"/>
        <c:crosses val="autoZero"/>
        <c:auto val="1"/>
        <c:lblAlgn val="ctr"/>
        <c:lblOffset val="100"/>
        <c:noMultiLvlLbl val="0"/>
      </c:catAx>
      <c:valAx>
        <c:axId val="30509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062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05235840"/>
        <c:axId val="305339392"/>
      </c:barChart>
      <c:catAx>
        <c:axId val="30523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339392"/>
        <c:crosses val="autoZero"/>
        <c:auto val="1"/>
        <c:lblAlgn val="ctr"/>
        <c:lblOffset val="100"/>
        <c:noMultiLvlLbl val="0"/>
      </c:catAx>
      <c:valAx>
        <c:axId val="3053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2358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b="1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4CFA9E01-F242-48A6-A422-D1BFF3808752}" type="presOf" srcId="{5F3288A0-12B9-4D65-893C-97947E21A046}" destId="{8D758881-AF33-4FD0-B978-0D2D538C6FF2}" srcOrd="0" destOrd="0" presId="urn:microsoft.com/office/officeart/2008/layout/VerticalCurvedList"/>
    <dgm:cxn modelId="{E7FA8364-8714-4392-9F16-A873EE83AF52}" type="presOf" srcId="{CDBDD7BD-70BB-4F56-80EF-7AD4B94D1E08}" destId="{A691184F-39DD-42C1-B904-27A66958D8AB}" srcOrd="0" destOrd="0" presId="urn:microsoft.com/office/officeart/2008/layout/VerticalCurvedList"/>
    <dgm:cxn modelId="{F096A87A-7A92-4D54-A3D9-75D5408C0203}" type="presOf" srcId="{4397EDBF-BBC8-4EC5-9B1F-8D2EF51D03AD}" destId="{2117817E-62A2-4507-9DD6-477C31DEA010}" srcOrd="0" destOrd="0" presId="urn:microsoft.com/office/officeart/2008/layout/VerticalCurvedList"/>
    <dgm:cxn modelId="{25209986-3182-405A-B581-7480DB7D71B2}" type="presOf" srcId="{6C4D3455-94B2-4F43-9132-9E0B5B82957E}" destId="{5C1F37DD-2B6C-47A5-924E-E5D919644134}" srcOrd="0" destOrd="0" presId="urn:microsoft.com/office/officeart/2008/layout/VerticalCurvedList"/>
    <dgm:cxn modelId="{AB291790-2A83-459D-8BC3-1A4AB81C3FE0}" type="presOf" srcId="{F705FAA8-EF34-425B-93D4-8AFB8F015461}" destId="{A0483E90-72F5-45DD-9F61-7C86C9CD7B9F}" srcOrd="0" destOrd="0" presId="urn:microsoft.com/office/officeart/2008/layout/VerticalCurvedList"/>
    <dgm:cxn modelId="{51EAEA98-17FE-499C-ABD0-EF867BFCA365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E4F138DC-E2C3-40A3-9746-2C5504937A4F}" type="presParOf" srcId="{A0483E90-72F5-45DD-9F61-7C86C9CD7B9F}" destId="{AC8B5685-64A0-47F4-B9EE-09C1B7704203}" srcOrd="0" destOrd="0" presId="urn:microsoft.com/office/officeart/2008/layout/VerticalCurvedList"/>
    <dgm:cxn modelId="{4126210A-1303-489E-8881-4D9532A381FE}" type="presParOf" srcId="{AC8B5685-64A0-47F4-B9EE-09C1B7704203}" destId="{D65DF1D2-4986-4DF7-88DD-75AFB781A0F8}" srcOrd="0" destOrd="0" presId="urn:microsoft.com/office/officeart/2008/layout/VerticalCurvedList"/>
    <dgm:cxn modelId="{C37E09D9-32B8-4D70-8D61-EF5C95C58F56}" type="presParOf" srcId="{D65DF1D2-4986-4DF7-88DD-75AFB781A0F8}" destId="{22D98CE3-FCEB-4883-BE24-5964246D6229}" srcOrd="0" destOrd="0" presId="urn:microsoft.com/office/officeart/2008/layout/VerticalCurvedList"/>
    <dgm:cxn modelId="{ED5470CA-76CE-4971-A0B3-6409B14FC56F}" type="presParOf" srcId="{D65DF1D2-4986-4DF7-88DD-75AFB781A0F8}" destId="{89A24765-09F9-4EE1-BA1D-B1B478FC72B3}" srcOrd="1" destOrd="0" presId="urn:microsoft.com/office/officeart/2008/layout/VerticalCurvedList"/>
    <dgm:cxn modelId="{38891368-9345-4056-9063-281A9E17F3FD}" type="presParOf" srcId="{D65DF1D2-4986-4DF7-88DD-75AFB781A0F8}" destId="{59C44810-0FED-4CE8-A4E1-B520A78DF6F9}" srcOrd="2" destOrd="0" presId="urn:microsoft.com/office/officeart/2008/layout/VerticalCurvedList"/>
    <dgm:cxn modelId="{A13CEA63-4BAA-42BB-88C1-631A0E468F47}" type="presParOf" srcId="{D65DF1D2-4986-4DF7-88DD-75AFB781A0F8}" destId="{A5F51DBB-A312-4061-8CD3-9761EBB2DE7F}" srcOrd="3" destOrd="0" presId="urn:microsoft.com/office/officeart/2008/layout/VerticalCurvedList"/>
    <dgm:cxn modelId="{9130E464-C79E-4EA2-B25D-547178B82B93}" type="presParOf" srcId="{AC8B5685-64A0-47F4-B9EE-09C1B7704203}" destId="{A691184F-39DD-42C1-B904-27A66958D8AB}" srcOrd="1" destOrd="0" presId="urn:microsoft.com/office/officeart/2008/layout/VerticalCurvedList"/>
    <dgm:cxn modelId="{E9AC6C66-0480-4E81-9EBB-A96F70833E90}" type="presParOf" srcId="{AC8B5685-64A0-47F4-B9EE-09C1B7704203}" destId="{4FD2B760-CFF6-43CE-8E6B-C9F2AF55FCE1}" srcOrd="2" destOrd="0" presId="urn:microsoft.com/office/officeart/2008/layout/VerticalCurvedList"/>
    <dgm:cxn modelId="{170804D4-811B-4AAB-B75C-FEDEFA47538C}" type="presParOf" srcId="{4FD2B760-CFF6-43CE-8E6B-C9F2AF55FCE1}" destId="{0DB13B0D-C504-4CD5-9099-CD7D45352576}" srcOrd="0" destOrd="0" presId="urn:microsoft.com/office/officeart/2008/layout/VerticalCurvedList"/>
    <dgm:cxn modelId="{39690B92-DA37-4E04-B98E-237881422C66}" type="presParOf" srcId="{AC8B5685-64A0-47F4-B9EE-09C1B7704203}" destId="{2117817E-62A2-4507-9DD6-477C31DEA010}" srcOrd="3" destOrd="0" presId="urn:microsoft.com/office/officeart/2008/layout/VerticalCurvedList"/>
    <dgm:cxn modelId="{FB2F081D-E0F3-4BA1-90BD-102DE491443D}" type="presParOf" srcId="{AC8B5685-64A0-47F4-B9EE-09C1B7704203}" destId="{E45E1837-EB6F-4E8C-983B-C44F923C38D6}" srcOrd="4" destOrd="0" presId="urn:microsoft.com/office/officeart/2008/layout/VerticalCurvedList"/>
    <dgm:cxn modelId="{069ADCF1-10B8-482F-B24F-EE921DB749E8}" type="presParOf" srcId="{E45E1837-EB6F-4E8C-983B-C44F923C38D6}" destId="{46E56806-8BFF-43E7-8FD7-222BE1A6388F}" srcOrd="0" destOrd="0" presId="urn:microsoft.com/office/officeart/2008/layout/VerticalCurvedList"/>
    <dgm:cxn modelId="{87E0692D-05AC-4C9E-9EF6-2BF299D4DB0A}" type="presParOf" srcId="{AC8B5685-64A0-47F4-B9EE-09C1B7704203}" destId="{8D758881-AF33-4FD0-B978-0D2D538C6FF2}" srcOrd="5" destOrd="0" presId="urn:microsoft.com/office/officeart/2008/layout/VerticalCurvedList"/>
    <dgm:cxn modelId="{80641EE8-16F9-4FE7-AF71-7614290816FD}" type="presParOf" srcId="{AC8B5685-64A0-47F4-B9EE-09C1B7704203}" destId="{4BAB124F-CDAA-4B06-96BB-C0CBB6921D52}" srcOrd="6" destOrd="0" presId="urn:microsoft.com/office/officeart/2008/layout/VerticalCurvedList"/>
    <dgm:cxn modelId="{C873B16F-DB4E-4908-8894-031C0BF8ADC9}" type="presParOf" srcId="{4BAB124F-CDAA-4B06-96BB-C0CBB6921D52}" destId="{D11A6741-FCC9-4851-81CD-00595365A1ED}" srcOrd="0" destOrd="0" presId="urn:microsoft.com/office/officeart/2008/layout/VerticalCurvedList"/>
    <dgm:cxn modelId="{BBD1ADE3-33FD-45E6-B207-C4EC9AE7BD95}" type="presParOf" srcId="{AC8B5685-64A0-47F4-B9EE-09C1B7704203}" destId="{5C1F37DD-2B6C-47A5-924E-E5D919644134}" srcOrd="7" destOrd="0" presId="urn:microsoft.com/office/officeart/2008/layout/VerticalCurvedList"/>
    <dgm:cxn modelId="{ECEDF940-C492-43A4-95ED-D3551C901C86}" type="presParOf" srcId="{AC8B5685-64A0-47F4-B9EE-09C1B7704203}" destId="{1739B28C-781E-4F57-ADB8-BB1CB40BEFEF}" srcOrd="8" destOrd="0" presId="urn:microsoft.com/office/officeart/2008/layout/VerticalCurvedList"/>
    <dgm:cxn modelId="{125F0A03-1FE7-41BA-98CC-B96735B75C9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2A750B-E999-4266-B80F-442343726898}" type="presOf" srcId="{86E41B2F-2517-46F4-958F-5EFCAE607C1D}" destId="{99312BE4-6354-4532-8AC0-5395C6E313D1}" srcOrd="0" destOrd="0" presId="urn:microsoft.com/office/officeart/2005/8/layout/list1"/>
    <dgm:cxn modelId="{9136A421-12BB-4F8D-9ED5-BC8BE9CC464B}" type="presOf" srcId="{F6976512-7327-4418-8596-DD39A9FBBA57}" destId="{F11CCBAD-74FC-4735-9A92-8B7B545AD461}" srcOrd="0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547E8C56-2555-4294-B3F4-2702E67CD3B1}" type="presOf" srcId="{06307A9C-997A-46C7-AA36-28ADC4A5D3FE}" destId="{CBF40434-85E5-451A-A2D2-0B2D59D0A170}" srcOrd="1" destOrd="0" presId="urn:microsoft.com/office/officeart/2005/8/layout/list1"/>
    <dgm:cxn modelId="{52DDD282-D18D-41F0-9BD5-3CE8FB5F78CB}" type="presOf" srcId="{F6976512-7327-4418-8596-DD39A9FBBA57}" destId="{5C433CC3-F3DD-4F1F-B9D5-5C4E2B013487}" srcOrd="1" destOrd="0" presId="urn:microsoft.com/office/officeart/2005/8/layout/list1"/>
    <dgm:cxn modelId="{85787A83-ECC4-4350-876C-4A40205AB0BC}" type="presOf" srcId="{6BDCEADC-084A-499B-A3FD-252903D53DED}" destId="{CF197317-9811-4CF1-A5F1-6A91B6731BBC}" srcOrd="1" destOrd="0" presId="urn:microsoft.com/office/officeart/2005/8/layout/list1"/>
    <dgm:cxn modelId="{30086F89-A33F-449D-B914-B3B0960FB260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84210AE6-B589-46C8-A719-0A69E5E4DCE5}" type="presOf" srcId="{6BDCEADC-084A-499B-A3FD-252903D53DED}" destId="{77F30AFB-DF5F-4E06-BD53-F8B52C84AB11}" srcOrd="0" destOrd="0" presId="urn:microsoft.com/office/officeart/2005/8/layout/list1"/>
    <dgm:cxn modelId="{01356095-B4C1-448A-9945-D443A3845DD8}" type="presParOf" srcId="{99312BE4-6354-4532-8AC0-5395C6E313D1}" destId="{825F592C-A4E0-4F3B-BF40-201F1C8118AB}" srcOrd="0" destOrd="0" presId="urn:microsoft.com/office/officeart/2005/8/layout/list1"/>
    <dgm:cxn modelId="{0D933A66-C8E5-40A1-9C76-2D9BFE34F0C0}" type="presParOf" srcId="{825F592C-A4E0-4F3B-BF40-201F1C8118AB}" destId="{77F30AFB-DF5F-4E06-BD53-F8B52C84AB11}" srcOrd="0" destOrd="0" presId="urn:microsoft.com/office/officeart/2005/8/layout/list1"/>
    <dgm:cxn modelId="{E333F0F1-B795-40DB-8978-DACD5D8B0326}" type="presParOf" srcId="{825F592C-A4E0-4F3B-BF40-201F1C8118AB}" destId="{CF197317-9811-4CF1-A5F1-6A91B6731BBC}" srcOrd="1" destOrd="0" presId="urn:microsoft.com/office/officeart/2005/8/layout/list1"/>
    <dgm:cxn modelId="{980BE623-ECFD-4AEC-9526-66B1308E7C2B}" type="presParOf" srcId="{99312BE4-6354-4532-8AC0-5395C6E313D1}" destId="{577BE64A-2052-41FC-A82A-F8021EC887F7}" srcOrd="1" destOrd="0" presId="urn:microsoft.com/office/officeart/2005/8/layout/list1"/>
    <dgm:cxn modelId="{09A6FF82-A6D7-4C9E-B3BC-899B1D542CD3}" type="presParOf" srcId="{99312BE4-6354-4532-8AC0-5395C6E313D1}" destId="{9D177475-F26A-4980-9B85-75DB7315D7DC}" srcOrd="2" destOrd="0" presId="urn:microsoft.com/office/officeart/2005/8/layout/list1"/>
    <dgm:cxn modelId="{0C0382D3-C191-4615-9B06-5C7A785BC580}" type="presParOf" srcId="{99312BE4-6354-4532-8AC0-5395C6E313D1}" destId="{3C602EE8-C352-4645-9E66-D3BDAB740716}" srcOrd="3" destOrd="0" presId="urn:microsoft.com/office/officeart/2005/8/layout/list1"/>
    <dgm:cxn modelId="{E9FC95EF-A71B-4221-BA2E-2145407CA77B}" type="presParOf" srcId="{99312BE4-6354-4532-8AC0-5395C6E313D1}" destId="{9AC3F269-8C23-40CA-AC54-FEA4B1FB50A0}" srcOrd="4" destOrd="0" presId="urn:microsoft.com/office/officeart/2005/8/layout/list1"/>
    <dgm:cxn modelId="{AFB2D953-36DD-4BCB-957D-7D720C4A56F3}" type="presParOf" srcId="{9AC3F269-8C23-40CA-AC54-FEA4B1FB50A0}" destId="{F11CCBAD-74FC-4735-9A92-8B7B545AD461}" srcOrd="0" destOrd="0" presId="urn:microsoft.com/office/officeart/2005/8/layout/list1"/>
    <dgm:cxn modelId="{EF16BA79-654C-4F2A-905C-D18B765AD0A4}" type="presParOf" srcId="{9AC3F269-8C23-40CA-AC54-FEA4B1FB50A0}" destId="{5C433CC3-F3DD-4F1F-B9D5-5C4E2B013487}" srcOrd="1" destOrd="0" presId="urn:microsoft.com/office/officeart/2005/8/layout/list1"/>
    <dgm:cxn modelId="{3FAC2034-FE85-4A40-AC10-5D92EC1ADD84}" type="presParOf" srcId="{99312BE4-6354-4532-8AC0-5395C6E313D1}" destId="{12CFE497-1A25-4EE3-BEBA-401A0B9520EC}" srcOrd="5" destOrd="0" presId="urn:microsoft.com/office/officeart/2005/8/layout/list1"/>
    <dgm:cxn modelId="{959AD2B1-286F-4155-937D-E83B872625E3}" type="presParOf" srcId="{99312BE4-6354-4532-8AC0-5395C6E313D1}" destId="{C92C08DA-7FDA-4DEF-B6ED-F50CC392195B}" srcOrd="6" destOrd="0" presId="urn:microsoft.com/office/officeart/2005/8/layout/list1"/>
    <dgm:cxn modelId="{431194B9-1EC8-4B8A-9E35-4DD22D425266}" type="presParOf" srcId="{99312BE4-6354-4532-8AC0-5395C6E313D1}" destId="{070BB04E-1C33-4279-9A10-DE72D8315E32}" srcOrd="7" destOrd="0" presId="urn:microsoft.com/office/officeart/2005/8/layout/list1"/>
    <dgm:cxn modelId="{70CB741E-EB52-49E7-823E-193A3E37AFAA}" type="presParOf" srcId="{99312BE4-6354-4532-8AC0-5395C6E313D1}" destId="{E5E9766E-6A17-4FAC-A31C-7A246EAD8867}" srcOrd="8" destOrd="0" presId="urn:microsoft.com/office/officeart/2005/8/layout/list1"/>
    <dgm:cxn modelId="{B2FFD690-E763-4334-92DA-84F932F5A31C}" type="presParOf" srcId="{E5E9766E-6A17-4FAC-A31C-7A246EAD8867}" destId="{B00EBBC8-D532-4EDB-B811-6C688C04E50D}" srcOrd="0" destOrd="0" presId="urn:microsoft.com/office/officeart/2005/8/layout/list1"/>
    <dgm:cxn modelId="{4C733867-2D64-481D-97FA-59C7DB9E2ED7}" type="presParOf" srcId="{E5E9766E-6A17-4FAC-A31C-7A246EAD8867}" destId="{CBF40434-85E5-451A-A2D2-0B2D59D0A170}" srcOrd="1" destOrd="0" presId="urn:microsoft.com/office/officeart/2005/8/layout/list1"/>
    <dgm:cxn modelId="{79147A2F-887F-4BAA-B67B-62A66997DFD5}" type="presParOf" srcId="{99312BE4-6354-4532-8AC0-5395C6E313D1}" destId="{42FF7DB6-F64A-45B0-8ED8-F3EA6B05BAB1}" srcOrd="9" destOrd="0" presId="urn:microsoft.com/office/officeart/2005/8/layout/list1"/>
    <dgm:cxn modelId="{CEB47363-B33E-488A-835A-26C1338F330E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2930970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การบริหารตำแหน่ง</a:t>
          </a:r>
        </a:p>
      </dsp:txBody>
      <dsp:txXfrm>
        <a:off x="263183" y="176041"/>
        <a:ext cx="2930970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729008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การวางแผนกำลังคน</a:t>
          </a:r>
        </a:p>
      </dsp:txBody>
      <dsp:txXfrm>
        <a:off x="465145" y="704530"/>
        <a:ext cx="2729008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729008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การวิเคราะห์ภาระงาน</a:t>
          </a:r>
        </a:p>
      </dsp:txBody>
      <dsp:txXfrm>
        <a:off x="465145" y="1233020"/>
        <a:ext cx="2729008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2930970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b="1" kern="1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การสนับสนุนการตัดสินใจของผู้บริหาร</a:t>
          </a:r>
        </a:p>
      </dsp:txBody>
      <dsp:txXfrm>
        <a:off x="263183" y="1761509"/>
        <a:ext cx="2930970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b="1" kern="1200" dirty="0">
              <a:solidFill>
                <a:schemeClr val="bg1"/>
              </a:solidFill>
              <a:latin typeface="TH SarabunPSK" panose="020B0500040200020003" pitchFamily="34" charset="-34"/>
              <a:cs typeface="+mj-cs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C551-BA9D-4EC9-B859-BC240381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A50E2-6DA4-4DE7-A94C-8DD344B0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4659-AE79-494F-AC23-C16C00A7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B4D8-4140-4A8D-91D2-0B3D3E2D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491C-0A27-4CBA-8754-2F264F1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54F2-D836-4F24-AFDF-1CF14B9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33C06-6DF8-4C2B-8B2B-53E65719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F177-3A96-4F39-B1E3-A04E7888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B93A-36B0-4661-866A-45E0A4A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2A00-FA43-430C-9B3E-FA7C2183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2E18A-1E05-4980-BF0F-36C9AE2F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A1E31-9AFF-4E8E-97C2-0A47CA2E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0906-60B8-4C2E-AFED-1D19ECAC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2307-AD79-4F23-9D6E-ADFB1CEC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8BE9-C7B8-44CF-B711-71B75CB1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3252-7AB3-46D1-AB49-04FBCFC8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8802-7927-407F-A144-27CC93E9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5189-AC51-439C-BA13-85219CB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DC7-09BA-4827-83C2-BFAEACBF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D8E5-F198-4A43-8C31-83BAEDBA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9D1C-5CB3-4160-A68B-579817F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791B-2938-47AF-B374-7C1635A5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D49A-9E1E-4DE9-8F7D-33E59B5C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D357-2F31-49A6-BD73-98C962D9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1EE89-EB9C-478A-B815-38129478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11AF-2BAF-48AD-B206-D836421B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9130-87CF-4DC5-BB05-84A6841E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C646-FC4F-4F28-A09F-481D3E6E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34A89-13E7-42D9-84F6-B6674F8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948B1-4C39-44E0-9CD5-BCFFD865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93E6B-E9F4-4D82-A17E-D42D3351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8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0AE8-FB03-402A-AC46-3BC95467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36F73-F208-470B-958F-29CCB635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7A12-3083-4FB6-806E-D29F9CE2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13A38-7603-4A69-91A1-195DD3FB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54A8-C1E2-4611-AC9A-CC9BDA747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CDD9A-84E4-4DE1-A2C8-ED4F8594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C0AAC-5602-4E84-8FD0-AAA6D773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55641-7E41-4ADD-A94F-235B0F48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F209-1B1E-4727-BA65-B75FB93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CB021-6EB6-4BD7-BF64-BDB80936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D5467-EFF7-49F6-9E9B-F997DAFE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ECD2A-9CE1-4982-8A50-0F83498D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5588C-0A7C-4431-A978-AEAD3F06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28810-EFD7-4C7A-A1BA-B578F305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6F79D-8B40-4AD2-A7C4-6F205DE3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D947-826E-4A75-ACB2-F09A5719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5446-F0EA-4CAA-900A-E960C85F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C95E-E9C7-4718-981B-B2BF61C5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C89A0-FCF2-471B-B5C0-9FDC5CE7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0F121-0625-4A4E-B2BA-2133C9B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31B4-8684-4AB7-B9ED-0A228F0A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467F-4881-4DFD-9C1A-4CFFBD0F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83F34-6002-49AE-9B65-B9ED89D91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0B7B2-E075-461F-8660-9A85D3AE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88732-012C-432F-8C88-1280180A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7DF97-4CBF-4F5B-8488-B76F96FC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0B244-6CC0-4103-98DC-B27E613B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CA79A-17F1-4466-814C-6E9A29B3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64983-617A-4AE1-A4EF-65B6B375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BB6F-2ED3-4D67-BBBB-025BD714E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5945A-D8FB-4FCD-A4B9-C568B8574BA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F988-1A24-4455-A3AA-F0B61BE4C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E689-C18E-4262-A20D-EEF3E8467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74AC-C4E5-46D6-B8E7-BE5913FFA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3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2.xml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chart" Target="../charts/chart9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microsoft.com/office/2007/relationships/diagramDrawing" Target="../diagrams/drawing3.xml"/><Relationship Id="rId5" Type="http://schemas.openxmlformats.org/officeDocument/2006/relationships/chart" Target="../charts/chart11.xml"/><Relationship Id="rId10" Type="http://schemas.openxmlformats.org/officeDocument/2006/relationships/diagramColors" Target="../diagrams/colors3.xml"/><Relationship Id="rId4" Type="http://schemas.openxmlformats.org/officeDocument/2006/relationships/chart" Target="../charts/chart10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8"/>
            <a:ext cx="10756570" cy="967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3200" b="1" dirty="0">
              <a:solidFill>
                <a:prstClr val="black"/>
              </a:solidFill>
              <a:latin typeface="Angsana New" panose="02020603050405020304" pitchFamily="18" charset="-34"/>
              <a:sym typeface="Helvetica Neue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58986-EC8D-4BB3-A2C8-44420F7F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C63D0ED-96A9-45BF-9B88-DD3CE106E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2253"/>
              </p:ext>
            </p:extLst>
          </p:nvPr>
        </p:nvGraphicFramePr>
        <p:xfrm>
          <a:off x="275741" y="4068116"/>
          <a:ext cx="2319347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B0225E-01B4-41D5-8D19-CA9329F73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710158"/>
              </p:ext>
            </p:extLst>
          </p:nvPr>
        </p:nvGraphicFramePr>
        <p:xfrm>
          <a:off x="2688753" y="4068117"/>
          <a:ext cx="2319347" cy="224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BD17DC7-D675-460E-83A2-40D8E2FB9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373958"/>
              </p:ext>
            </p:extLst>
          </p:nvPr>
        </p:nvGraphicFramePr>
        <p:xfrm>
          <a:off x="5112913" y="1501617"/>
          <a:ext cx="3637191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0DDCCBB-66F5-4D3C-B27C-30A6D288D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701062"/>
              </p:ext>
            </p:extLst>
          </p:nvPr>
        </p:nvGraphicFramePr>
        <p:xfrm>
          <a:off x="8844288" y="1501617"/>
          <a:ext cx="3221319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B49CC7-5F26-4AC9-9624-500C1EB0F345}"/>
              </a:ext>
            </a:extLst>
          </p:cNvPr>
          <p:cNvSpPr txBox="1"/>
          <p:nvPr/>
        </p:nvSpPr>
        <p:spPr>
          <a:xfrm>
            <a:off x="275740" y="3684115"/>
            <a:ext cx="272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1.1 ข้อมูลบุคลกรสาธารณสุขในปัจจุบัน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1AED-3ED1-47CF-B1CF-8680A7B04E3D}"/>
              </a:ext>
            </a:extLst>
          </p:cNvPr>
          <p:cNvSpPr txBox="1"/>
          <p:nvPr/>
        </p:nvSpPr>
        <p:spPr>
          <a:xfrm>
            <a:off x="5112914" y="1129606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1.2 รายงานสถิติกำลังคน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105D0A0-0C50-4A30-BAEC-9CABCE545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746709"/>
              </p:ext>
            </p:extLst>
          </p:nvPr>
        </p:nvGraphicFramePr>
        <p:xfrm>
          <a:off x="5112914" y="4072456"/>
          <a:ext cx="3398381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DF4D650-AB83-4A03-9EB5-900510D06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95333"/>
              </p:ext>
            </p:extLst>
          </p:nvPr>
        </p:nvGraphicFramePr>
        <p:xfrm>
          <a:off x="8830221" y="4016010"/>
          <a:ext cx="3221319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8261F-9041-479D-ACF9-30B7797DBE7C}"/>
              </a:ext>
            </a:extLst>
          </p:cNvPr>
          <p:cNvSpPr txBox="1"/>
          <p:nvPr/>
        </p:nvSpPr>
        <p:spPr>
          <a:xfrm>
            <a:off x="5112915" y="3698784"/>
            <a:ext cx="37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1.3 การใช้ประโยชน์จากข้อมูล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ACFB9-4B46-463F-8CDE-021E5B46D026}"/>
              </a:ext>
            </a:extLst>
          </p:cNvPr>
          <p:cNvSpPr/>
          <p:nvPr/>
        </p:nvSpPr>
        <p:spPr>
          <a:xfrm>
            <a:off x="319046" y="1823051"/>
            <a:ext cx="433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</p:spTree>
    <p:extLst>
      <p:ext uri="{BB962C8B-B14F-4D97-AF65-F5344CB8AC3E}">
        <p14:creationId xmlns:p14="http://schemas.microsoft.com/office/powerpoint/2010/main" val="40043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660DD0-26A8-4664-8352-107D410C1842}"/>
              </a:ext>
            </a:extLst>
          </p:cNvPr>
          <p:cNvSpPr/>
          <p:nvPr/>
        </p:nvSpPr>
        <p:spPr>
          <a:xfrm>
            <a:off x="6681703" y="4553220"/>
            <a:ext cx="1232667" cy="133212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78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.0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35F442-AFE9-4599-8574-CD67AEBA7F6C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1,815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DC7B97-DA3F-4FC9-A266-4220B084C5A0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3,777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0A922-FA5B-4EF7-8DC0-8A16D930D1B0}"/>
              </a:ext>
            </a:extLst>
          </p:cNvPr>
          <p:cNvSpPr txBox="1"/>
          <p:nvPr/>
        </p:nvSpPr>
        <p:spPr>
          <a:xfrm>
            <a:off x="10408027" y="4928490"/>
            <a:ext cx="8664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98B57-2579-4E15-AE87-AB23CD329C84}"/>
              </a:ext>
            </a:extLst>
          </p:cNvPr>
          <p:cNvSpPr/>
          <p:nvPr/>
        </p:nvSpPr>
        <p:spPr>
          <a:xfrm>
            <a:off x="1390829" y="1603984"/>
            <a:ext cx="222689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มีแผนบริหารตำแหน่ง</a:t>
            </a:r>
            <a:endParaRPr lang="th-TH" sz="2400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E183CEA2-F6BA-446C-A778-B9B29F729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9793"/>
              </p:ext>
            </p:extLst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7A313B7-7812-4B29-B69E-B9C199D1DB56}"/>
              </a:ext>
            </a:extLst>
          </p:cNvPr>
          <p:cNvSpPr/>
          <p:nvPr/>
        </p:nvSpPr>
        <p:spPr>
          <a:xfrm>
            <a:off x="6681703" y="1594560"/>
            <a:ext cx="250100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มีการดำเนินการตามแผน</a:t>
            </a:r>
            <a:endParaRPr lang="th-TH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71279C-FBFA-4A44-B3D3-50227DABB580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97 %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9EAE44D9-1D78-4C57-81D5-DC19CFD4D0F1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8996C2-FD2C-407F-A36C-E628A9ED9C16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3DED82-DA3E-48C8-ADCD-E120A671340A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1,953</a:t>
            </a:r>
            <a:endParaRPr lang="th-TH" sz="20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DB464D7E-17D6-4091-8F2C-3662DEE2AE95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A9EF7DB8-53FC-4AE4-9A84-906F3C33397C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6FB5C-5359-416B-B674-5041CC4D75F2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1F7D9-9141-4BB8-A002-F7C9541880C4}"/>
              </a:ext>
            </a:extLst>
          </p:cNvPr>
          <p:cNvSpPr/>
          <p:nvPr/>
        </p:nvSpPr>
        <p:spPr>
          <a:xfrm>
            <a:off x="6685543" y="3839815"/>
            <a:ext cx="280557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บุคลากรสาธารณสุขเพียงพอ</a:t>
            </a:r>
            <a:endParaRPr lang="th-TH" sz="2400" dirty="0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8C4148C4-D4EE-4685-B462-48348B4201F6}"/>
              </a:ext>
            </a:extLst>
          </p:cNvPr>
          <p:cNvSpPr/>
          <p:nvPr/>
        </p:nvSpPr>
        <p:spPr>
          <a:xfrm>
            <a:off x="7932206" y="5007779"/>
            <a:ext cx="477079" cy="372524"/>
          </a:xfrm>
          <a:prstGeom prst="mathEqual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726BB445-CEA9-4194-823F-5C00552FC755}"/>
              </a:ext>
            </a:extLst>
          </p:cNvPr>
          <p:cNvSpPr/>
          <p:nvPr/>
        </p:nvSpPr>
        <p:spPr>
          <a:xfrm>
            <a:off x="8403451" y="5058063"/>
            <a:ext cx="1683027" cy="199613"/>
          </a:xfrm>
          <a:prstGeom prst="mathMinu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1D4847F-59DC-4D92-9387-90456451DB46}"/>
              </a:ext>
            </a:extLst>
          </p:cNvPr>
          <p:cNvSpPr/>
          <p:nvPr/>
        </p:nvSpPr>
        <p:spPr>
          <a:xfrm>
            <a:off x="9885181" y="5007779"/>
            <a:ext cx="446637" cy="377831"/>
          </a:xfrm>
          <a:prstGeom prst="mathMultiply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38600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8" y="50637"/>
            <a:ext cx="10864422" cy="101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2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2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F531AF-56B2-4E2D-B38A-DE6786579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220683"/>
              </p:ext>
            </p:extLst>
          </p:nvPr>
        </p:nvGraphicFramePr>
        <p:xfrm>
          <a:off x="596382" y="1649393"/>
          <a:ext cx="4852504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BABC71-A107-48B7-94CF-78934F751BB6}"/>
              </a:ext>
            </a:extLst>
          </p:cNvPr>
          <p:cNvSpPr txBox="1"/>
          <p:nvPr/>
        </p:nvSpPr>
        <p:spPr>
          <a:xfrm>
            <a:off x="596382" y="4883287"/>
            <a:ext cx="4645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+mj-cs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ผลการดำเนินงาน 20 หน่วย คิดเป็นร้อยละ 100</a:t>
            </a:r>
            <a:endParaRPr lang="th-TH" sz="2000" dirty="0">
              <a:latin typeface="TH SarabunIT๙" panose="020B0500040200020003" pitchFamily="34" charset="-34"/>
              <a:cs typeface="+mj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25E2AC9-8DF0-4C1E-B759-BC5B88ED5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562744"/>
              </p:ext>
            </p:extLst>
          </p:nvPr>
        </p:nvGraphicFramePr>
        <p:xfrm>
          <a:off x="5859702" y="1626330"/>
          <a:ext cx="6081278" cy="3229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A89710F-6CFF-4467-9577-3FEBF5965F73}"/>
              </a:ext>
            </a:extLst>
          </p:cNvPr>
          <p:cNvSpPr txBox="1"/>
          <p:nvPr/>
        </p:nvSpPr>
        <p:spPr>
          <a:xfrm>
            <a:off x="5859702" y="488211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571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F6BA8D1-4E5D-400B-9668-2C35429BC32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4E8756E-E4C9-43C8-88DE-A3104F43F2EA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89902-F8DE-4B8C-8294-2572F5033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A4D743-0A48-4A78-9E67-78D3BB00B1BE}"/>
              </a:ext>
            </a:extLst>
          </p:cNvPr>
          <p:cNvSpPr txBox="1">
            <a:spLocks/>
          </p:cNvSpPr>
          <p:nvPr/>
        </p:nvSpPr>
        <p:spPr>
          <a:xfrm>
            <a:off x="1327577" y="6939"/>
            <a:ext cx="10151659" cy="118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36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3600" b="1" dirty="0">
                <a:solidFill>
                  <a:prstClr val="black"/>
                </a:solidFill>
                <a:latin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321CCBD7-3CFB-49D8-82EE-25B0655C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604882"/>
              </p:ext>
            </p:extLst>
          </p:nvPr>
        </p:nvGraphicFramePr>
        <p:xfrm>
          <a:off x="1242094" y="1586799"/>
          <a:ext cx="10090316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ตรวจสอบภายใน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ควบคุมภายใน</a:t>
                      </a:r>
                      <a:endParaRPr lang="th-TH" sz="28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การดำเนินงานประจำปี 2562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การประเมินระบบควบคุมภายใน 5 มิติ (</a:t>
                      </a:r>
                      <a:r>
                        <a:rPr lang="en-US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r>
                        <a:rPr lang="th-TH" sz="2400" b="1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)</a:t>
                      </a:r>
                      <a:endParaRPr lang="th-TH" sz="2400" b="1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(คณะกรรมการระดับอำเภอ 90)</a:t>
                      </a:r>
                      <a:endParaRPr lang="th-TH" sz="24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400" u="sng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กำกับให้ดำเนินการ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ประเมินระบบควบคุมภายในด้วยระบบ </a:t>
                      </a:r>
                      <a:r>
                        <a:rPr lang="en-US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EIA</a:t>
                      </a:r>
                      <a:endParaRPr lang="th-TH" sz="2400" u="none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2400" u="non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ประเมินตามแนวทางการตรวจสอบงบการเงิน</a:t>
                      </a:r>
                      <a:endParaRPr lang="th-TH" sz="2400" u="none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A11A-33E4-4BCA-8F31-70C57820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742"/>
            <a:ext cx="10515600" cy="1325563"/>
          </a:xfrm>
        </p:spPr>
        <p:txBody>
          <a:bodyPr/>
          <a:lstStyle/>
          <a:p>
            <a:pPr algn="ctr"/>
            <a:r>
              <a:rPr lang="th-TH" dirty="0"/>
              <a:t>ของที่ทำจากเมื่อวันที่ 26 ก.พ. 2562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539877" y="1307634"/>
            <a:ext cx="4959361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</a:t>
            </a:r>
            <a:endParaRPr lang="en-US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13EABBC-0381-4C43-AA3F-3A5B7FC13F11}"/>
              </a:ext>
            </a:extLst>
          </p:cNvPr>
          <p:cNvGraphicFramePr/>
          <p:nvPr>
            <p:extLst/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id="{D42F17A7-1358-4B4B-BFF1-FA9F582E9A7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59492" y="1571957"/>
          <a:ext cx="338725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E971E10-BD2C-4B4E-BEC4-B350A1111087}"/>
              </a:ext>
            </a:extLst>
          </p:cNvPr>
          <p:cNvGraphicFramePr/>
          <p:nvPr>
            <p:extLst/>
          </p:nvPr>
        </p:nvGraphicFramePr>
        <p:xfrm>
          <a:off x="9152575" y="1571957"/>
          <a:ext cx="2955236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1.1 ข้อมูลบุคลกรสาธารณสุขในปัจจุบัน</a:t>
            </a:r>
            <a:endParaRPr lang="th-TH" dirty="0">
              <a:cs typeface="+mj-cs"/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CBD26749-568D-43B0-98D2-B2474807A522}"/>
              </a:ext>
            </a:extLst>
          </p:cNvPr>
          <p:cNvGraphicFramePr/>
          <p:nvPr>
            <p:extLst/>
          </p:nvPr>
        </p:nvGraphicFramePr>
        <p:xfrm>
          <a:off x="5677157" y="4095650"/>
          <a:ext cx="2920703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C54F1879-B73B-4416-8B7D-825AE8D6F924}"/>
              </a:ext>
            </a:extLst>
          </p:cNvPr>
          <p:cNvGraphicFramePr/>
          <p:nvPr>
            <p:extLst/>
          </p:nvPr>
        </p:nvGraphicFramePr>
        <p:xfrm>
          <a:off x="8715104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E4E41E-E738-45FA-9166-3FC1D762ABCB}"/>
              </a:ext>
            </a:extLst>
          </p:cNvPr>
          <p:cNvSpPr txBox="1"/>
          <p:nvPr/>
        </p:nvSpPr>
        <p:spPr>
          <a:xfrm>
            <a:off x="5677158" y="3769124"/>
            <a:ext cx="418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1.3 การใช้ประโยชน์จากข้อมูล</a:t>
            </a:r>
            <a:endParaRPr lang="th-TH" dirty="0"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B9675-8572-4BB3-8CD6-DE1A31CB8486}"/>
              </a:ext>
            </a:extLst>
          </p:cNvPr>
          <p:cNvSpPr/>
          <p:nvPr/>
        </p:nvSpPr>
        <p:spPr>
          <a:xfrm>
            <a:off x="516175" y="2381235"/>
            <a:ext cx="4333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1. ระบบการบริหารจัดการข้อมูล</a:t>
            </a:r>
            <a:b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3BD68AF-62A9-4814-804E-70A32060471C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9DCDC6-9047-484F-87E8-62EBBA5440E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CC1ECEE-D9AE-430B-A002-BC04C8B9DFA1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E992B-58C3-4C05-A323-16A7B9CFB951}"/>
              </a:ext>
            </a:extLst>
          </p:cNvPr>
          <p:cNvSpPr txBox="1"/>
          <p:nvPr/>
        </p:nvSpPr>
        <p:spPr>
          <a:xfrm>
            <a:off x="5659492" y="1228082"/>
            <a:ext cx="548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+mj-cs"/>
              </a:rPr>
              <a:t>1.2 รายงานสถิติกำลังคน</a:t>
            </a:r>
            <a:endParaRPr lang="th-TH" dirty="0">
              <a:cs typeface="+mj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FC1F5DD-C519-4C5B-90CE-5C0E5DB44C98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538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390829" y="1316728"/>
            <a:ext cx="740204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62D8E4-FFC3-4DC4-A38B-6EB77F809B16}"/>
              </a:ext>
            </a:extLst>
          </p:cNvPr>
          <p:cNvSpPr/>
          <p:nvPr/>
        </p:nvSpPr>
        <p:spPr>
          <a:xfrm>
            <a:off x="6681703" y="5024570"/>
            <a:ext cx="1235015" cy="1332121"/>
          </a:xfrm>
          <a:prstGeom prst="round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81.00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AF53C3B7-F26D-40E9-8269-444ABE6EDB5A}"/>
              </a:ext>
            </a:extLst>
          </p:cNvPr>
          <p:cNvSpPr/>
          <p:nvPr/>
        </p:nvSpPr>
        <p:spPr>
          <a:xfrm>
            <a:off x="8026113" y="545462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FDE96A-97C5-408D-BFB8-1C741D0814D9}"/>
              </a:ext>
            </a:extLst>
          </p:cNvPr>
          <p:cNvSpPr/>
          <p:nvPr/>
        </p:nvSpPr>
        <p:spPr>
          <a:xfrm>
            <a:off x="8811187" y="516563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1184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C31AF4-F4D2-440B-9707-35A4AA150BB2}"/>
              </a:ext>
            </a:extLst>
          </p:cNvPr>
          <p:cNvSpPr/>
          <p:nvPr/>
        </p:nvSpPr>
        <p:spPr>
          <a:xfrm>
            <a:off x="8812771" y="571110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2955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1F699F4A-585C-43C1-B1A6-64C3B49FC8F0}"/>
              </a:ext>
            </a:extLst>
          </p:cNvPr>
          <p:cNvSpPr/>
          <p:nvPr/>
        </p:nvSpPr>
        <p:spPr>
          <a:xfrm>
            <a:off x="8490624" y="555930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210A70AA-A55F-4006-8F12-BD517879CCD9}"/>
              </a:ext>
            </a:extLst>
          </p:cNvPr>
          <p:cNvSpPr/>
          <p:nvPr/>
        </p:nvSpPr>
        <p:spPr>
          <a:xfrm>
            <a:off x="9957812" y="547311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8DC59-839E-4AFF-BC27-D92C8C907859}"/>
              </a:ext>
            </a:extLst>
          </p:cNvPr>
          <p:cNvSpPr txBox="1"/>
          <p:nvPr/>
        </p:nvSpPr>
        <p:spPr>
          <a:xfrm>
            <a:off x="10408027" y="528729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081A9-15FF-49E3-81AF-10487832DC87}"/>
              </a:ext>
            </a:extLst>
          </p:cNvPr>
          <p:cNvSpPr/>
          <p:nvPr/>
        </p:nvSpPr>
        <p:spPr>
          <a:xfrm>
            <a:off x="1390829" y="207533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2. มีแผนบริหารตำแหน่ง</a:t>
            </a:r>
            <a:endParaRPr lang="th-TH" sz="2400" dirty="0">
              <a:cs typeface="+mj-cs"/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90829" y="282741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DA882E7-0535-43E2-A162-791C8D26878E}"/>
              </a:ext>
            </a:extLst>
          </p:cNvPr>
          <p:cNvSpPr/>
          <p:nvPr/>
        </p:nvSpPr>
        <p:spPr>
          <a:xfrm>
            <a:off x="6681703" y="206591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3. มีการดำเนินการตามแผน</a:t>
            </a:r>
            <a:endParaRPr lang="th-TH" sz="2400" dirty="0">
              <a:cs typeface="+mj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0E99EC-856E-479E-BA39-68EB1DA2CB16}"/>
              </a:ext>
            </a:extLst>
          </p:cNvPr>
          <p:cNvSpPr/>
          <p:nvPr/>
        </p:nvSpPr>
        <p:spPr>
          <a:xfrm>
            <a:off x="6681703" y="280048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F187C737-8749-46F2-8814-23B93F34C518}"/>
              </a:ext>
            </a:extLst>
          </p:cNvPr>
          <p:cNvSpPr/>
          <p:nvPr/>
        </p:nvSpPr>
        <p:spPr>
          <a:xfrm>
            <a:off x="7916718" y="313216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173EC1-97F5-4F92-9FB6-A9B6BBF47274}"/>
              </a:ext>
            </a:extLst>
          </p:cNvPr>
          <p:cNvSpPr/>
          <p:nvPr/>
        </p:nvSpPr>
        <p:spPr>
          <a:xfrm>
            <a:off x="8644143" y="277386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2A71DB-9AB5-4917-BA6D-3B633D36A8A2}"/>
              </a:ext>
            </a:extLst>
          </p:cNvPr>
          <p:cNvSpPr/>
          <p:nvPr/>
        </p:nvSpPr>
        <p:spPr>
          <a:xfrm>
            <a:off x="8644143" y="339400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1386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D19EB5B5-C81A-4006-9157-DB86031785A7}"/>
              </a:ext>
            </a:extLst>
          </p:cNvPr>
          <p:cNvSpPr/>
          <p:nvPr/>
        </p:nvSpPr>
        <p:spPr>
          <a:xfrm>
            <a:off x="8265119" y="318244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665F1141-2145-45B1-81C7-6040AB177959}"/>
              </a:ext>
            </a:extLst>
          </p:cNvPr>
          <p:cNvSpPr/>
          <p:nvPr/>
        </p:nvSpPr>
        <p:spPr>
          <a:xfrm>
            <a:off x="9789053" y="313216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69C0AC-5833-408D-B6E1-C50C6B262C64}"/>
              </a:ext>
            </a:extLst>
          </p:cNvPr>
          <p:cNvSpPr txBox="1"/>
          <p:nvPr/>
        </p:nvSpPr>
        <p:spPr>
          <a:xfrm>
            <a:off x="10354388" y="302064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2C51D-9CFF-41EA-B576-B273D05E03BE}"/>
              </a:ext>
            </a:extLst>
          </p:cNvPr>
          <p:cNvSpPr/>
          <p:nvPr/>
        </p:nvSpPr>
        <p:spPr>
          <a:xfrm>
            <a:off x="6685543" y="431116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TH SarabunPSK" panose="020B0500040200020003" pitchFamily="34" charset="-34"/>
                <a:cs typeface="+mj-cs"/>
              </a:rPr>
              <a:t>4. บุคลากรสาธารณสุขเพียงพอ</a:t>
            </a:r>
            <a:endParaRPr lang="th-TH" sz="2400" dirty="0">
              <a:cs typeface="+mj-cs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38D61F3-4BCE-4747-9612-6A6D1552615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8A9190-AB82-4FCC-8142-1F2EB397B0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45AF2C23-E7C1-4175-95E0-275C3F161378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คณะที่ 3  การพัฒนาระบบบริหารจัดการเพื่อสนับสนุนการจัดบริการสุขภาพ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BA8E08A-01B9-4F29-82B5-AF387F358F7C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999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058985" y="1194088"/>
            <a:ext cx="10090316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694873-C8C6-4B62-8BBB-EE9E8A942887}"/>
              </a:ext>
            </a:extLst>
          </p:cNvPr>
          <p:cNvGraphicFramePr/>
          <p:nvPr>
            <p:extLst/>
          </p:nvPr>
        </p:nvGraphicFramePr>
        <p:xfrm>
          <a:off x="596382" y="2073598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D8603287-4B50-4910-A198-320F5DA81AAC}"/>
              </a:ext>
            </a:extLst>
          </p:cNvPr>
          <p:cNvSpPr txBox="1"/>
          <p:nvPr/>
        </p:nvSpPr>
        <p:spPr>
          <a:xfrm>
            <a:off x="4610270" y="2339929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497D-8FC7-456B-8E6F-A61D32897A7D}"/>
              </a:ext>
            </a:extLst>
          </p:cNvPr>
          <p:cNvSpPr txBox="1"/>
          <p:nvPr/>
        </p:nvSpPr>
        <p:spPr>
          <a:xfrm>
            <a:off x="1896245" y="1725316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D626E-3074-4624-BABD-040F9090F1FE}"/>
              </a:ext>
            </a:extLst>
          </p:cNvPr>
          <p:cNvSpPr txBox="1"/>
          <p:nvPr/>
        </p:nvSpPr>
        <p:spPr>
          <a:xfrm>
            <a:off x="596382" y="4969860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</a:t>
            </a:r>
            <a:r>
              <a:rPr lang="th-TH" sz="2400" b="1" u="sng" dirty="0">
                <a:latin typeface="TH SarabunIT๙" panose="020B0500040200020003" pitchFamily="34" charset="-34"/>
                <a:cs typeface="+mj-cs"/>
              </a:rPr>
              <a:t>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Money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20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หน่วย คิดเป็นร้อยละ </a:t>
            </a:r>
            <a:r>
              <a:rPr lang="th-TH" sz="2400" dirty="0">
                <a:latin typeface="TH SarabunIT๙" panose="020B0500040200020003" pitchFamily="34" charset="-34"/>
                <a:cs typeface="+mj-cs"/>
              </a:rPr>
              <a:t>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925F280-7EA2-4BC5-9216-CF18B9AD65FB}"/>
              </a:ext>
            </a:extLst>
          </p:cNvPr>
          <p:cNvGraphicFramePr/>
          <p:nvPr>
            <p:extLst/>
          </p:nvPr>
        </p:nvGraphicFramePr>
        <p:xfrm>
          <a:off x="5859702" y="2073599"/>
          <a:ext cx="6081278" cy="320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C618876F-A6AF-4C5C-AFB7-C24D5A45BA62}"/>
              </a:ext>
            </a:extLst>
          </p:cNvPr>
          <p:cNvSpPr txBox="1"/>
          <p:nvPr/>
        </p:nvSpPr>
        <p:spPr>
          <a:xfrm>
            <a:off x="7770707" y="172147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0C977-13CA-4BD2-8DC1-3527B5089496}"/>
              </a:ext>
            </a:extLst>
          </p:cNvPr>
          <p:cNvSpPr txBox="1"/>
          <p:nvPr/>
        </p:nvSpPr>
        <p:spPr>
          <a:xfrm>
            <a:off x="5859702" y="5446999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Happinometer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HPI 88.78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77075C-4480-4B30-A421-68A3DA4CD45A}"/>
              </a:ext>
            </a:extLst>
          </p:cNvPr>
          <p:cNvSpPr txBox="1"/>
          <p:nvPr/>
        </p:nvSpPr>
        <p:spPr>
          <a:xfrm>
            <a:off x="9695276" y="1715759"/>
            <a:ext cx="217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H SarabunIT๙" panose="020B0500040200020003" pitchFamily="34" charset="-34"/>
                <a:cs typeface="+mj-cs"/>
              </a:rPr>
              <a:t>เป้าหมายร้อยละ 70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B2648F-F439-43A7-B836-02FE55351E07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248BBE0-6641-4388-8A84-4DFA3F0AB28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28825"/>
            <a:ext cx="1010943" cy="101094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81BD8F6-FAE1-48EE-92C8-D674716A86AE}"/>
              </a:ext>
            </a:extLst>
          </p:cNvPr>
          <p:cNvSpPr txBox="1">
            <a:spLocks/>
          </p:cNvSpPr>
          <p:nvPr/>
        </p:nvSpPr>
        <p:spPr>
          <a:xfrm>
            <a:off x="1171284" y="94440"/>
            <a:ext cx="10347616" cy="8797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</a:rPr>
              <a:t>องค์กรแห่งความสุข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9DABAEF-56D1-4887-A034-CF18B699D699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18288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538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738</Words>
  <Application>Microsoft Office PowerPoint</Application>
  <PresentationFormat>Widescreen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TH SarabunIT๙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ของที่ทำจากเมื่อวันที่ 26 ก.พ. 2562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JOBLACK</dc:creator>
  <cp:lastModifiedBy>JOBLACK</cp:lastModifiedBy>
  <cp:revision>6</cp:revision>
  <dcterms:created xsi:type="dcterms:W3CDTF">2019-02-27T02:50:39Z</dcterms:created>
  <dcterms:modified xsi:type="dcterms:W3CDTF">2019-02-27T04:45:15Z</dcterms:modified>
</cp:coreProperties>
</file>