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2" r:id="rId17"/>
    <p:sldId id="280" r:id="rId18"/>
    <p:sldId id="270" r:id="rId19"/>
    <p:sldId id="282" r:id="rId20"/>
    <p:sldId id="283" r:id="rId21"/>
    <p:sldId id="285" r:id="rId22"/>
    <p:sldId id="284" r:id="rId23"/>
    <p:sldId id="281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4D2F5-2AD9-4105-AD04-740CB0B33627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8CFCD-F6AD-4709-A061-0DE925BEF3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598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1" dirty="0">
                <a:latin typeface="+mn-lt"/>
                <a:ea typeface="+mn-ea"/>
              </a:rPr>
              <a:t>Overview </a:t>
            </a:r>
          </a:p>
          <a:p>
            <a:pPr lvl="0"/>
            <a:endParaRPr lang="en-US" sz="1400" dirty="0"/>
          </a:p>
          <a:p>
            <a:r>
              <a:rPr lang="en-US" dirty="0">
                <a:latin typeface="+mn-lt"/>
                <a:ea typeface="+mn-ea"/>
              </a:rPr>
              <a:t>(30 seconds)</a:t>
            </a:r>
            <a:endParaRPr lang="en-US" sz="1400" dirty="0"/>
          </a:p>
          <a:p>
            <a:pPr lvl="0"/>
            <a:r>
              <a:rPr lang="en-US" dirty="0">
                <a:latin typeface="+mn-lt"/>
                <a:ea typeface="+mn-ea"/>
              </a:rPr>
              <a:t>John, at a high level, describe Warner Bros. as a company for us. </a:t>
            </a:r>
          </a:p>
          <a:p>
            <a:pPr lvl="0"/>
            <a:endParaRPr lang="en-US" b="1" dirty="0">
              <a:latin typeface="+mn-lt"/>
              <a:ea typeface="+mn-ea"/>
            </a:endParaRPr>
          </a:p>
          <a:p>
            <a:pPr lvl="0"/>
            <a:r>
              <a:rPr lang="en-US" b="1" dirty="0">
                <a:latin typeface="+mn-lt"/>
                <a:ea typeface="+mn-ea"/>
              </a:rPr>
              <a:t>Company Overview</a:t>
            </a:r>
          </a:p>
          <a:p>
            <a:pPr lvl="0"/>
            <a:endParaRPr lang="en-US" sz="1400" dirty="0"/>
          </a:p>
          <a:p>
            <a:pPr marL="628588" lvl="1" indent="-171433">
              <a:buFont typeface="Arial" pitchFamily="34" charset="0"/>
              <a:buChar char="•"/>
            </a:pPr>
            <a:r>
              <a:rPr lang="en-US" dirty="0">
                <a:latin typeface="+mn-lt"/>
                <a:ea typeface="+mn-ea"/>
              </a:rPr>
              <a:t>Subsidiary of Time Warner Inc., headquartered in Burbank, CA</a:t>
            </a:r>
            <a:endParaRPr lang="en-US" sz="1400" dirty="0"/>
          </a:p>
          <a:p>
            <a:pPr marL="628588" lvl="1" indent="-171433">
              <a:buFont typeface="Arial" pitchFamily="34" charset="0"/>
              <a:buChar char="•"/>
            </a:pPr>
            <a:r>
              <a:rPr lang="en-US" dirty="0">
                <a:latin typeface="+mn-lt"/>
                <a:ea typeface="+mn-ea"/>
              </a:rPr>
              <a:t>Global leader in the creation, production, distribution, licensing and marketing of all forms of entertainment and their related businesses</a:t>
            </a:r>
            <a:endParaRPr lang="en-US" sz="1400" dirty="0"/>
          </a:p>
          <a:p>
            <a:pPr marL="628588" lvl="1" indent="-171433">
              <a:buFont typeface="Arial" pitchFamily="34" charset="0"/>
              <a:buChar char="•"/>
            </a:pPr>
            <a:r>
              <a:rPr lang="en-US" dirty="0">
                <a:latin typeface="+mn-lt"/>
                <a:ea typeface="+mn-ea"/>
              </a:rPr>
              <a:t>5,000 to 15,000 employees on any given day in North America and 2,000 employees overseas</a:t>
            </a:r>
            <a:endParaRPr lang="en-US" sz="1400" dirty="0"/>
          </a:p>
          <a:p>
            <a:pPr lvl="0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284B7-9C2C-4380-A00E-B48E8A325CCD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83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09D1-E5FD-4282-B1BF-AA9782663E4E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0DBD-3A8F-484A-928C-AEFCC937FD3A}" type="slidenum">
              <a:rPr lang="th-TH" smtClean="0"/>
              <a:t>‹#›</a:t>
            </a:fld>
            <a:endParaRPr lang="th-TH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09D1-E5FD-4282-B1BF-AA9782663E4E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0DBD-3A8F-484A-928C-AEFCC937FD3A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09D1-E5FD-4282-B1BF-AA9782663E4E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0DBD-3A8F-484A-928C-AEFCC937FD3A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548364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09D1-E5FD-4282-B1BF-AA9782663E4E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0DBD-3A8F-484A-928C-AEFCC937FD3A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09D1-E5FD-4282-B1BF-AA9782663E4E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8B30DBD-3A8F-484A-928C-AEFCC937FD3A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09D1-E5FD-4282-B1BF-AA9782663E4E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0DBD-3A8F-484A-928C-AEFCC937FD3A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09D1-E5FD-4282-B1BF-AA9782663E4E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0DBD-3A8F-484A-928C-AEFCC937FD3A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09D1-E5FD-4282-B1BF-AA9782663E4E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0DBD-3A8F-484A-928C-AEFCC937FD3A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09D1-E5FD-4282-B1BF-AA9782663E4E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0DBD-3A8F-484A-928C-AEFCC937FD3A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09D1-E5FD-4282-B1BF-AA9782663E4E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0DBD-3A8F-484A-928C-AEFCC937FD3A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09D1-E5FD-4282-B1BF-AA9782663E4E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0DBD-3A8F-484A-928C-AEFCC937FD3A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</a:schemeClr>
            </a:gs>
            <a:gs pos="61000">
              <a:schemeClr val="tx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BCD09D1-E5FD-4282-B1BF-AA9782663E4E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8B30DBD-3A8F-484A-928C-AEFCC937FD3A}" type="slidenum">
              <a:rPr lang="th-TH" smtClean="0"/>
              <a:t>‹#›</a:t>
            </a:fld>
            <a:endParaRPr lang="th-T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ml%205.pptx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Vmware%20Vsphere.pptx" TargetMode="External"/><Relationship Id="rId2" Type="http://schemas.openxmlformats.org/officeDocument/2006/relationships/hyperlink" Target="Storage.ppt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40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484784"/>
            <a:ext cx="7570843" cy="1944216"/>
          </a:xfrm>
        </p:spPr>
        <p:txBody>
          <a:bodyPr anchor="ctr">
            <a:norm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สำนักงานสาธารณสุขจังหวัด</a:t>
            </a:r>
            <a:r>
              <a:rPr lang="th-TH" sz="3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ชุมพร</a:t>
            </a:r>
            <a:br>
              <a:rPr lang="th-TH" sz="3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h-TH" sz="3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ได้รับมอบหมายให้ดำเนินงาน</a:t>
            </a:r>
            <a:br>
              <a:rPr lang="th-TH" sz="3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h-TH" sz="3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เว็บไซต์เครือข่ายบริการสุขภาพที่ 11</a:t>
            </a:r>
            <a:endParaRPr lang="th-TH" sz="36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3933056"/>
            <a:ext cx="6400800" cy="481608"/>
          </a:xfrm>
        </p:spPr>
        <p:txBody>
          <a:bodyPr>
            <a:normAutofit/>
          </a:bodyPr>
          <a:lstStyle/>
          <a:p>
            <a:r>
              <a:rPr lang="th-TH" sz="18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โดย งานเทคโนโลยีสารสนเทศ สำนักงานสาธารณสุขจังหวัดชุมพร</a:t>
            </a:r>
          </a:p>
        </p:txBody>
      </p:sp>
    </p:spTree>
    <p:extLst>
      <p:ext uri="{BB962C8B-B14F-4D97-AF65-F5344CB8AC3E}">
        <p14:creationId xmlns:p14="http://schemas.microsoft.com/office/powerpoint/2010/main" val="40804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ระบบคลาวน์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111291"/>
            <a:ext cx="6048671" cy="5270037"/>
          </a:xfrm>
        </p:spPr>
      </p:pic>
    </p:spTree>
    <p:extLst>
      <p:ext uri="{BB962C8B-B14F-4D97-AF65-F5344CB8AC3E}">
        <p14:creationId xmlns:p14="http://schemas.microsoft.com/office/powerpoint/2010/main" val="228336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ระบบคลาวน์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608"/>
          </a:xfrm>
        </p:spPr>
        <p:txBody>
          <a:bodyPr/>
          <a:lstStyle/>
          <a:p>
            <a:pPr marL="137160" indent="0">
              <a:buNone/>
            </a:pPr>
            <a:r>
              <a:rPr lang="en-US" b="1" dirty="0">
                <a:solidFill>
                  <a:schemeClr val="bg1"/>
                </a:solidFill>
              </a:rPr>
              <a:t>Infrastructure-as-a-Service (</a:t>
            </a:r>
            <a:r>
              <a:rPr lang="en-US" b="1" dirty="0" err="1">
                <a:solidFill>
                  <a:schemeClr val="bg1"/>
                </a:solidFill>
              </a:rPr>
              <a:t>IaaS</a:t>
            </a:r>
            <a:r>
              <a:rPr lang="en-US" b="1" dirty="0">
                <a:solidFill>
                  <a:schemeClr val="bg1"/>
                </a:solidFill>
              </a:rPr>
              <a:t>) </a:t>
            </a:r>
            <a:endParaRPr lang="en-US" b="1" dirty="0" smtClean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th-TH" dirty="0" smtClean="0">
                <a:solidFill>
                  <a:schemeClr val="bg1"/>
                </a:solidFill>
              </a:rPr>
              <a:t>บริการ</a:t>
            </a:r>
            <a:r>
              <a:rPr lang="th-TH" dirty="0">
                <a:solidFill>
                  <a:schemeClr val="bg1"/>
                </a:solidFill>
              </a:rPr>
              <a:t>เวอร์ชวลแมน</a:t>
            </a:r>
            <a:r>
              <a:rPr lang="th-TH" dirty="0" smtClean="0">
                <a:solidFill>
                  <a:schemeClr val="bg1"/>
                </a:solidFill>
              </a:rPr>
              <a:t>ชีน</a:t>
            </a:r>
          </a:p>
          <a:p>
            <a:pPr marL="137160" indent="0">
              <a:buNone/>
            </a:pPr>
            <a:r>
              <a:rPr lang="th-TH" dirty="0" smtClean="0">
                <a:solidFill>
                  <a:schemeClr val="bg1"/>
                </a:solidFill>
              </a:rPr>
              <a:t>ที่</a:t>
            </a:r>
            <a:r>
              <a:rPr lang="th-TH" dirty="0">
                <a:solidFill>
                  <a:schemeClr val="bg1"/>
                </a:solidFill>
              </a:rPr>
              <a:t>สามารถเข้าถึง</a:t>
            </a:r>
            <a:r>
              <a:rPr lang="th-TH" dirty="0" smtClean="0">
                <a:solidFill>
                  <a:schemeClr val="bg1"/>
                </a:solidFill>
              </a:rPr>
              <a:t>ได้</a:t>
            </a:r>
          </a:p>
          <a:p>
            <a:pPr marL="137160" indent="0">
              <a:buNone/>
            </a:pPr>
            <a:r>
              <a:rPr lang="th-TH" dirty="0" smtClean="0">
                <a:solidFill>
                  <a:schemeClr val="bg1"/>
                </a:solidFill>
              </a:rPr>
              <a:t>ผ่าน</a:t>
            </a:r>
            <a:r>
              <a:rPr lang="th-TH" dirty="0">
                <a:solidFill>
                  <a:schemeClr val="bg1"/>
                </a:solidFill>
              </a:rPr>
              <a:t>เครือข่าย </a:t>
            </a:r>
            <a:endParaRPr lang="th-TH" dirty="0" smtClean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th-TH" dirty="0" smtClean="0">
                <a:solidFill>
                  <a:schemeClr val="bg1"/>
                </a:solidFill>
              </a:rPr>
              <a:t>ช่วยรองรับ</a:t>
            </a:r>
          </a:p>
          <a:p>
            <a:pPr marL="137160" indent="0">
              <a:buNone/>
            </a:pPr>
            <a:r>
              <a:rPr lang="th-TH" dirty="0" smtClean="0">
                <a:solidFill>
                  <a:schemeClr val="bg1"/>
                </a:solidFill>
              </a:rPr>
              <a:t>ความต้องการ</a:t>
            </a:r>
          </a:p>
          <a:p>
            <a:pPr marL="137160" indent="0">
              <a:buNone/>
            </a:pPr>
            <a:r>
              <a:rPr lang="th-TH" dirty="0" smtClean="0">
                <a:solidFill>
                  <a:schemeClr val="bg1"/>
                </a:solidFill>
              </a:rPr>
              <a:t>ใช้</a:t>
            </a:r>
            <a:r>
              <a:rPr lang="th-TH" dirty="0">
                <a:solidFill>
                  <a:schemeClr val="bg1"/>
                </a:solidFill>
              </a:rPr>
              <a:t>งาน</a:t>
            </a:r>
            <a:r>
              <a:rPr lang="th-TH" dirty="0" smtClean="0">
                <a:solidFill>
                  <a:schemeClr val="bg1"/>
                </a:solidFill>
              </a:rPr>
              <a:t>ใน</a:t>
            </a:r>
          </a:p>
          <a:p>
            <a:pPr marL="137160" indent="0">
              <a:buNone/>
            </a:pPr>
            <a:r>
              <a:rPr lang="th-TH" dirty="0" smtClean="0">
                <a:solidFill>
                  <a:schemeClr val="bg1"/>
                </a:solidFill>
              </a:rPr>
              <a:t>การ</a:t>
            </a:r>
            <a:r>
              <a:rPr lang="th-TH" dirty="0" smtClean="0">
                <a:solidFill>
                  <a:schemeClr val="bg1"/>
                </a:solidFill>
              </a:rPr>
              <a:t>ประมวลผล</a:t>
            </a:r>
          </a:p>
          <a:p>
            <a:pPr marL="137160" indent="0">
              <a:buNone/>
            </a:pPr>
            <a:r>
              <a:rPr lang="th-TH" dirty="0" smtClean="0">
                <a:solidFill>
                  <a:schemeClr val="bg1"/>
                </a:solidFill>
              </a:rPr>
              <a:t>หรือ</a:t>
            </a:r>
            <a:r>
              <a:rPr lang="th-TH" dirty="0">
                <a:solidFill>
                  <a:schemeClr val="bg1"/>
                </a:solidFill>
              </a:rPr>
              <a:t>สตอเรจ</a:t>
            </a:r>
          </a:p>
          <a:p>
            <a:endParaRPr lang="th-TH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700808"/>
            <a:ext cx="576064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ระบบคลาวน์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b="1" dirty="0">
                <a:solidFill>
                  <a:schemeClr val="bg1"/>
                </a:solidFill>
              </a:rPr>
              <a:t>Platform-as-a-Service (</a:t>
            </a:r>
            <a:r>
              <a:rPr lang="en-US" b="1" dirty="0" err="1">
                <a:solidFill>
                  <a:schemeClr val="bg1"/>
                </a:solidFill>
              </a:rPr>
              <a:t>PaaS</a:t>
            </a:r>
            <a:r>
              <a:rPr lang="en-US" b="1" dirty="0">
                <a:solidFill>
                  <a:schemeClr val="bg1"/>
                </a:solidFill>
              </a:rPr>
              <a:t>) – </a:t>
            </a:r>
            <a:r>
              <a:rPr lang="th-TH" dirty="0">
                <a:solidFill>
                  <a:schemeClr val="bg1"/>
                </a:solidFill>
              </a:rPr>
              <a:t>บริการด้านแพลตฟอร์มสำหรับซอฟต์แวร์ (เช่น เว็บ แอพพลิเคชัน ดาต้าเบสเซิร์ฟเวอร์ ระบบประมวลผล</a:t>
            </a:r>
            <a:r>
              <a:rPr lang="th-TH" dirty="0" smtClean="0">
                <a:solidFill>
                  <a:schemeClr val="bg1"/>
                </a:solidFill>
              </a:rPr>
              <a:t>กลางสำหรับ</a:t>
            </a:r>
            <a:r>
              <a:rPr lang="th-TH" dirty="0" smtClean="0">
                <a:solidFill>
                  <a:schemeClr val="bg1"/>
                </a:solidFill>
              </a:rPr>
              <a:t>องค์กร</a:t>
            </a:r>
          </a:p>
          <a:p>
            <a:pPr marL="137160" indent="0">
              <a:buNone/>
            </a:pPr>
            <a:r>
              <a:rPr lang="th-TH" dirty="0" smtClean="0">
                <a:solidFill>
                  <a:schemeClr val="bg1"/>
                </a:solidFill>
              </a:rPr>
              <a:t>ขนาด</a:t>
            </a:r>
            <a:r>
              <a:rPr lang="th-TH" dirty="0">
                <a:solidFill>
                  <a:schemeClr val="bg1"/>
                </a:solidFill>
              </a:rPr>
              <a:t>ใหญ่ </a:t>
            </a:r>
            <a:r>
              <a:rPr lang="th-TH" dirty="0" smtClean="0">
                <a:solidFill>
                  <a:schemeClr val="bg1"/>
                </a:solidFill>
              </a:rPr>
              <a:t>และ</a:t>
            </a:r>
          </a:p>
          <a:p>
            <a:pPr marL="137160" indent="0">
              <a:buNone/>
            </a:pPr>
            <a:r>
              <a:rPr lang="th-TH" dirty="0" smtClean="0">
                <a:solidFill>
                  <a:schemeClr val="bg1"/>
                </a:solidFill>
              </a:rPr>
              <a:t>มิด</a:t>
            </a:r>
            <a:r>
              <a:rPr lang="th-TH" dirty="0">
                <a:solidFill>
                  <a:schemeClr val="bg1"/>
                </a:solidFill>
              </a:rPr>
              <a:t>เดิลแวร์อื่นๆ </a:t>
            </a:r>
            <a:endParaRPr lang="th-TH" dirty="0" smtClean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th-TH" dirty="0" smtClean="0">
                <a:solidFill>
                  <a:schemeClr val="bg1"/>
                </a:solidFill>
              </a:rPr>
              <a:t>โดย</a:t>
            </a:r>
            <a:r>
              <a:rPr lang="th-TH" dirty="0">
                <a:solidFill>
                  <a:schemeClr val="bg1"/>
                </a:solidFill>
              </a:rPr>
              <a:t>ทำงาน</a:t>
            </a:r>
            <a:r>
              <a:rPr lang="th-TH" dirty="0" smtClean="0">
                <a:solidFill>
                  <a:schemeClr val="bg1"/>
                </a:solidFill>
              </a:rPr>
              <a:t>ภายใต้</a:t>
            </a:r>
          </a:p>
          <a:p>
            <a:pPr marL="137160" indent="0">
              <a:buNone/>
            </a:pPr>
            <a:r>
              <a:rPr lang="th-TH" dirty="0" smtClean="0">
                <a:solidFill>
                  <a:schemeClr val="bg1"/>
                </a:solidFill>
              </a:rPr>
              <a:t>การ</a:t>
            </a:r>
            <a:r>
              <a:rPr lang="th-TH" dirty="0">
                <a:solidFill>
                  <a:schemeClr val="bg1"/>
                </a:solidFill>
              </a:rPr>
              <a:t>ควบคุม</a:t>
            </a:r>
            <a:r>
              <a:rPr lang="th-TH" dirty="0" smtClean="0">
                <a:solidFill>
                  <a:schemeClr val="bg1"/>
                </a:solidFill>
              </a:rPr>
              <a:t>ด้าน</a:t>
            </a:r>
          </a:p>
          <a:p>
            <a:pPr marL="137160" indent="0">
              <a:buNone/>
            </a:pPr>
            <a:r>
              <a:rPr lang="th-TH" dirty="0" smtClean="0">
                <a:solidFill>
                  <a:schemeClr val="bg1"/>
                </a:solidFill>
              </a:rPr>
              <a:t>ความ</a:t>
            </a:r>
            <a:r>
              <a:rPr lang="th-TH" dirty="0">
                <a:solidFill>
                  <a:schemeClr val="bg1"/>
                </a:solidFill>
              </a:rPr>
              <a:t>ปลอดภัยสูง) </a:t>
            </a:r>
            <a:endParaRPr lang="th-TH" dirty="0" smtClean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th-TH" dirty="0" smtClean="0">
                <a:solidFill>
                  <a:schemeClr val="bg1"/>
                </a:solidFill>
              </a:rPr>
              <a:t>ที่</a:t>
            </a:r>
            <a:r>
              <a:rPr lang="th-TH" dirty="0">
                <a:solidFill>
                  <a:schemeClr val="bg1"/>
                </a:solidFill>
              </a:rPr>
              <a:t>เรียกใช้งาน</a:t>
            </a:r>
            <a:r>
              <a:rPr lang="th-TH" dirty="0" smtClean="0">
                <a:solidFill>
                  <a:schemeClr val="bg1"/>
                </a:solidFill>
              </a:rPr>
              <a:t>ได้</a:t>
            </a:r>
          </a:p>
          <a:p>
            <a:pPr marL="137160" indent="0">
              <a:buNone/>
            </a:pPr>
            <a:r>
              <a:rPr lang="th-TH" dirty="0" smtClean="0">
                <a:solidFill>
                  <a:schemeClr val="bg1"/>
                </a:solidFill>
              </a:rPr>
              <a:t>ผ่าน</a:t>
            </a:r>
            <a:r>
              <a:rPr lang="th-TH" dirty="0">
                <a:solidFill>
                  <a:schemeClr val="bg1"/>
                </a:solidFill>
              </a:rPr>
              <a:t>เว็บแอพพลิเคชัน</a:t>
            </a:r>
          </a:p>
          <a:p>
            <a:endParaRPr lang="th-TH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133424"/>
            <a:ext cx="5949746" cy="424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4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ระบบคลาวน์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60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Software-as-a-Service (</a:t>
            </a:r>
            <a:r>
              <a:rPr lang="en-US" b="1" dirty="0" err="1">
                <a:solidFill>
                  <a:schemeClr val="bg1"/>
                </a:solidFill>
              </a:rPr>
              <a:t>SaaS</a:t>
            </a:r>
            <a:r>
              <a:rPr lang="en-US" b="1" dirty="0">
                <a:solidFill>
                  <a:schemeClr val="bg1"/>
                </a:solidFill>
              </a:rPr>
              <a:t>) – </a:t>
            </a:r>
            <a:r>
              <a:rPr lang="th-TH" dirty="0">
                <a:solidFill>
                  <a:schemeClr val="bg1"/>
                </a:solidFill>
              </a:rPr>
              <a:t>เป็น</a:t>
            </a:r>
            <a:r>
              <a:rPr lang="th-TH" dirty="0" smtClean="0">
                <a:solidFill>
                  <a:schemeClr val="bg1"/>
                </a:solidFill>
              </a:rPr>
              <a:t>บริการด้าน</a:t>
            </a:r>
          </a:p>
          <a:p>
            <a:r>
              <a:rPr lang="th-TH" dirty="0" smtClean="0">
                <a:solidFill>
                  <a:schemeClr val="bg1"/>
                </a:solidFill>
              </a:rPr>
              <a:t>แอพพลิเค</a:t>
            </a:r>
            <a:r>
              <a:rPr lang="th-TH" dirty="0">
                <a:solidFill>
                  <a:schemeClr val="bg1"/>
                </a:solidFill>
              </a:rPr>
              <a:t>ชันโดยคิดค่าบริการเป็นไลเซนต์ของผู้ใช้ หรือตามปริมาณการใช้</a:t>
            </a:r>
            <a:r>
              <a:rPr lang="th-TH" dirty="0" smtClean="0">
                <a:solidFill>
                  <a:schemeClr val="bg1"/>
                </a:solidFill>
              </a:rPr>
              <a:t>งาน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132856"/>
            <a:ext cx="5400599" cy="434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0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ระบบคลาวน์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616"/>
          </a:xfrm>
        </p:spPr>
        <p:txBody>
          <a:bodyPr/>
          <a:lstStyle/>
          <a:p>
            <a:pPr marL="137160" indent="0">
              <a:buNone/>
            </a:pPr>
            <a:r>
              <a:rPr lang="en-US" b="1" dirty="0">
                <a:solidFill>
                  <a:schemeClr val="bg1"/>
                </a:solidFill>
              </a:rPr>
              <a:t>Data-as-a-Service (</a:t>
            </a:r>
            <a:r>
              <a:rPr lang="en-US" b="1" dirty="0" err="1">
                <a:solidFill>
                  <a:schemeClr val="bg1"/>
                </a:solidFill>
              </a:rPr>
              <a:t>DaaS</a:t>
            </a:r>
            <a:r>
              <a:rPr lang="en-US" b="1" dirty="0">
                <a:solidFill>
                  <a:schemeClr val="bg1"/>
                </a:solidFill>
              </a:rPr>
              <a:t>) </a:t>
            </a:r>
            <a:endParaRPr lang="th-TH" b="1" dirty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th-TH" dirty="0" smtClean="0">
                <a:solidFill>
                  <a:schemeClr val="bg1"/>
                </a:solidFill>
              </a:rPr>
              <a:t>ให้บริการ</a:t>
            </a:r>
            <a:r>
              <a:rPr lang="th-TH" dirty="0">
                <a:solidFill>
                  <a:schemeClr val="bg1"/>
                </a:solidFill>
              </a:rPr>
              <a:t>ข้อมูล</a:t>
            </a:r>
            <a:r>
              <a:rPr lang="th-TH" dirty="0" smtClean="0">
                <a:solidFill>
                  <a:schemeClr val="bg1"/>
                </a:solidFill>
              </a:rPr>
              <a:t>หรือ</a:t>
            </a:r>
          </a:p>
          <a:p>
            <a:pPr marL="137160" indent="0">
              <a:buNone/>
            </a:pPr>
            <a:r>
              <a:rPr lang="th-TH" dirty="0" smtClean="0">
                <a:solidFill>
                  <a:schemeClr val="bg1"/>
                </a:solidFill>
              </a:rPr>
              <a:t>อิน</a:t>
            </a:r>
            <a:r>
              <a:rPr lang="th-TH" dirty="0">
                <a:solidFill>
                  <a:schemeClr val="bg1"/>
                </a:solidFill>
              </a:rPr>
              <a:t>ฟอร์เมชัน</a:t>
            </a:r>
            <a:r>
              <a:rPr lang="th-TH" dirty="0" smtClean="0">
                <a:solidFill>
                  <a:schemeClr val="bg1"/>
                </a:solidFill>
              </a:rPr>
              <a:t>จาก</a:t>
            </a:r>
          </a:p>
          <a:p>
            <a:pPr marL="137160" indent="0">
              <a:buNone/>
            </a:pPr>
            <a:r>
              <a:rPr lang="th-TH" dirty="0" smtClean="0">
                <a:solidFill>
                  <a:schemeClr val="bg1"/>
                </a:solidFill>
              </a:rPr>
              <a:t>คลาวด์อื่นๆ</a:t>
            </a:r>
          </a:p>
          <a:p>
            <a:pPr marL="137160" indent="0">
              <a:buNone/>
            </a:pPr>
            <a:r>
              <a:rPr lang="th-TH" dirty="0" smtClean="0">
                <a:solidFill>
                  <a:schemeClr val="bg1"/>
                </a:solidFill>
              </a:rPr>
              <a:t>เป็น</a:t>
            </a:r>
            <a:r>
              <a:rPr lang="th-TH" dirty="0">
                <a:solidFill>
                  <a:schemeClr val="bg1"/>
                </a:solidFill>
              </a:rPr>
              <a:t>แหล่งเก็บข้อมูล</a:t>
            </a:r>
            <a:r>
              <a:rPr lang="th-TH" dirty="0" smtClean="0">
                <a:solidFill>
                  <a:schemeClr val="bg1"/>
                </a:solidFill>
              </a:rPr>
              <a:t>ดิบ</a:t>
            </a:r>
          </a:p>
          <a:p>
            <a:pPr marL="137160" indent="0">
              <a:buNone/>
            </a:pPr>
            <a:r>
              <a:rPr lang="th-TH" dirty="0" smtClean="0">
                <a:solidFill>
                  <a:schemeClr val="bg1"/>
                </a:solidFill>
              </a:rPr>
              <a:t>หรือ</a:t>
            </a:r>
            <a:r>
              <a:rPr lang="th-TH" dirty="0">
                <a:solidFill>
                  <a:schemeClr val="bg1"/>
                </a:solidFill>
              </a:rPr>
              <a:t>ข้อมูลเพื่อ</a:t>
            </a:r>
            <a:r>
              <a:rPr lang="th-TH" dirty="0" smtClean="0">
                <a:solidFill>
                  <a:schemeClr val="bg1"/>
                </a:solidFill>
              </a:rPr>
              <a:t>ใช้</a:t>
            </a:r>
          </a:p>
          <a:p>
            <a:pPr marL="137160" indent="0">
              <a:buNone/>
            </a:pPr>
            <a:r>
              <a:rPr lang="th-TH" dirty="0" smtClean="0">
                <a:solidFill>
                  <a:schemeClr val="bg1"/>
                </a:solidFill>
              </a:rPr>
              <a:t>เชื่อมโยง</a:t>
            </a:r>
            <a:r>
              <a:rPr lang="th-TH" dirty="0">
                <a:solidFill>
                  <a:schemeClr val="bg1"/>
                </a:solidFill>
              </a:rPr>
              <a:t>การวิเคราะห์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628800"/>
            <a:ext cx="5328592" cy="465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8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09160"/>
          </a:xfrm>
        </p:spPr>
        <p:txBody>
          <a:bodyPr/>
          <a:lstStyle/>
          <a:p>
            <a:endParaRPr lang="th-TH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178" y="27384"/>
            <a:ext cx="4652110" cy="683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3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ระบบคลาวน์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70916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Business Process-as-a-Service (</a:t>
            </a:r>
            <a:r>
              <a:rPr lang="en-US" b="1" dirty="0" err="1">
                <a:solidFill>
                  <a:schemeClr val="bg1"/>
                </a:solidFill>
              </a:rPr>
              <a:t>BPaaS</a:t>
            </a:r>
            <a:r>
              <a:rPr lang="en-US" b="1" dirty="0">
                <a:solidFill>
                  <a:schemeClr val="bg1"/>
                </a:solidFill>
              </a:rPr>
              <a:t>) –</a:t>
            </a:r>
            <a:r>
              <a:rPr lang="en-US" dirty="0">
                <a:solidFill>
                  <a:schemeClr val="bg1"/>
                </a:solidFill>
              </a:rPr>
              <a:t> </a:t>
            </a:r>
            <a:endParaRPr lang="th-TH" dirty="0" smtClean="0">
              <a:solidFill>
                <a:schemeClr val="bg1"/>
              </a:solidFill>
            </a:endParaRPr>
          </a:p>
          <a:p>
            <a:r>
              <a:rPr lang="th-TH" dirty="0" smtClean="0">
                <a:solidFill>
                  <a:schemeClr val="bg1"/>
                </a:solidFill>
              </a:rPr>
              <a:t>เป็น</a:t>
            </a:r>
            <a:r>
              <a:rPr lang="th-TH" dirty="0">
                <a:solidFill>
                  <a:schemeClr val="bg1"/>
                </a:solidFill>
              </a:rPr>
              <a:t>คลาวด์สำหรับบริการด้านธุรกิจที่ต้องการปรับปรุงกระบวนการทางธุรกิจและวัดผลลัพธ์ทางธุรกิจ</a:t>
            </a:r>
            <a:r>
              <a:rPr lang="th-TH" dirty="0" smtClean="0">
                <a:solidFill>
                  <a:schemeClr val="bg1"/>
                </a:solidFill>
              </a:rPr>
              <a:t>ได้</a:t>
            </a:r>
          </a:p>
          <a:p>
            <a:endParaRPr lang="th-TH" dirty="0" smtClean="0">
              <a:solidFill>
                <a:schemeClr val="bg1"/>
              </a:solidFill>
            </a:endParaRPr>
          </a:p>
          <a:p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2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02965"/>
            <a:ext cx="8720818" cy="60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7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ระบบคลาวน์เครือข่ายบริการสุขภาพที่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0916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Data-as-a-Service (</a:t>
            </a:r>
            <a:r>
              <a:rPr lang="en-US" b="1" dirty="0" err="1">
                <a:solidFill>
                  <a:schemeClr val="bg1"/>
                </a:solidFill>
              </a:rPr>
              <a:t>DaaS</a:t>
            </a:r>
            <a:r>
              <a:rPr lang="en-US" b="1" dirty="0">
                <a:solidFill>
                  <a:schemeClr val="bg1"/>
                </a:solidFill>
              </a:rPr>
              <a:t>) –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th-TH" dirty="0">
                <a:solidFill>
                  <a:schemeClr val="bg1"/>
                </a:solidFill>
              </a:rPr>
              <a:t>คือ  ระบบการจัดเก็บข้อมูลแบบ </a:t>
            </a:r>
            <a:r>
              <a:rPr lang="en-US" dirty="0">
                <a:solidFill>
                  <a:schemeClr val="bg1"/>
                </a:solidFill>
              </a:rPr>
              <a:t>Data Storage </a:t>
            </a:r>
            <a:r>
              <a:rPr lang="th-TH" dirty="0">
                <a:solidFill>
                  <a:schemeClr val="bg1"/>
                </a:solidFill>
              </a:rPr>
              <a:t>ที่มีขนาดใหญ่ รองรับการสืบค้นและการจัดการข้อมูล</a:t>
            </a:r>
            <a:r>
              <a:rPr lang="th-TH" dirty="0" smtClean="0">
                <a:solidFill>
                  <a:schemeClr val="bg1"/>
                </a:solidFill>
              </a:rPr>
              <a:t>ระดับที่มีความยืดหยุ่นสูง </a:t>
            </a:r>
          </a:p>
          <a:p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41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ระบบ</a:t>
            </a:r>
            <a:r>
              <a:rPr lang="th-TH" dirty="0" smtClean="0">
                <a:solidFill>
                  <a:schemeClr val="bg1"/>
                </a:solidFill>
              </a:rPr>
              <a:t>คลาวน์เครือข่ายบริการสุขภาพที่ 11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09160"/>
          </a:xfrm>
        </p:spPr>
        <p:txBody>
          <a:bodyPr>
            <a:noAutofit/>
          </a:bodyPr>
          <a:lstStyle/>
          <a:p>
            <a:pPr fontAlgn="base"/>
            <a:r>
              <a:rPr lang="th-TH" b="1" dirty="0">
                <a:solidFill>
                  <a:schemeClr val="bg1"/>
                </a:solidFill>
              </a:rPr>
              <a:t>ลดต้นทุน</a:t>
            </a:r>
            <a:r>
              <a:rPr lang="th-TH" dirty="0">
                <a:solidFill>
                  <a:schemeClr val="bg1"/>
                </a:solidFill>
              </a:rPr>
              <a:t> (</a:t>
            </a:r>
            <a:r>
              <a:rPr lang="en-US" dirty="0">
                <a:solidFill>
                  <a:schemeClr val="bg1"/>
                </a:solidFill>
              </a:rPr>
              <a:t>Cost Saving for Start up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th-TH" dirty="0">
                <a:solidFill>
                  <a:schemeClr val="bg1"/>
                </a:solidFill>
              </a:rPr>
              <a:t> โดย</a:t>
            </a:r>
            <a:r>
              <a:rPr lang="th-TH" dirty="0" smtClean="0">
                <a:solidFill>
                  <a:schemeClr val="bg1"/>
                </a:solidFill>
              </a:rPr>
              <a:t>สร้าง</a:t>
            </a:r>
            <a:r>
              <a:rPr lang="en-US" dirty="0">
                <a:solidFill>
                  <a:schemeClr val="bg1"/>
                </a:solidFill>
              </a:rPr>
              <a:t> Server </a:t>
            </a:r>
            <a:r>
              <a:rPr lang="th-TH" dirty="0">
                <a:solidFill>
                  <a:schemeClr val="bg1"/>
                </a:solidFill>
              </a:rPr>
              <a:t>เสมือน </a:t>
            </a:r>
            <a:r>
              <a:rPr lang="th-TH" dirty="0" smtClean="0">
                <a:solidFill>
                  <a:schemeClr val="bg1"/>
                </a:solidFill>
              </a:rPr>
              <a:t>ลดค่าใช้จ่าย</a:t>
            </a:r>
            <a:r>
              <a:rPr lang="th-TH" dirty="0">
                <a:solidFill>
                  <a:schemeClr val="bg1"/>
                </a:solidFill>
              </a:rPr>
              <a:t>ตั้งแต่</a:t>
            </a:r>
            <a:r>
              <a:rPr lang="th-TH" dirty="0" smtClean="0">
                <a:solidFill>
                  <a:schemeClr val="bg1"/>
                </a:solidFill>
              </a:rPr>
              <a:t>ค่า</a:t>
            </a:r>
            <a:r>
              <a:rPr lang="en-US" dirty="0" smtClean="0">
                <a:solidFill>
                  <a:schemeClr val="bg1"/>
                </a:solidFill>
              </a:rPr>
              <a:t> Hardware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Software</a:t>
            </a:r>
            <a:r>
              <a:rPr lang="th-TH" dirty="0" smtClean="0">
                <a:solidFill>
                  <a:schemeClr val="bg1"/>
                </a:solidFill>
              </a:rPr>
              <a:t> ตัวอย่างเช่น การสร้าง </a:t>
            </a:r>
            <a:r>
              <a:rPr lang="en-US" dirty="0" err="1" smtClean="0">
                <a:solidFill>
                  <a:schemeClr val="bg1"/>
                </a:solidFill>
              </a:rPr>
              <a:t>webapplication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th-TH" dirty="0" smtClean="0">
                <a:solidFill>
                  <a:schemeClr val="bg1"/>
                </a:solidFill>
              </a:rPr>
              <a:t> ที่อยู่บน </a:t>
            </a:r>
            <a:r>
              <a:rPr lang="en-US" dirty="0" err="1" smtClean="0">
                <a:solidFill>
                  <a:schemeClr val="bg1"/>
                </a:solidFill>
              </a:rPr>
              <a:t>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th-TH" dirty="0" smtClean="0">
                <a:solidFill>
                  <a:schemeClr val="bg1"/>
                </a:solidFill>
              </a:rPr>
              <a:t>ต่างกัน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th-TH" dirty="0" smtClean="0">
                <a:solidFill>
                  <a:schemeClr val="bg1"/>
                </a:solidFill>
              </a:rPr>
              <a:t>ระบบทั่วไปต้องซื้อ </a:t>
            </a:r>
            <a:r>
              <a:rPr lang="en-US" dirty="0" smtClean="0">
                <a:solidFill>
                  <a:schemeClr val="bg1"/>
                </a:solidFill>
              </a:rPr>
              <a:t>server </a:t>
            </a:r>
            <a:r>
              <a:rPr lang="th-TH" dirty="0" smtClean="0">
                <a:solidFill>
                  <a:schemeClr val="bg1"/>
                </a:solidFill>
              </a:rPr>
              <a:t>1 ตัว ต่อหนึ่งระบบปฏิบัติการ แต่ระบบนี้สามารถทำให้ ระบบปฏิบัติการหลากหลายอยู่บน </a:t>
            </a:r>
            <a:r>
              <a:rPr lang="en-US" dirty="0" smtClean="0">
                <a:solidFill>
                  <a:schemeClr val="bg1"/>
                </a:solidFill>
              </a:rPr>
              <a:t>server </a:t>
            </a:r>
            <a:r>
              <a:rPr lang="th-TH" dirty="0" smtClean="0">
                <a:solidFill>
                  <a:schemeClr val="bg1"/>
                </a:solidFill>
              </a:rPr>
              <a:t>เดียวกันได้</a:t>
            </a:r>
          </a:p>
          <a:p>
            <a:pPr fontAlgn="base"/>
            <a:r>
              <a:rPr lang="th-TH" b="1" dirty="0" smtClean="0">
                <a:solidFill>
                  <a:schemeClr val="bg1"/>
                </a:solidFill>
              </a:rPr>
              <a:t>การ</a:t>
            </a:r>
            <a:r>
              <a:rPr lang="th-TH" b="1" dirty="0">
                <a:solidFill>
                  <a:schemeClr val="bg1"/>
                </a:solidFill>
              </a:rPr>
              <a:t>เข้าถึงได้สะดวก</a:t>
            </a:r>
            <a:r>
              <a:rPr lang="th-TH" dirty="0">
                <a:solidFill>
                  <a:schemeClr val="bg1"/>
                </a:solidFill>
              </a:rPr>
              <a:t> (</a:t>
            </a:r>
            <a:r>
              <a:rPr lang="en-US" dirty="0">
                <a:solidFill>
                  <a:schemeClr val="bg1"/>
                </a:solidFill>
              </a:rPr>
              <a:t>Anywhere Anytime)</a:t>
            </a:r>
          </a:p>
          <a:p>
            <a:pPr fontAlgn="base"/>
            <a:r>
              <a:rPr lang="th-TH" b="1" dirty="0" smtClean="0">
                <a:solidFill>
                  <a:schemeClr val="bg1"/>
                </a:solidFill>
              </a:rPr>
              <a:t>มองเห็น</a:t>
            </a:r>
            <a:r>
              <a:rPr lang="th-TH" b="1" dirty="0">
                <a:solidFill>
                  <a:schemeClr val="bg1"/>
                </a:solidFill>
              </a:rPr>
              <a:t>ป่าทั้งป่า </a:t>
            </a:r>
            <a:r>
              <a:rPr lang="th-TH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Bird Eye Views Vision)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th-TH" dirty="0" smtClean="0">
                <a:solidFill>
                  <a:schemeClr val="bg1"/>
                </a:solidFill>
              </a:rPr>
              <a:t>เรา</a:t>
            </a:r>
            <a:r>
              <a:rPr lang="th-TH" dirty="0">
                <a:solidFill>
                  <a:schemeClr val="bg1"/>
                </a:solidFill>
              </a:rPr>
              <a:t>สามารถดูข้อมูลจากแต่ละสาขาใน</a:t>
            </a:r>
            <a:r>
              <a:rPr lang="th-TH" dirty="0" smtClean="0">
                <a:solidFill>
                  <a:schemeClr val="bg1"/>
                </a:solidFill>
              </a:rPr>
              <a:t>แบบกึ่ง </a:t>
            </a:r>
            <a:r>
              <a:rPr lang="en-US" dirty="0" err="1" smtClean="0">
                <a:solidFill>
                  <a:schemeClr val="bg1"/>
                </a:solidFill>
              </a:rPr>
              <a:t>Realtime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th-TH" dirty="0" smtClean="0">
                <a:solidFill>
                  <a:schemeClr val="bg1"/>
                </a:solidFill>
              </a:rPr>
              <a:t>ได้</a:t>
            </a:r>
          </a:p>
          <a:p>
            <a:pPr fontAlgn="base"/>
            <a:r>
              <a:rPr lang="th-TH" dirty="0" smtClean="0">
                <a:solidFill>
                  <a:schemeClr val="bg1"/>
                </a:solidFill>
              </a:rPr>
              <a:t>การ</a:t>
            </a:r>
            <a:r>
              <a:rPr lang="th-TH" dirty="0">
                <a:solidFill>
                  <a:schemeClr val="bg1"/>
                </a:solidFill>
              </a:rPr>
              <a:t>จะจัดการ วางแผนโดยเห็นภาพใหญ่ก็ทำได้สะดวก</a:t>
            </a:r>
            <a:r>
              <a:rPr lang="th-TH" dirty="0" smtClean="0">
                <a:solidFill>
                  <a:schemeClr val="bg1"/>
                </a:solidFill>
              </a:rPr>
              <a:t>ขึ้น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0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chemeClr val="bg1"/>
                </a:solidFill>
              </a:rPr>
              <a:t>คุณลักษณะ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600200"/>
            <a:ext cx="6984776" cy="4709160"/>
          </a:xfrm>
        </p:spPr>
        <p:txBody>
          <a:bodyPr/>
          <a:lstStyle/>
          <a:p>
            <a:r>
              <a:rPr lang="th-TH" dirty="0" smtClean="0">
                <a:solidFill>
                  <a:schemeClr val="bg1"/>
                </a:solidFill>
              </a:rPr>
              <a:t>1.  </a:t>
            </a:r>
            <a:r>
              <a:rPr lang="en-US" dirty="0" smtClean="0">
                <a:solidFill>
                  <a:schemeClr val="bg1"/>
                </a:solidFill>
              </a:rPr>
              <a:t>Template </a:t>
            </a:r>
            <a:r>
              <a:rPr lang="th-TH" dirty="0" smtClean="0">
                <a:solidFill>
                  <a:schemeClr val="bg1"/>
                </a:solidFill>
              </a:rPr>
              <a:t>มีความสวยงามหรูหราทันสมัย</a:t>
            </a:r>
          </a:p>
          <a:p>
            <a:r>
              <a:rPr lang="th-TH" dirty="0" smtClean="0">
                <a:solidFill>
                  <a:schemeClr val="bg1"/>
                </a:solidFill>
              </a:rPr>
              <a:t>2.  ระบบ </a:t>
            </a:r>
            <a:r>
              <a:rPr lang="en-US" dirty="0" smtClean="0">
                <a:solidFill>
                  <a:schemeClr val="bg1"/>
                </a:solidFill>
              </a:rPr>
              <a:t>Responsive </a:t>
            </a:r>
            <a:r>
              <a:rPr lang="th-TH" dirty="0" smtClean="0">
                <a:solidFill>
                  <a:schemeClr val="bg1"/>
                </a:solidFill>
              </a:rPr>
              <a:t>รองรับหลากหลาย </a:t>
            </a:r>
            <a:r>
              <a:rPr lang="en-US" dirty="0" smtClean="0">
                <a:solidFill>
                  <a:schemeClr val="bg1"/>
                </a:solidFill>
              </a:rPr>
              <a:t>device </a:t>
            </a:r>
            <a:endParaRPr lang="th-TH" dirty="0" smtClean="0">
              <a:solidFill>
                <a:schemeClr val="bg1"/>
              </a:solidFill>
            </a:endParaRPr>
          </a:p>
          <a:p>
            <a:r>
              <a:rPr lang="th-TH" dirty="0" smtClean="0">
                <a:solidFill>
                  <a:schemeClr val="bg1"/>
                </a:solidFill>
              </a:rPr>
              <a:t>3. </a:t>
            </a:r>
            <a:r>
              <a:rPr lang="en-US" dirty="0" smtClean="0">
                <a:solidFill>
                  <a:schemeClr val="bg1"/>
                </a:solidFill>
              </a:rPr>
              <a:t> JOOMLA 3 </a:t>
            </a: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ontent Manager  </a:t>
            </a:r>
            <a:endParaRPr lang="th-TH" dirty="0" smtClean="0">
              <a:solidFill>
                <a:schemeClr val="bg1"/>
              </a:solidFill>
            </a:endParaRPr>
          </a:p>
          <a:p>
            <a:r>
              <a:rPr lang="th-TH" dirty="0" smtClean="0">
                <a:solidFill>
                  <a:schemeClr val="bg1"/>
                </a:solidFill>
              </a:rPr>
              <a:t>4.  </a:t>
            </a:r>
            <a:r>
              <a:rPr lang="en-US" dirty="0" smtClean="0">
                <a:solidFill>
                  <a:schemeClr val="bg1"/>
                </a:solidFill>
                <a:hlinkClick r:id="rId2" action="ppaction://hlinkpres?slideindex=1&amp;slidetitle="/>
              </a:rPr>
              <a:t>Html 5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th-TH" dirty="0">
                <a:solidFill>
                  <a:schemeClr val="bg1"/>
                </a:solidFill>
              </a:rPr>
              <a:t>5</a:t>
            </a:r>
            <a:r>
              <a:rPr lang="th-TH" dirty="0" smtClean="0">
                <a:solidFill>
                  <a:schemeClr val="bg1"/>
                </a:solidFill>
              </a:rPr>
              <a:t>.  มีความปลอดภัย</a:t>
            </a:r>
          </a:p>
          <a:p>
            <a:r>
              <a:rPr lang="th-TH" dirty="0">
                <a:solidFill>
                  <a:schemeClr val="bg1"/>
                </a:solidFill>
              </a:rPr>
              <a:t>6</a:t>
            </a:r>
            <a:r>
              <a:rPr lang="th-TH" dirty="0" smtClean="0">
                <a:solidFill>
                  <a:schemeClr val="bg1"/>
                </a:solidFill>
              </a:rPr>
              <a:t>.  สะดวกและง่ายต่อการจัดการรวมถึงพัฒนา</a:t>
            </a:r>
          </a:p>
          <a:p>
            <a:r>
              <a:rPr lang="th-TH" dirty="0">
                <a:solidFill>
                  <a:schemeClr val="bg1"/>
                </a:solidFill>
              </a:rPr>
              <a:t>7</a:t>
            </a:r>
            <a:r>
              <a:rPr lang="th-TH" dirty="0" smtClean="0">
                <a:solidFill>
                  <a:schemeClr val="bg1"/>
                </a:solidFill>
              </a:rPr>
              <a:t>.  ผู้ดูแลระบบแต่ละสสจ.ในเครือข่ายสามารถร่วมพัฒนาได้ง่าย</a:t>
            </a:r>
          </a:p>
          <a:p>
            <a:r>
              <a:rPr lang="th-TH" dirty="0" smtClean="0">
                <a:solidFill>
                  <a:schemeClr val="bg1"/>
                </a:solidFill>
              </a:rPr>
              <a:t>8.  ง่ายต่อการเข้าถึงสำหรับประชาชนและเจ้าหน้าที่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45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ระบบคลาวน์เครือข่ายบริการสุขภาพที่ 11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th-TH" b="1" dirty="0">
                <a:solidFill>
                  <a:schemeClr val="bg1"/>
                </a:solidFill>
              </a:rPr>
              <a:t>ขยายตัวได้อย่างรวดเร็ว</a:t>
            </a:r>
            <a:r>
              <a:rPr lang="th-TH" dirty="0">
                <a:solidFill>
                  <a:schemeClr val="bg1"/>
                </a:solidFill>
              </a:rPr>
              <a:t> (</a:t>
            </a:r>
            <a:r>
              <a:rPr lang="en-US" dirty="0">
                <a:solidFill>
                  <a:schemeClr val="bg1"/>
                </a:solidFill>
              </a:rPr>
              <a:t>Easy Expanding)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th-TH" dirty="0">
                <a:solidFill>
                  <a:schemeClr val="bg1"/>
                </a:solidFill>
              </a:rPr>
              <a:t>ลองคิดดูนะครับ ว่า </a:t>
            </a:r>
            <a:r>
              <a:rPr lang="en-US" dirty="0">
                <a:solidFill>
                  <a:schemeClr val="bg1"/>
                </a:solidFill>
              </a:rPr>
              <a:t>Facebook, Google </a:t>
            </a:r>
            <a:r>
              <a:rPr lang="th-TH" dirty="0">
                <a:solidFill>
                  <a:schemeClr val="bg1"/>
                </a:solidFill>
              </a:rPr>
              <a:t>ใช้เวลาเพียงไม่กี่ปี ก็สามารถโตขึ้นมาเป็นบริษัทระดับโลกได้ เพราะถ้า </a:t>
            </a:r>
            <a:r>
              <a:rPr lang="en-US" dirty="0" err="1">
                <a:solidFill>
                  <a:schemeClr val="bg1"/>
                </a:solidFill>
              </a:rPr>
              <a:t>Bussiness</a:t>
            </a:r>
            <a:r>
              <a:rPr lang="en-US" dirty="0">
                <a:solidFill>
                  <a:schemeClr val="bg1"/>
                </a:solidFill>
              </a:rPr>
              <a:t> Model</a:t>
            </a:r>
            <a:r>
              <a:rPr lang="th-TH" dirty="0">
                <a:solidFill>
                  <a:schemeClr val="bg1"/>
                </a:solidFill>
              </a:rPr>
              <a:t> มันสำเร็จในพื้นที่แรก การจะทำซ้ำในพื้นที่ถัดๆไป ก็ทำได้ไม่ยากนัก อาจะมีการปรับเปลี่ยนเล็กๆน้อย เพื่อให้เข้ากับกลุ่มเป้าหมายใหม่ เช่น เปลี่ยนภาษา เพิ่ม </a:t>
            </a:r>
            <a:r>
              <a:rPr lang="en-US" dirty="0">
                <a:solidFill>
                  <a:schemeClr val="bg1"/>
                </a:solidFill>
              </a:rPr>
              <a:t>Function </a:t>
            </a:r>
            <a:r>
              <a:rPr lang="th-TH" dirty="0">
                <a:solidFill>
                  <a:schemeClr val="bg1"/>
                </a:solidFill>
              </a:rPr>
              <a:t>เล็กๆน้อย โดยที่</a:t>
            </a:r>
            <a:r>
              <a:rPr lang="th-TH" b="1" u="sng" dirty="0">
                <a:solidFill>
                  <a:schemeClr val="bg1"/>
                </a:solidFill>
              </a:rPr>
              <a:t>แกนกลาง</a:t>
            </a:r>
            <a:r>
              <a:rPr lang="th-TH" dirty="0">
                <a:solidFill>
                  <a:schemeClr val="bg1"/>
                </a:solidFill>
              </a:rPr>
              <a:t>ยังคงเป็นตัวเดิม</a:t>
            </a:r>
          </a:p>
          <a:p>
            <a:endParaRPr lang="th-TH" dirty="0">
              <a:solidFill>
                <a:schemeClr val="bg1"/>
              </a:solidFill>
            </a:endParaRPr>
          </a:p>
          <a:p>
            <a:pPr fontAlgn="base"/>
            <a:endParaRPr lang="th-TH" dirty="0">
              <a:solidFill>
                <a:schemeClr val="bg1"/>
              </a:solidFill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5382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ระบบคลาวน์เครือข่ายบริการสุขภาพที่ 11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th-TH" b="1" dirty="0">
                <a:solidFill>
                  <a:schemeClr val="bg1"/>
                </a:solidFill>
              </a:rPr>
              <a:t>ปรับตัวได้อย่างรวดเร็ว</a:t>
            </a:r>
            <a:r>
              <a:rPr lang="th-TH" dirty="0">
                <a:solidFill>
                  <a:schemeClr val="bg1"/>
                </a:solidFill>
              </a:rPr>
              <a:t> (</a:t>
            </a:r>
            <a:r>
              <a:rPr lang="en-US" dirty="0">
                <a:solidFill>
                  <a:schemeClr val="bg1"/>
                </a:solidFill>
              </a:rPr>
              <a:t>Easy to Adapt)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upgrade </a:t>
            </a:r>
            <a:r>
              <a:rPr lang="th-TH" dirty="0">
                <a:solidFill>
                  <a:schemeClr val="bg1"/>
                </a:solidFill>
              </a:rPr>
              <a:t>อะไรซักทีนึง แล้วมีจุดที่เราต้องไปทำการ</a:t>
            </a:r>
            <a:r>
              <a:rPr lang="th-TH" dirty="0" smtClean="0">
                <a:solidFill>
                  <a:schemeClr val="bg1"/>
                </a:solidFill>
              </a:rPr>
              <a:t>แก้ไข 7 </a:t>
            </a:r>
            <a:r>
              <a:rPr lang="th-TH" dirty="0">
                <a:solidFill>
                  <a:schemeClr val="bg1"/>
                </a:solidFill>
              </a:rPr>
              <a:t>แห่งใน </a:t>
            </a:r>
            <a:r>
              <a:rPr lang="th-TH" dirty="0" smtClean="0">
                <a:solidFill>
                  <a:schemeClr val="bg1"/>
                </a:solidFill>
              </a:rPr>
              <a:t>7 </a:t>
            </a:r>
            <a:r>
              <a:rPr lang="th-TH" dirty="0">
                <a:solidFill>
                  <a:schemeClr val="bg1"/>
                </a:solidFill>
              </a:rPr>
              <a:t>จังหวัด แบบนี้ก็ต้องใช้เวลาในการเดินทาง ติดตั้ง กันเป็นเดือนๆแล้วละครับ แล้วถ้ามีปัญหาติดตั้งพลาด ต้องกลับไปแก้</a:t>
            </a:r>
            <a:r>
              <a:rPr lang="th-TH" dirty="0" smtClean="0">
                <a:solidFill>
                  <a:schemeClr val="bg1"/>
                </a:solidFill>
              </a:rPr>
              <a:t>อีก โอ้ย </a:t>
            </a:r>
            <a:r>
              <a:rPr lang="th-TH" dirty="0">
                <a:solidFill>
                  <a:schemeClr val="bg1"/>
                </a:solidFill>
              </a:rPr>
              <a:t>ไม่อยากจะ</a:t>
            </a:r>
            <a:r>
              <a:rPr lang="th-TH" dirty="0" smtClean="0">
                <a:solidFill>
                  <a:schemeClr val="bg1"/>
                </a:solidFill>
              </a:rPr>
              <a:t>คิด </a:t>
            </a:r>
            <a:r>
              <a:rPr lang="th-TH" dirty="0">
                <a:solidFill>
                  <a:schemeClr val="bg1"/>
                </a:solidFill>
              </a:rPr>
              <a:t>เสร็จแล้วครับ แค่นั่นแหละ เหมือนที่เรากด </a:t>
            </a:r>
            <a:r>
              <a:rPr lang="en-US" dirty="0">
                <a:solidFill>
                  <a:schemeClr val="bg1"/>
                </a:solidFill>
              </a:rPr>
              <a:t>update </a:t>
            </a:r>
            <a:r>
              <a:rPr lang="th-TH" dirty="0">
                <a:solidFill>
                  <a:schemeClr val="bg1"/>
                </a:solidFill>
              </a:rPr>
              <a:t>เกมกันบ่อยๆอ่ะ</a:t>
            </a:r>
          </a:p>
          <a:p>
            <a:pPr fontAlgn="base"/>
            <a:r>
              <a:rPr lang="th-TH" dirty="0">
                <a:solidFill>
                  <a:schemeClr val="bg1"/>
                </a:solidFill>
              </a:rPr>
              <a:t>ซึ่งวิธีคิดง่ายๆแบบนี้ จะทำให้ผลลัพธ์ที่แตกต่างกันอย่างสุดขั้ว 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9756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ระบบคลาวน์เครือข่ายบริการสุขภาพที่ 11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 smtClean="0">
                <a:solidFill>
                  <a:schemeClr val="bg1"/>
                </a:solidFill>
              </a:rPr>
              <a:t>มีเสถียรภาพ </a:t>
            </a:r>
            <a:r>
              <a:rPr lang="th-TH" dirty="0" smtClean="0">
                <a:solidFill>
                  <a:schemeClr val="bg1"/>
                </a:solidFill>
              </a:rPr>
              <a:t>ในการให้บริการข้อมูลกรณี </a:t>
            </a:r>
            <a:r>
              <a:rPr lang="en-US" dirty="0" smtClean="0">
                <a:solidFill>
                  <a:schemeClr val="bg1"/>
                </a:solidFill>
              </a:rPr>
              <a:t>server</a:t>
            </a:r>
            <a:r>
              <a:rPr lang="th-TH" dirty="0" smtClean="0">
                <a:solidFill>
                  <a:schemeClr val="bg1"/>
                </a:solidFill>
              </a:rPr>
              <a:t> ทำงานหนักหรือ เสียหาย ฐานข้อมูลจะไม่เสียหาย โดย </a:t>
            </a:r>
            <a:r>
              <a:rPr lang="en-US" dirty="0" smtClean="0">
                <a:solidFill>
                  <a:schemeClr val="bg1"/>
                </a:solidFill>
              </a:rPr>
              <a:t>server </a:t>
            </a:r>
            <a:r>
              <a:rPr lang="th-TH" dirty="0" smtClean="0">
                <a:solidFill>
                  <a:schemeClr val="bg1"/>
                </a:solidFill>
              </a:rPr>
              <a:t>เสมือนสามารถย้ายตัวเองไปอยู่ในที่ ๆ มีทรัพยากรเพียงพอได้เอง และเมื่อระบบเข้าสู่ภาวะปกติ </a:t>
            </a:r>
            <a:r>
              <a:rPr lang="en-US" dirty="0" smtClean="0">
                <a:solidFill>
                  <a:schemeClr val="bg1"/>
                </a:solidFill>
              </a:rPr>
              <a:t>server </a:t>
            </a:r>
            <a:r>
              <a:rPr lang="th-TH" dirty="0" smtClean="0">
                <a:solidFill>
                  <a:schemeClr val="bg1"/>
                </a:solidFill>
              </a:rPr>
              <a:t>เสมือนก็ย้ายตัวเองกลับมาได้ตามเดิม</a:t>
            </a:r>
          </a:p>
          <a:p>
            <a:r>
              <a:rPr lang="th-TH" b="1" dirty="0" smtClean="0">
                <a:solidFill>
                  <a:schemeClr val="bg1"/>
                </a:solidFill>
              </a:rPr>
              <a:t>ตอบสนองตัวชี้วัด </a:t>
            </a:r>
            <a:r>
              <a:rPr lang="th-TH" dirty="0" smtClean="0">
                <a:solidFill>
                  <a:schemeClr val="bg1"/>
                </a:solidFill>
              </a:rPr>
              <a:t>ข้อ 6.2 มี </a:t>
            </a:r>
            <a:r>
              <a:rPr lang="en-US" dirty="0" smtClean="0">
                <a:solidFill>
                  <a:schemeClr val="bg1"/>
                </a:solidFill>
              </a:rPr>
              <a:t>Virtual Server </a:t>
            </a:r>
            <a:r>
              <a:rPr lang="th-TH" dirty="0" smtClean="0">
                <a:solidFill>
                  <a:schemeClr val="bg1"/>
                </a:solidFill>
              </a:rPr>
              <a:t>ที่มีเสถียรภาพในการให้บริการฐานข้อมูลระบบบริการสุขภาพ</a:t>
            </a:r>
            <a:r>
              <a:rPr lang="en-US" dirty="0" smtClean="0">
                <a:solidFill>
                  <a:schemeClr val="bg1"/>
                </a:solidFill>
              </a:rPr>
              <a:t>(service plan) </a:t>
            </a:r>
            <a:r>
              <a:rPr lang="th-TH" dirty="0" smtClean="0">
                <a:solidFill>
                  <a:schemeClr val="bg1"/>
                </a:solidFill>
              </a:rPr>
              <a:t>ครบ 12 เครือข่ายบริการสุขภาพ ร้อยละ 90 ของเครือข่ายบริการสุขภาพสามารถใช้งาน </a:t>
            </a:r>
            <a:r>
              <a:rPr lang="en-US" dirty="0" smtClean="0">
                <a:solidFill>
                  <a:schemeClr val="bg1"/>
                </a:solidFill>
              </a:rPr>
              <a:t>Virtual server </a:t>
            </a:r>
            <a:r>
              <a:rPr lang="th-TH" dirty="0" smtClean="0">
                <a:solidFill>
                  <a:schemeClr val="bg1"/>
                </a:solidFill>
              </a:rPr>
              <a:t>ได้</a:t>
            </a:r>
            <a:endParaRPr lang="th-TH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78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ระบบคลาวน์เครือข่ายบริการสุขภาพที่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84784"/>
            <a:ext cx="7859216" cy="4709160"/>
          </a:xfrm>
        </p:spPr>
        <p:txBody>
          <a:bodyPr>
            <a:normAutofit fontScale="92500" lnSpcReduction="20000"/>
          </a:bodyPr>
          <a:lstStyle/>
          <a:p>
            <a:r>
              <a:rPr lang="th-TH" dirty="0">
                <a:solidFill>
                  <a:schemeClr val="bg1"/>
                </a:solidFill>
              </a:rPr>
              <a:t>ระบบ </a:t>
            </a:r>
            <a:r>
              <a:rPr lang="en-US" dirty="0">
                <a:solidFill>
                  <a:schemeClr val="bg1"/>
                </a:solidFill>
              </a:rPr>
              <a:t>Cloud (Spec IBM THAILAND)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server T3  =  520,000 x 2 = 1,040,000</a:t>
            </a:r>
          </a:p>
          <a:p>
            <a:r>
              <a:rPr lang="en-US" dirty="0">
                <a:solidFill>
                  <a:schemeClr val="bg1"/>
                </a:solidFill>
                <a:hlinkClick r:id="rId2" action="ppaction://hlinkpres?slideindex=1&amp;slidetitle="/>
              </a:rPr>
              <a:t>storage</a:t>
            </a:r>
            <a:r>
              <a:rPr lang="en-US" dirty="0">
                <a:solidFill>
                  <a:schemeClr val="bg1"/>
                </a:solidFill>
              </a:rPr>
              <a:t>     =  510,000 </a:t>
            </a:r>
          </a:p>
          <a:p>
            <a:r>
              <a:rPr lang="en-US" dirty="0" err="1">
                <a:solidFill>
                  <a:srgbClr val="00B0F0"/>
                </a:solidFill>
                <a:hlinkClick r:id="rId3" action="ppaction://hlinkpres?slideindex=1&amp;slidetitle="/>
              </a:rPr>
              <a:t>Vsphere</a:t>
            </a:r>
            <a:r>
              <a:rPr lang="en-US" dirty="0">
                <a:solidFill>
                  <a:schemeClr val="bg1"/>
                </a:solidFill>
                <a:hlinkClick r:id="rId3" action="ppaction://hlinkpres?slideindex=1&amp;slidetitle=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   =  250,000 (</a:t>
            </a:r>
            <a:r>
              <a:rPr lang="en-US" dirty="0" smtClean="0">
                <a:solidFill>
                  <a:schemeClr val="bg1"/>
                </a:solidFill>
              </a:rPr>
              <a:t>3license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UPS           =  100,000</a:t>
            </a:r>
          </a:p>
          <a:p>
            <a:r>
              <a:rPr lang="en-US" dirty="0">
                <a:solidFill>
                  <a:schemeClr val="bg1"/>
                </a:solidFill>
              </a:rPr>
              <a:t>Linux         =  Free</a:t>
            </a:r>
          </a:p>
          <a:p>
            <a:r>
              <a:rPr lang="en-US" dirty="0">
                <a:solidFill>
                  <a:schemeClr val="bg1"/>
                </a:solidFill>
              </a:rPr>
              <a:t>Switch L2  =  50,000</a:t>
            </a:r>
          </a:p>
          <a:p>
            <a:r>
              <a:rPr lang="en-US" dirty="0">
                <a:solidFill>
                  <a:schemeClr val="bg1"/>
                </a:solidFill>
              </a:rPr>
              <a:t>Switch L3  =  150,000</a:t>
            </a: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th-TH" dirty="0">
                <a:solidFill>
                  <a:schemeClr val="bg1"/>
                </a:solidFill>
              </a:rPr>
              <a:t>รวม           =  2,100,00</a:t>
            </a:r>
          </a:p>
          <a:p>
            <a:endParaRPr lang="th-TH" dirty="0" smtClean="0">
              <a:solidFill>
                <a:schemeClr val="bg1"/>
              </a:solidFill>
            </a:endParaRPr>
          </a:p>
          <a:p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7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39999">
              <a:schemeClr val="tx1"/>
            </a:gs>
            <a:gs pos="70000">
              <a:schemeClr val="tx1"/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3"/>
          <p:cNvSpPr txBox="1">
            <a:spLocks noChangeArrowheads="1"/>
          </p:cNvSpPr>
          <p:nvPr/>
        </p:nvSpPr>
        <p:spPr bwMode="auto">
          <a:xfrm>
            <a:off x="107503" y="467961"/>
            <a:ext cx="519779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th-TH" sz="16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อุปกรณ์จัดเก็บข้อมูลภายนอก </a:t>
            </a:r>
            <a:r>
              <a:rPr lang="en-US" sz="16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SAN</a:t>
            </a:r>
          </a:p>
          <a:p>
            <a:pPr algn="ctr"/>
            <a:r>
              <a:rPr lang="th-TH" sz="16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พร้อมด้วยการบริการพื้นที่จัดเก็บข้อมูลผ่านอินเตอร์เน็ต</a:t>
            </a:r>
            <a:endParaRPr lang="en-US" sz="16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092636"/>
            <a:ext cx="3152775" cy="107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" name="Picture 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368172"/>
            <a:ext cx="3025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3" name="Picture 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267" y="3991580"/>
            <a:ext cx="2092324" cy="733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270" y="3991580"/>
            <a:ext cx="2092324" cy="733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" name="Straight Connector 50"/>
          <p:cNvCxnSpPr/>
          <p:nvPr/>
        </p:nvCxnSpPr>
        <p:spPr>
          <a:xfrm flipH="1">
            <a:off x="3429000" y="2947610"/>
            <a:ext cx="132667" cy="12578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561667" y="2947611"/>
            <a:ext cx="1219200" cy="12578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3866467" y="2947611"/>
            <a:ext cx="1086533" cy="11816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4952317" y="2966660"/>
            <a:ext cx="304800" cy="11816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105400" y="4695527"/>
            <a:ext cx="9509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th-TH" sz="12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เครื่องแม่ข่าย </a:t>
            </a:r>
            <a:r>
              <a:rPr lang="en-US" sz="12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#2</a:t>
            </a:r>
            <a:endParaRPr lang="en-US" sz="12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74" name="Picture 5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853" y="3595440"/>
            <a:ext cx="548019" cy="762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5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295" y="3595440"/>
            <a:ext cx="548019" cy="762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Straight Connector 58"/>
          <p:cNvCxnSpPr/>
          <p:nvPr/>
        </p:nvCxnSpPr>
        <p:spPr>
          <a:xfrm>
            <a:off x="1151364" y="5257104"/>
            <a:ext cx="63162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895600" y="4495800"/>
            <a:ext cx="0" cy="76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056355" y="4495800"/>
            <a:ext cx="0" cy="76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114800" y="44958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114800" y="4876800"/>
            <a:ext cx="99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5105400" y="44958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675891" y="3019837"/>
            <a:ext cx="81121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Guest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APP. Server</a:t>
            </a:r>
            <a:endParaRPr lang="en-US" sz="105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176536" y="3107568"/>
            <a:ext cx="7841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Guest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DB Server</a:t>
            </a:r>
            <a:endParaRPr lang="en-US" sz="105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4800" y="1092635"/>
            <a:ext cx="8534400" cy="4257497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8" name="Picture 5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470" y="5424503"/>
            <a:ext cx="684941" cy="95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3" name="Straight Connector 82"/>
          <p:cNvCxnSpPr/>
          <p:nvPr/>
        </p:nvCxnSpPr>
        <p:spPr>
          <a:xfrm flipV="1">
            <a:off x="1687939" y="5257800"/>
            <a:ext cx="0" cy="1846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907704" y="5714092"/>
            <a:ext cx="188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ชุดควบคุม</a:t>
            </a:r>
          </a:p>
          <a:p>
            <a:pPr algn="ctr"/>
            <a:r>
              <a:rPr lang="th-TH" sz="1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เครื่องแม่ข่ายเสมือน</a:t>
            </a:r>
            <a:endParaRPr lang="en-US" sz="14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987824" y="6228020"/>
            <a:ext cx="6146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โครงสร้างการเชื่อมต่อระบบเครือข่ายศูนย์กลางข้อมูลเขต</a:t>
            </a:r>
            <a:endParaRPr lang="en-US" sz="1800" b="1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9" name="Picture 5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848" y="3610026"/>
            <a:ext cx="548019" cy="762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5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409" y="3595901"/>
            <a:ext cx="548019" cy="762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166800" y="179929"/>
            <a:ext cx="3501280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VMWare Cluster</a:t>
            </a:r>
            <a:endParaRPr lang="en-US" sz="32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37891" y="3019837"/>
            <a:ext cx="9911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Guest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Report  Server</a:t>
            </a:r>
            <a:endParaRPr lang="en-US" sz="105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34292" y="3104203"/>
            <a:ext cx="8707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Guest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Web Server</a:t>
            </a:r>
            <a:endParaRPr lang="en-US" sz="105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020108" y="4695527"/>
            <a:ext cx="9422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th-TH" sz="12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เครื่องแม่ข่าย </a:t>
            </a:r>
            <a:r>
              <a:rPr lang="en-US" sz="12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#1</a:t>
            </a:r>
            <a:endParaRPr lang="en-US" sz="12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0" name="TextBox 13"/>
          <p:cNvSpPr txBox="1">
            <a:spLocks noChangeArrowheads="1"/>
          </p:cNvSpPr>
          <p:nvPr/>
        </p:nvSpPr>
        <p:spPr bwMode="auto">
          <a:xfrm>
            <a:off x="3275856" y="5157192"/>
            <a:ext cx="2483810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h-TH" sz="16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อุปกรณ์เครือข่ายความเร็วสูง </a:t>
            </a:r>
            <a:r>
              <a:rPr lang="en-US" sz="16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L2 </a:t>
            </a:r>
            <a:r>
              <a:rPr lang="th-TH" sz="16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และ </a:t>
            </a:r>
            <a:r>
              <a:rPr lang="en-US" sz="16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L3</a:t>
            </a:r>
            <a:endParaRPr lang="en-US" sz="16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797575" y="1828800"/>
            <a:ext cx="16666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67600" y="1828800"/>
            <a:ext cx="0" cy="3429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143000" y="1828800"/>
            <a:ext cx="15588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43000" y="1828800"/>
            <a:ext cx="0" cy="3429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6200000">
            <a:off x="-1039300" y="3066440"/>
            <a:ext cx="4073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ช่องทางบริการพื้นที่จัดเก็บข้อมูลผ่านอินเตอร์เน็ต</a:t>
            </a:r>
            <a:endParaRPr lang="en-US" sz="14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 rot="16200000">
            <a:off x="5581351" y="3079639"/>
            <a:ext cx="4073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ช่องทางบริการพื้นที่จัดเก็บข้อมูลผ่านอินเตอร์เน็ต</a:t>
            </a:r>
            <a:endParaRPr lang="en-US" sz="14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88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06291" y="2435404"/>
            <a:ext cx="5556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VMware</a:t>
            </a:r>
          </a:p>
          <a:p>
            <a:r>
              <a:rPr lang="th-TH" sz="48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เครื่องแม่ข่ายเสมือน</a:t>
            </a:r>
            <a:endParaRPr lang="en-US" sz="48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73836" y="2885635"/>
            <a:ext cx="2454114" cy="1034966"/>
            <a:chOff x="3336" y="2393683"/>
            <a:chExt cx="3568541" cy="1522094"/>
          </a:xfrm>
        </p:grpSpPr>
        <p:sp>
          <p:nvSpPr>
            <p:cNvPr id="3" name="Right Triangle 2"/>
            <p:cNvSpPr/>
            <p:nvPr/>
          </p:nvSpPr>
          <p:spPr>
            <a:xfrm rot="10800000">
              <a:off x="3037524" y="2406066"/>
              <a:ext cx="514350" cy="504824"/>
            </a:xfrm>
            <a:prstGeom prst="rtTriangle">
              <a:avLst/>
            </a:prstGeom>
            <a:solidFill>
              <a:srgbClr val="B3D2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2" name="Right Triangle 11"/>
            <p:cNvSpPr/>
            <p:nvPr/>
          </p:nvSpPr>
          <p:spPr>
            <a:xfrm rot="5400000">
              <a:off x="3045144" y="2910890"/>
              <a:ext cx="514350" cy="504824"/>
            </a:xfrm>
            <a:prstGeom prst="rtTriangle">
              <a:avLst/>
            </a:prstGeom>
            <a:solidFill>
              <a:srgbClr val="4C8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3" name="Right Triangle 12"/>
            <p:cNvSpPr/>
            <p:nvPr/>
          </p:nvSpPr>
          <p:spPr>
            <a:xfrm>
              <a:off x="3057527" y="3405237"/>
              <a:ext cx="514350" cy="504824"/>
            </a:xfrm>
            <a:prstGeom prst="rtTriangle">
              <a:avLst/>
            </a:prstGeom>
            <a:solidFill>
              <a:srgbClr val="53B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Right Triangle 14"/>
            <p:cNvSpPr/>
            <p:nvPr/>
          </p:nvSpPr>
          <p:spPr>
            <a:xfrm rot="10800000">
              <a:off x="3048954" y="3405237"/>
              <a:ext cx="514350" cy="504824"/>
            </a:xfrm>
            <a:prstGeom prst="rtTriangle">
              <a:avLst/>
            </a:prstGeom>
            <a:solidFill>
              <a:srgbClr val="73CB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6" name="Right Triangle 15"/>
            <p:cNvSpPr/>
            <p:nvPr/>
          </p:nvSpPr>
          <p:spPr>
            <a:xfrm flipH="1">
              <a:off x="512447" y="2398447"/>
              <a:ext cx="514350" cy="504824"/>
            </a:xfrm>
            <a:prstGeom prst="rtTriangle">
              <a:avLst/>
            </a:prstGeom>
            <a:solidFill>
              <a:srgbClr val="3D7B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7" name="Right Triangle 16"/>
            <p:cNvSpPr/>
            <p:nvPr/>
          </p:nvSpPr>
          <p:spPr>
            <a:xfrm>
              <a:off x="2543177" y="2888984"/>
              <a:ext cx="514350" cy="504824"/>
            </a:xfrm>
            <a:prstGeom prst="rtTriangle">
              <a:avLst/>
            </a:prstGeom>
            <a:solidFill>
              <a:srgbClr val="339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2037400" y="2896604"/>
              <a:ext cx="514350" cy="504824"/>
            </a:xfrm>
            <a:prstGeom prst="rtTriangle">
              <a:avLst/>
            </a:prstGeom>
            <a:solidFill>
              <a:srgbClr val="2C5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0" name="Right Triangle 19"/>
            <p:cNvSpPr/>
            <p:nvPr/>
          </p:nvSpPr>
          <p:spPr>
            <a:xfrm rot="16200000">
              <a:off x="2036447" y="2888984"/>
              <a:ext cx="514350" cy="504824"/>
            </a:xfrm>
            <a:prstGeom prst="rtTriangle">
              <a:avLst/>
            </a:prstGeom>
            <a:solidFill>
              <a:srgbClr val="4FA6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1" name="Right Triangle 20"/>
            <p:cNvSpPr/>
            <p:nvPr/>
          </p:nvSpPr>
          <p:spPr>
            <a:xfrm rot="10800000">
              <a:off x="2036447" y="3393808"/>
              <a:ext cx="514350" cy="504824"/>
            </a:xfrm>
            <a:prstGeom prst="rtTriangle">
              <a:avLst/>
            </a:prstGeom>
            <a:solidFill>
              <a:srgbClr val="3B8C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2" name="Right Triangle 21"/>
            <p:cNvSpPr/>
            <p:nvPr/>
          </p:nvSpPr>
          <p:spPr>
            <a:xfrm rot="10800000">
              <a:off x="2028827" y="2401304"/>
              <a:ext cx="514350" cy="504824"/>
            </a:xfrm>
            <a:prstGeom prst="rtTriangle">
              <a:avLst/>
            </a:prstGeom>
            <a:solidFill>
              <a:srgbClr val="3B8C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3" name="Right Triangle 22"/>
            <p:cNvSpPr/>
            <p:nvPr/>
          </p:nvSpPr>
          <p:spPr>
            <a:xfrm rot="5400000">
              <a:off x="1530670" y="2399399"/>
              <a:ext cx="514350" cy="504824"/>
            </a:xfrm>
            <a:prstGeom prst="rtTriangle">
              <a:avLst/>
            </a:prstGeom>
            <a:solidFill>
              <a:srgbClr val="98D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4" name="Right Triangle 23"/>
            <p:cNvSpPr/>
            <p:nvPr/>
          </p:nvSpPr>
          <p:spPr>
            <a:xfrm rot="16200000">
              <a:off x="1532098" y="2399399"/>
              <a:ext cx="514350" cy="504824"/>
            </a:xfrm>
            <a:prstGeom prst="rtTriangle">
              <a:avLst/>
            </a:prstGeom>
            <a:solidFill>
              <a:srgbClr val="64BC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5" name="Right Triangle 24"/>
            <p:cNvSpPr/>
            <p:nvPr/>
          </p:nvSpPr>
          <p:spPr>
            <a:xfrm rot="10800000">
              <a:off x="1529717" y="2900413"/>
              <a:ext cx="514350" cy="504824"/>
            </a:xfrm>
            <a:prstGeom prst="rtTriangle">
              <a:avLst/>
            </a:prstGeom>
            <a:solidFill>
              <a:srgbClr val="4FA6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6" name="Right Triangle 25"/>
            <p:cNvSpPr/>
            <p:nvPr/>
          </p:nvSpPr>
          <p:spPr>
            <a:xfrm rot="5400000">
              <a:off x="1522097" y="3406190"/>
              <a:ext cx="514350" cy="504824"/>
            </a:xfrm>
            <a:prstGeom prst="rtTriangle">
              <a:avLst/>
            </a:prstGeom>
            <a:solidFill>
              <a:srgbClr val="314F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7" name="Right Triangle 26"/>
            <p:cNvSpPr/>
            <p:nvPr/>
          </p:nvSpPr>
          <p:spPr>
            <a:xfrm rot="16200000">
              <a:off x="1521144" y="3398570"/>
              <a:ext cx="514350" cy="504824"/>
            </a:xfrm>
            <a:prstGeom prst="rtTriangle">
              <a:avLst/>
            </a:prstGeom>
            <a:solidFill>
              <a:srgbClr val="383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8" name="Right Triangle 27"/>
            <p:cNvSpPr/>
            <p:nvPr/>
          </p:nvSpPr>
          <p:spPr>
            <a:xfrm>
              <a:off x="1026797" y="2397019"/>
              <a:ext cx="514350" cy="504824"/>
            </a:xfrm>
            <a:prstGeom prst="rtTriangle">
              <a:avLst/>
            </a:prstGeom>
            <a:solidFill>
              <a:srgbClr val="385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9" name="Right Triangle 28"/>
            <p:cNvSpPr/>
            <p:nvPr/>
          </p:nvSpPr>
          <p:spPr>
            <a:xfrm rot="16200000">
              <a:off x="1024893" y="2903270"/>
              <a:ext cx="514350" cy="504824"/>
            </a:xfrm>
            <a:prstGeom prst="rtTriangle">
              <a:avLst/>
            </a:prstGeom>
            <a:solidFill>
              <a:srgbClr val="666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0" name="Right Triangle 29"/>
            <p:cNvSpPr/>
            <p:nvPr/>
          </p:nvSpPr>
          <p:spPr>
            <a:xfrm>
              <a:off x="1029656" y="3401426"/>
              <a:ext cx="514350" cy="504824"/>
            </a:xfrm>
            <a:prstGeom prst="rtTriangle">
              <a:avLst/>
            </a:prstGeom>
            <a:solidFill>
              <a:srgbClr val="4FA6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1" name="Right Triangle 30"/>
            <p:cNvSpPr/>
            <p:nvPr/>
          </p:nvSpPr>
          <p:spPr>
            <a:xfrm rot="10800000">
              <a:off x="512447" y="2903271"/>
              <a:ext cx="514350" cy="504824"/>
            </a:xfrm>
            <a:prstGeom prst="rtTriangle">
              <a:avLst/>
            </a:prstGeom>
            <a:solidFill>
              <a:srgbClr val="98D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2" name="Right Triangle 31"/>
            <p:cNvSpPr/>
            <p:nvPr/>
          </p:nvSpPr>
          <p:spPr>
            <a:xfrm rot="5400000">
              <a:off x="526734" y="3398569"/>
              <a:ext cx="514350" cy="504824"/>
            </a:xfrm>
            <a:prstGeom prst="rtTriangle">
              <a:avLst/>
            </a:prstGeom>
            <a:solidFill>
              <a:srgbClr val="98D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3" name="Right Triangle 32"/>
            <p:cNvSpPr/>
            <p:nvPr/>
          </p:nvSpPr>
          <p:spPr>
            <a:xfrm rot="10800000">
              <a:off x="3336" y="2406066"/>
              <a:ext cx="514350" cy="504824"/>
            </a:xfrm>
            <a:prstGeom prst="rtTriangle">
              <a:avLst/>
            </a:prstGeom>
            <a:solidFill>
              <a:srgbClr val="4FA6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4" name="Right Triangle 33"/>
            <p:cNvSpPr/>
            <p:nvPr/>
          </p:nvSpPr>
          <p:spPr>
            <a:xfrm rot="5400000">
              <a:off x="954" y="2903270"/>
              <a:ext cx="514350" cy="504824"/>
            </a:xfrm>
            <a:prstGeom prst="rtTriangle">
              <a:avLst/>
            </a:prstGeom>
            <a:solidFill>
              <a:srgbClr val="98D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5" name="Right Triangle 34"/>
            <p:cNvSpPr/>
            <p:nvPr/>
          </p:nvSpPr>
          <p:spPr>
            <a:xfrm rot="5400000">
              <a:off x="2535557" y="2406066"/>
              <a:ext cx="514350" cy="504824"/>
            </a:xfrm>
            <a:prstGeom prst="rtTriangle">
              <a:avLst/>
            </a:prstGeom>
            <a:solidFill>
              <a:srgbClr val="344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6" name="Right Triangle 35"/>
            <p:cNvSpPr/>
            <p:nvPr/>
          </p:nvSpPr>
          <p:spPr>
            <a:xfrm rot="16200000">
              <a:off x="2534604" y="2398446"/>
              <a:ext cx="514350" cy="504824"/>
            </a:xfrm>
            <a:prstGeom prst="rtTriangle">
              <a:avLst/>
            </a:prstGeom>
            <a:solidFill>
              <a:srgbClr val="2F4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7" name="Right Triangle 36"/>
            <p:cNvSpPr/>
            <p:nvPr/>
          </p:nvSpPr>
          <p:spPr>
            <a:xfrm rot="16200000">
              <a:off x="2549844" y="3406190"/>
              <a:ext cx="514350" cy="504824"/>
            </a:xfrm>
            <a:prstGeom prst="rtTriangle">
              <a:avLst/>
            </a:prstGeom>
            <a:solidFill>
              <a:srgbClr val="2F4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6190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07" y="1412269"/>
            <a:ext cx="7010738" cy="4673825"/>
          </a:xfrm>
          <a:prstGeom prst="rect">
            <a:avLst/>
          </a:prstGeom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19662" y="666856"/>
            <a:ext cx="8492109" cy="514244"/>
          </a:xfrm>
        </p:spPr>
        <p:txBody>
          <a:bodyPr wrap="square">
            <a:normAutofit/>
          </a:bodyPr>
          <a:lstStyle/>
          <a:p>
            <a:pPr eaLnBrk="1" hangingPunct="1"/>
            <a:r>
              <a:rPr lang="th-TH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โครงสร้าง ระบบแม่ข่ายเสมือน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Vmware vSphere</a:t>
            </a:r>
          </a:p>
        </p:txBody>
      </p:sp>
    </p:spTree>
    <p:extLst>
      <p:ext uri="{BB962C8B-B14F-4D97-AF65-F5344CB8AC3E}">
        <p14:creationId xmlns:p14="http://schemas.microsoft.com/office/powerpoint/2010/main" val="10800433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78" y="188640"/>
            <a:ext cx="6646908" cy="926976"/>
          </a:xfrm>
        </p:spPr>
        <p:txBody>
          <a:bodyPr>
            <a:normAutofit/>
          </a:bodyPr>
          <a:lstStyle/>
          <a:p>
            <a:r>
              <a:rPr lang="th-TH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รูปแบบการจัดการเครื่องแม่ข่าย เสมือน </a:t>
            </a:r>
            <a:br>
              <a:rPr lang="th-TH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h-TH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ด้วย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Vmware vCenter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58032"/>
            <a:ext cx="8387504" cy="51953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894" y="109724"/>
            <a:ext cx="2170602" cy="144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2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3" descr="C:\Users\Abject-3D\Desktop\VMWare Files\FINAL diagrams\Basic Virtualization\3D PNGs\DGRM_VMotion_R2_Q408_Comm_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8368" y="3584829"/>
            <a:ext cx="2999232" cy="2358771"/>
          </a:xfrm>
          <a:prstGeom prst="rect">
            <a:avLst/>
          </a:prstGeom>
          <a:noFill/>
        </p:spPr>
      </p:pic>
      <p:pic>
        <p:nvPicPr>
          <p:cNvPr id="2071" name="Picture 23" descr="C:\Users\Abject-3D\Desktop\VMWare Files\FINAL diagrams\Basic Virtualization\3D PNGs\DGRM_VMotion_R2_Q408_Comm_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4475" y="1866900"/>
            <a:ext cx="2999232" cy="2358771"/>
          </a:xfrm>
          <a:prstGeom prst="rect">
            <a:avLst/>
          </a:prstGeom>
          <a:noFill/>
        </p:spPr>
      </p:pic>
      <p:sp>
        <p:nvSpPr>
          <p:cNvPr id="13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การควบคุมเครื่องแม่ข่ายเสมือน </a:t>
            </a:r>
            <a:br>
              <a:rPr lang="th-TH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h-TH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โดยอาศัย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Vmware vMotion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70" name="Picture 22" descr="C:\Users\Abject-3D\Desktop\VMWare Files\FINAL diagrams\Basic Virtualization\3D PNGs\DGRM_VMotion_R2_Q408_Comm_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3525" y="1371600"/>
            <a:ext cx="2967990" cy="2171319"/>
          </a:xfrm>
          <a:prstGeom prst="rect">
            <a:avLst/>
          </a:prstGeom>
          <a:noFill/>
        </p:spPr>
      </p:pic>
      <p:pic>
        <p:nvPicPr>
          <p:cNvPr id="2069" name="Picture 21" descr="C:\Users\Abject-3D\Desktop\VMWare Files\FINAL diagrams\Basic Virtualization\3D PNGs\DGRM_VMotion_R2_Q408_Comm_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2575" y="1428750"/>
            <a:ext cx="796671" cy="913829"/>
          </a:xfrm>
          <a:prstGeom prst="rect">
            <a:avLst/>
          </a:prstGeom>
          <a:noFill/>
        </p:spPr>
      </p:pic>
      <p:pic>
        <p:nvPicPr>
          <p:cNvPr id="2072" name="Picture 24" descr="C:\Users\Abject-3D\Desktop\VMWare Files\FINAL diagrams\Basic Virtualization\3D PNGs\DGRM_VMotion_R2_Q408_Comm_6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76750" y="3067050"/>
            <a:ext cx="2967990" cy="2171319"/>
          </a:xfrm>
          <a:prstGeom prst="rect">
            <a:avLst/>
          </a:prstGeom>
          <a:noFill/>
        </p:spPr>
      </p:pic>
      <p:pic>
        <p:nvPicPr>
          <p:cNvPr id="2068" name="Picture 20" descr="C:\Users\Abject-3D\Desktop\VMWare Files\FINAL diagrams\Basic Virtualization\3D PNGs\DGRM_VMotion_R2_Q408_Comm_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95500" y="1724025"/>
            <a:ext cx="3733419" cy="2632139"/>
          </a:xfrm>
          <a:prstGeom prst="rect">
            <a:avLst/>
          </a:prstGeom>
          <a:noFill/>
        </p:spPr>
      </p:pic>
      <p:pic>
        <p:nvPicPr>
          <p:cNvPr id="2066" name="Picture 18" descr="C:\Users\Abject-3D\Desktop\VMWare Files\FINAL diagrams\Basic Virtualization\3D PNGs\DGRM_VMotion_R2_Q408_Comm_0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91175" y="3762375"/>
            <a:ext cx="796671" cy="913829"/>
          </a:xfrm>
          <a:prstGeom prst="rect">
            <a:avLst/>
          </a:prstGeom>
          <a:noFill/>
        </p:spPr>
      </p:pic>
      <p:pic>
        <p:nvPicPr>
          <p:cNvPr id="2067" name="Picture 19" descr="C:\Users\Abject-3D\Desktop\VMWare Files\FINAL diagrams\Basic Virtualization\3D PNGs\DGRM_VMotion_R2_Q408_Comm_1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133725" y="2733675"/>
            <a:ext cx="1234059" cy="8201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708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การควบคุมเครื่องแม่ข่ายเสมือน </a:t>
            </a:r>
            <a:r>
              <a:rPr lang="th-TH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th-TH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h-TH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โดย</a:t>
            </a:r>
            <a:r>
              <a:rPr lang="th-TH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อาศัย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Vmware vMotion</a:t>
            </a:r>
            <a:endParaRPr lang="en-US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9" name="Picture 10" descr="C:\Users\Abject-3D\Desktop\VMWare Files\FINAL diagrams\Basic Virtualization\3D PNGs\DGRM_DRS_R2_Q408_Comm_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025" y="2438400"/>
            <a:ext cx="6610350" cy="657225"/>
          </a:xfrm>
          <a:prstGeom prst="rect">
            <a:avLst/>
          </a:prstGeom>
          <a:noFill/>
        </p:spPr>
      </p:pic>
      <p:pic>
        <p:nvPicPr>
          <p:cNvPr id="40" name="Picture 9" descr="C:\Users\Abject-3D\Desktop\VMWare Files\FINAL diagrams\Basic Virtualization\3D PNGs\DGRM_DRS_R2_Q408_Comm_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33713" y="4548188"/>
            <a:ext cx="3171825" cy="28575"/>
          </a:xfrm>
          <a:prstGeom prst="rect">
            <a:avLst/>
          </a:prstGeom>
          <a:noFill/>
        </p:spPr>
      </p:pic>
      <p:pic>
        <p:nvPicPr>
          <p:cNvPr id="42" name="Picture 4" descr="ICON_VirtTriangle_flat_Q408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27150" y="3746500"/>
            <a:ext cx="2085382" cy="66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8" descr="ICON_Server_flat_Q408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38299" y="4387850"/>
            <a:ext cx="144904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Rounded Rectangle 43"/>
          <p:cNvSpPr/>
          <p:nvPr/>
        </p:nvSpPr>
        <p:spPr bwMode="auto">
          <a:xfrm>
            <a:off x="1320800" y="3149600"/>
            <a:ext cx="2089150" cy="641350"/>
          </a:xfrm>
          <a:prstGeom prst="roundRect">
            <a:avLst/>
          </a:prstGeom>
          <a:gradFill>
            <a:gsLst>
              <a:gs pos="0">
                <a:srgbClr val="037BB1"/>
              </a:gs>
              <a:gs pos="83000">
                <a:srgbClr val="0383BD">
                  <a:alpha val="64000"/>
                </a:srgbClr>
              </a:gs>
            </a:gsLst>
          </a:gradFill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VMware ESX</a:t>
            </a:r>
          </a:p>
        </p:txBody>
      </p:sp>
      <p:pic>
        <p:nvPicPr>
          <p:cNvPr id="48" name="Picture 8" descr="ICON_Server_flat_Q408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4387850"/>
            <a:ext cx="144904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" descr="ICON_VirtTriangle_flat_Q408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3746500"/>
            <a:ext cx="2085382" cy="66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4" descr="ICON_VirtTriangle_flat_Q408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42000" y="3752850"/>
            <a:ext cx="2085382" cy="66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Rounded Rectangle 50"/>
          <p:cNvSpPr/>
          <p:nvPr/>
        </p:nvSpPr>
        <p:spPr bwMode="auto">
          <a:xfrm>
            <a:off x="3581400" y="3149600"/>
            <a:ext cx="2089150" cy="641350"/>
          </a:xfrm>
          <a:prstGeom prst="roundRect">
            <a:avLst/>
          </a:prstGeom>
          <a:gradFill>
            <a:gsLst>
              <a:gs pos="0">
                <a:srgbClr val="037BB1"/>
              </a:gs>
              <a:gs pos="83000">
                <a:srgbClr val="0383BD">
                  <a:alpha val="64000"/>
                </a:srgbClr>
              </a:gs>
            </a:gsLst>
          </a:gradFill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VMware ESX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5842000" y="3149600"/>
            <a:ext cx="2089150" cy="641350"/>
          </a:xfrm>
          <a:prstGeom prst="roundRect">
            <a:avLst/>
          </a:prstGeom>
          <a:gradFill>
            <a:gsLst>
              <a:gs pos="0">
                <a:srgbClr val="037BB1"/>
              </a:gs>
              <a:gs pos="83000">
                <a:srgbClr val="0383BD">
                  <a:alpha val="64000"/>
                </a:srgbClr>
              </a:gs>
            </a:gsLst>
          </a:gradFill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VMware </a:t>
            </a:r>
            <a:r>
              <a:rPr lang="en-US" sz="1400" b="1" dirty="0" err="1" smtClean="0">
                <a:solidFill>
                  <a:schemeClr val="bg1"/>
                </a:solidFill>
              </a:rPr>
              <a:t>ESXi</a:t>
            </a:r>
            <a:endParaRPr lang="en-US" sz="1400" b="1" dirty="0" smtClean="0">
              <a:solidFill>
                <a:schemeClr val="bg1"/>
              </a:solidFill>
            </a:endParaRPr>
          </a:p>
        </p:txBody>
      </p:sp>
      <p:pic>
        <p:nvPicPr>
          <p:cNvPr id="54" name="Picture 2" descr="C:\Users\Abject-3D\Desktop\VMWare Files\FINAL diagrams\Basic Virtualization\3D PNGs\DGRM_DRS_R2_Q408_Comm_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91363" y="2486025"/>
            <a:ext cx="466725" cy="552450"/>
          </a:xfrm>
          <a:prstGeom prst="rect">
            <a:avLst/>
          </a:prstGeom>
          <a:noFill/>
        </p:spPr>
      </p:pic>
      <p:pic>
        <p:nvPicPr>
          <p:cNvPr id="55" name="Picture 3" descr="C:\Users\Abject-3D\Desktop\VMWare Files\FINAL diagrams\Basic Virtualization\3D PNGs\DGRM_DRS_R2_Q408_Comm_0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666875" y="2509838"/>
            <a:ext cx="266700" cy="485775"/>
          </a:xfrm>
          <a:prstGeom prst="rect">
            <a:avLst/>
          </a:prstGeom>
          <a:noFill/>
        </p:spPr>
      </p:pic>
      <p:pic>
        <p:nvPicPr>
          <p:cNvPr id="56" name="Picture 4" descr="C:\Users\Abject-3D\Desktop\VMWare Files\FINAL diagrams\Basic Virtualization\3D PNGs\DGRM_DRS_R2_Q408_Comm_1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781300" y="2543175"/>
            <a:ext cx="647700" cy="438150"/>
          </a:xfrm>
          <a:prstGeom prst="rect">
            <a:avLst/>
          </a:prstGeom>
          <a:noFill/>
        </p:spPr>
      </p:pic>
      <p:pic>
        <p:nvPicPr>
          <p:cNvPr id="57" name="Picture 6" descr="C:\Users\Abject-3D\Desktop\VMWare Files\FINAL diagrams\Basic Virtualization\3D PNGs\DGRM_DRS_R2_Q408_Comm_16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47775" y="1828800"/>
            <a:ext cx="2228850" cy="2038350"/>
          </a:xfrm>
          <a:prstGeom prst="rect">
            <a:avLst/>
          </a:prstGeom>
          <a:noFill/>
        </p:spPr>
      </p:pic>
      <p:pic>
        <p:nvPicPr>
          <p:cNvPr id="58" name="Picture 7" descr="C:\Users\Abject-3D\Desktop\VMWare Files\FINAL diagrams\Basic Virtualization\3D PNGs\DGRM_DRS_R2_Q408_Comm_17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514725" y="1828800"/>
            <a:ext cx="2228850" cy="2038350"/>
          </a:xfrm>
          <a:prstGeom prst="rect">
            <a:avLst/>
          </a:prstGeom>
          <a:noFill/>
        </p:spPr>
      </p:pic>
      <p:pic>
        <p:nvPicPr>
          <p:cNvPr id="59" name="Picture 8" descr="C:\Users\Abject-3D\Desktop\VMWare Files\FINAL diagrams\Basic Virtualization\3D PNGs\DGRM_DRS_R2_Q408_Comm_18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772150" y="1828800"/>
            <a:ext cx="2238375" cy="2038350"/>
          </a:xfrm>
          <a:prstGeom prst="rect">
            <a:avLst/>
          </a:prstGeom>
          <a:noFill/>
        </p:spPr>
      </p:pic>
      <p:pic>
        <p:nvPicPr>
          <p:cNvPr id="60" name="Picture 11" descr="C:\Users\Abject-3D\Desktop\VMWare Files\FINAL diagrams\Basic Virtualization\3D PNGs\DGRM_DRS_R2_Q408_Comm_2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919788" y="2490788"/>
            <a:ext cx="485775" cy="523875"/>
          </a:xfrm>
          <a:prstGeom prst="rect">
            <a:avLst/>
          </a:prstGeom>
          <a:noFill/>
        </p:spPr>
      </p:pic>
      <p:pic>
        <p:nvPicPr>
          <p:cNvPr id="61" name="Picture 12" descr="C:\Users\Abject-3D\Desktop\VMWare Files\FINAL diagrams\Basic Virtualization\3D PNGs\DGRM_DRS_R2_Q408_Comm_11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319213" y="1895475"/>
            <a:ext cx="485775" cy="495300"/>
          </a:xfrm>
          <a:prstGeom prst="rect">
            <a:avLst/>
          </a:prstGeom>
          <a:noFill/>
        </p:spPr>
      </p:pic>
      <p:pic>
        <p:nvPicPr>
          <p:cNvPr id="62" name="Picture 12" descr="C:\Users\Abject-3D\Desktop\VMWare Files\FINAL diagrams\Basic Virtualization\3D PNGs\DGRM_DRS_R2_Q408_Comm_11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857375" y="1895475"/>
            <a:ext cx="485775" cy="495300"/>
          </a:xfrm>
          <a:prstGeom prst="rect">
            <a:avLst/>
          </a:prstGeom>
          <a:noFill/>
        </p:spPr>
      </p:pic>
      <p:pic>
        <p:nvPicPr>
          <p:cNvPr id="69" name="Picture 16" descr="C:\Users\Abject-3D\Desktop\VMWare Files\FINAL diagrams\Basic Virtualization\3D PNGs\DGRM_DRS_R2_Q408_Comm_11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907212" y="1895475"/>
            <a:ext cx="485775" cy="495300"/>
          </a:xfrm>
          <a:prstGeom prst="rect">
            <a:avLst/>
          </a:prstGeom>
          <a:noFill/>
        </p:spPr>
      </p:pic>
      <p:pic>
        <p:nvPicPr>
          <p:cNvPr id="70" name="Picture 16" descr="C:\Users\Abject-3D\Desktop\VMWare Files\FINAL diagrams\Basic Virtualization\3D PNGs\DGRM_DRS_R2_Q408_Comm_11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39025" y="1895475"/>
            <a:ext cx="485775" cy="495300"/>
          </a:xfrm>
          <a:prstGeom prst="rect">
            <a:avLst/>
          </a:prstGeom>
          <a:noFill/>
        </p:spPr>
      </p:pic>
      <p:sp>
        <p:nvSpPr>
          <p:cNvPr id="73" name="TextBox 72"/>
          <p:cNvSpPr txBox="1"/>
          <p:nvPr/>
        </p:nvSpPr>
        <p:spPr>
          <a:xfrm>
            <a:off x="4000500" y="261937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smtClean="0">
                <a:solidFill>
                  <a:srgbClr val="55729A"/>
                </a:solidFill>
                <a:latin typeface="+mn-lt"/>
                <a:ea typeface="+mn-ea"/>
              </a:rPr>
              <a:t>Resource Pool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057650" y="4848225"/>
            <a:ext cx="1149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  <a:latin typeface="+mn-lt"/>
                <a:ea typeface="+mn-ea"/>
              </a:rPr>
              <a:t>Failed Server</a:t>
            </a:r>
          </a:p>
        </p:txBody>
      </p:sp>
      <p:pic>
        <p:nvPicPr>
          <p:cNvPr id="75" name="Picture 2" descr="C:\Users\Abject-3D\Desktop\VMWare Files\FINAL diagrams\Basic Virtualization\3D PNGs\DGRM_HA_Q408_Comm_0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924300" y="4391025"/>
            <a:ext cx="1419225" cy="361950"/>
          </a:xfrm>
          <a:prstGeom prst="rect">
            <a:avLst/>
          </a:prstGeom>
          <a:noFill/>
        </p:spPr>
      </p:pic>
      <p:pic>
        <p:nvPicPr>
          <p:cNvPr id="2051" name="Picture 3" descr="C:\Users\Abject-3D\Desktop\VMWare Files\FINAL diagrams\Basic Virtualization\3D PNGs\DGRM_HA_Q408_Comm_2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057775" y="1890713"/>
            <a:ext cx="1809750" cy="485775"/>
          </a:xfrm>
          <a:prstGeom prst="rect">
            <a:avLst/>
          </a:prstGeom>
          <a:noFill/>
        </p:spPr>
      </p:pic>
      <p:pic>
        <p:nvPicPr>
          <p:cNvPr id="79" name="Picture 4" descr="C:\Users\Abject-3D\Desktop\VMWare Files\FINAL diagrams\Basic Virtualization\3D PNGs\DGRM_HA_Q408_Comm_1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2390775" y="1885950"/>
            <a:ext cx="1800225" cy="485775"/>
          </a:xfrm>
          <a:prstGeom prst="rect">
            <a:avLst/>
          </a:prstGeom>
          <a:noFill/>
        </p:spPr>
      </p:pic>
      <p:sp>
        <p:nvSpPr>
          <p:cNvPr id="80" name="TextBox 79"/>
          <p:cNvSpPr txBox="1"/>
          <p:nvPr/>
        </p:nvSpPr>
        <p:spPr>
          <a:xfrm>
            <a:off x="6174012" y="4848225"/>
            <a:ext cx="1431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rPr>
              <a:t>Operating Server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640111" y="4848225"/>
            <a:ext cx="1431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rPr>
              <a:t>Operating Server</a:t>
            </a:r>
          </a:p>
        </p:txBody>
      </p:sp>
    </p:spTree>
    <p:extLst>
      <p:ext uri="{BB962C8B-B14F-4D97-AF65-F5344CB8AC3E}">
        <p14:creationId xmlns:p14="http://schemas.microsoft.com/office/powerpoint/2010/main" val="218849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chemeClr val="bg1"/>
                </a:solidFill>
              </a:rPr>
              <a:t>องค์ประกอบ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600200"/>
            <a:ext cx="6779096" cy="4709160"/>
          </a:xfrm>
        </p:spPr>
        <p:txBody>
          <a:bodyPr/>
          <a:lstStyle/>
          <a:p>
            <a:r>
              <a:rPr lang="th-TH" dirty="0" smtClean="0">
                <a:solidFill>
                  <a:schemeClr val="bg1"/>
                </a:solidFill>
              </a:rPr>
              <a:t>ประกาศ</a:t>
            </a:r>
          </a:p>
          <a:p>
            <a:r>
              <a:rPr lang="th-TH" dirty="0" smtClean="0">
                <a:solidFill>
                  <a:schemeClr val="bg1"/>
                </a:solidFill>
              </a:rPr>
              <a:t>ข่าว</a:t>
            </a:r>
          </a:p>
          <a:p>
            <a:r>
              <a:rPr lang="th-TH" dirty="0" smtClean="0">
                <a:solidFill>
                  <a:schemeClr val="bg1"/>
                </a:solidFill>
              </a:rPr>
              <a:t>บทความ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 – Office</a:t>
            </a:r>
          </a:p>
          <a:p>
            <a:r>
              <a:rPr lang="th-TH" dirty="0" smtClean="0">
                <a:solidFill>
                  <a:schemeClr val="bg1"/>
                </a:solidFill>
              </a:rPr>
              <a:t>จองห้องประชุม</a:t>
            </a:r>
          </a:p>
          <a:p>
            <a:r>
              <a:rPr lang="th-TH" dirty="0" smtClean="0">
                <a:solidFill>
                  <a:schemeClr val="bg1"/>
                </a:solidFill>
              </a:rPr>
              <a:t>จองรถ</a:t>
            </a:r>
          </a:p>
          <a:p>
            <a:r>
              <a:rPr lang="th-TH" dirty="0" smtClean="0">
                <a:solidFill>
                  <a:schemeClr val="bg1"/>
                </a:solidFill>
              </a:rPr>
              <a:t>จัดซื้อจัดจ้าง </a:t>
            </a:r>
            <a:r>
              <a:rPr lang="en-US" dirty="0" smtClean="0">
                <a:solidFill>
                  <a:schemeClr val="bg1"/>
                </a:solidFill>
              </a:rPr>
              <a:t>TOR</a:t>
            </a:r>
          </a:p>
          <a:p>
            <a:r>
              <a:rPr lang="th-TH" dirty="0" smtClean="0">
                <a:solidFill>
                  <a:schemeClr val="bg1"/>
                </a:solidFill>
              </a:rPr>
              <a:t>คลังภาพ</a:t>
            </a:r>
          </a:p>
          <a:p>
            <a:r>
              <a:rPr lang="th-TH" dirty="0" smtClean="0">
                <a:solidFill>
                  <a:schemeClr val="bg1"/>
                </a:solidFill>
              </a:rPr>
              <a:t>ระบบสมาชิก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:\Users\Abject-3D\Desktop\VMWare Files\FINAL diagrams\Basic Virtualization\3D PNGs\DGRM_DRS_R2_Q408_Comm_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025" y="2438400"/>
            <a:ext cx="6610350" cy="657225"/>
          </a:xfrm>
          <a:prstGeom prst="rect">
            <a:avLst/>
          </a:prstGeom>
          <a:noFill/>
        </p:spPr>
      </p:pic>
      <p:pic>
        <p:nvPicPr>
          <p:cNvPr id="1033" name="Picture 9" descr="C:\Users\Abject-3D\Desktop\VMWare Files\FINAL diagrams\Basic Virtualization\3D PNGs\DGRM_DRS_R2_Q408_Comm_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33713" y="4548188"/>
            <a:ext cx="3171825" cy="28575"/>
          </a:xfrm>
          <a:prstGeom prst="rect">
            <a:avLst/>
          </a:prstGeom>
          <a:noFill/>
        </p:spPr>
      </p:pic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การควบคุมเครื่องแม่ข่ายเสมือน </a:t>
            </a:r>
            <a:r>
              <a:rPr lang="th-TH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th-TH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h-TH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โดย</a:t>
            </a:r>
            <a:r>
              <a:rPr lang="th-TH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อาศัย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Vmware vMotion</a:t>
            </a:r>
            <a:endParaRPr lang="en-US" sz="24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3" name="Picture 4" descr="ICON_VirtTriangle_flat_Q408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27150" y="3746500"/>
            <a:ext cx="2085382" cy="66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8" descr="ICON_Server_flat_Q408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38299" y="4387850"/>
            <a:ext cx="144904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Rounded Rectangle 76"/>
          <p:cNvSpPr/>
          <p:nvPr/>
        </p:nvSpPr>
        <p:spPr bwMode="auto">
          <a:xfrm>
            <a:off x="1320800" y="3149600"/>
            <a:ext cx="2089150" cy="641350"/>
          </a:xfrm>
          <a:prstGeom prst="roundRect">
            <a:avLst/>
          </a:prstGeom>
          <a:gradFill>
            <a:gsLst>
              <a:gs pos="0">
                <a:srgbClr val="037BB1"/>
              </a:gs>
              <a:gs pos="83000">
                <a:srgbClr val="0383BD">
                  <a:alpha val="64000"/>
                </a:srgbClr>
              </a:gs>
            </a:gsLst>
          </a:gradFill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VMware ESX</a:t>
            </a:r>
          </a:p>
        </p:txBody>
      </p:sp>
      <p:pic>
        <p:nvPicPr>
          <p:cNvPr id="78" name="Picture 8" descr="ICON_Server_flat_Q408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17950" y="4387850"/>
            <a:ext cx="144904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" name="Picture 8" descr="ICON_Server_flat_Q408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4387850"/>
            <a:ext cx="144904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" name="Picture 4" descr="ICON_VirtTriangle_flat_Q408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3746500"/>
            <a:ext cx="2085382" cy="66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" name="Picture 4" descr="ICON_VirtTriangle_flat_Q408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42000" y="3752850"/>
            <a:ext cx="2085382" cy="66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" name="Rounded Rectangle 83"/>
          <p:cNvSpPr/>
          <p:nvPr/>
        </p:nvSpPr>
        <p:spPr bwMode="auto">
          <a:xfrm>
            <a:off x="3581400" y="3149600"/>
            <a:ext cx="2089150" cy="641350"/>
          </a:xfrm>
          <a:prstGeom prst="roundRect">
            <a:avLst/>
          </a:prstGeom>
          <a:gradFill>
            <a:gsLst>
              <a:gs pos="0">
                <a:srgbClr val="037BB1"/>
              </a:gs>
              <a:gs pos="83000">
                <a:srgbClr val="0383BD">
                  <a:alpha val="64000"/>
                </a:srgbClr>
              </a:gs>
            </a:gsLst>
          </a:gradFill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VMware ESX</a:t>
            </a:r>
          </a:p>
        </p:txBody>
      </p:sp>
      <p:sp>
        <p:nvSpPr>
          <p:cNvPr id="85" name="Rounded Rectangle 84"/>
          <p:cNvSpPr/>
          <p:nvPr/>
        </p:nvSpPr>
        <p:spPr bwMode="auto">
          <a:xfrm>
            <a:off x="5842000" y="3149600"/>
            <a:ext cx="2089150" cy="641350"/>
          </a:xfrm>
          <a:prstGeom prst="roundRect">
            <a:avLst/>
          </a:prstGeom>
          <a:gradFill>
            <a:gsLst>
              <a:gs pos="0">
                <a:srgbClr val="037BB1"/>
              </a:gs>
              <a:gs pos="83000">
                <a:srgbClr val="0383BD">
                  <a:alpha val="64000"/>
                </a:srgbClr>
              </a:gs>
            </a:gsLst>
          </a:gradFill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VMware </a:t>
            </a:r>
            <a:r>
              <a:rPr lang="en-US" sz="1400" b="1" dirty="0" err="1" smtClean="0">
                <a:solidFill>
                  <a:schemeClr val="bg1"/>
                </a:solidFill>
              </a:rPr>
              <a:t>ESXi</a:t>
            </a:r>
            <a:endParaRPr lang="en-US" sz="1400" b="1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C:\Users\Abject-3D\Desktop\VMWare Files\FINAL diagrams\Basic Virtualization\3D PNGs\DGRM_DRS_R2_Q408_Comm_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91363" y="2486025"/>
            <a:ext cx="466725" cy="552450"/>
          </a:xfrm>
          <a:prstGeom prst="rect">
            <a:avLst/>
          </a:prstGeom>
          <a:noFill/>
        </p:spPr>
      </p:pic>
      <p:pic>
        <p:nvPicPr>
          <p:cNvPr id="1027" name="Picture 3" descr="C:\Users\Abject-3D\Desktop\VMWare Files\FINAL diagrams\Basic Virtualization\3D PNGs\DGRM_DRS_R2_Q408_Comm_0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666875" y="2509838"/>
            <a:ext cx="266700" cy="485775"/>
          </a:xfrm>
          <a:prstGeom prst="rect">
            <a:avLst/>
          </a:prstGeom>
          <a:noFill/>
        </p:spPr>
      </p:pic>
      <p:pic>
        <p:nvPicPr>
          <p:cNvPr id="1028" name="Picture 4" descr="C:\Users\Abject-3D\Desktop\VMWare Files\FINAL diagrams\Basic Virtualization\3D PNGs\DGRM_DRS_R2_Q408_Comm_1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781300" y="2543175"/>
            <a:ext cx="647700" cy="438150"/>
          </a:xfrm>
          <a:prstGeom prst="rect">
            <a:avLst/>
          </a:prstGeom>
          <a:noFill/>
        </p:spPr>
      </p:pic>
      <p:pic>
        <p:nvPicPr>
          <p:cNvPr id="1030" name="Picture 6" descr="C:\Users\Abject-3D\Desktop\VMWare Files\FINAL diagrams\Basic Virtualization\3D PNGs\DGRM_DRS_R2_Q408_Comm_16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47775" y="1828800"/>
            <a:ext cx="2228850" cy="2038350"/>
          </a:xfrm>
          <a:prstGeom prst="rect">
            <a:avLst/>
          </a:prstGeom>
          <a:noFill/>
        </p:spPr>
      </p:pic>
      <p:pic>
        <p:nvPicPr>
          <p:cNvPr id="1031" name="Picture 7" descr="C:\Users\Abject-3D\Desktop\VMWare Files\FINAL diagrams\Basic Virtualization\3D PNGs\DGRM_DRS_R2_Q408_Comm_17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514725" y="1828800"/>
            <a:ext cx="2228850" cy="2038350"/>
          </a:xfrm>
          <a:prstGeom prst="rect">
            <a:avLst/>
          </a:prstGeom>
          <a:noFill/>
        </p:spPr>
      </p:pic>
      <p:pic>
        <p:nvPicPr>
          <p:cNvPr id="1032" name="Picture 8" descr="C:\Users\Abject-3D\Desktop\VMWare Files\FINAL diagrams\Basic Virtualization\3D PNGs\DGRM_DRS_R2_Q408_Comm_18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772150" y="1828800"/>
            <a:ext cx="2238375" cy="2038350"/>
          </a:xfrm>
          <a:prstGeom prst="rect">
            <a:avLst/>
          </a:prstGeom>
          <a:noFill/>
        </p:spPr>
      </p:pic>
      <p:pic>
        <p:nvPicPr>
          <p:cNvPr id="1035" name="Picture 11" descr="C:\Users\Abject-3D\Desktop\VMWare Files\FINAL diagrams\Basic Virtualization\3D PNGs\DGRM_DRS_R2_Q408_Comm_2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919788" y="2490788"/>
            <a:ext cx="485775" cy="523875"/>
          </a:xfrm>
          <a:prstGeom prst="rect">
            <a:avLst/>
          </a:prstGeom>
          <a:noFill/>
        </p:spPr>
      </p:pic>
      <p:pic>
        <p:nvPicPr>
          <p:cNvPr id="1036" name="Picture 12" descr="C:\Users\Abject-3D\Desktop\VMWare Files\FINAL diagrams\Basic Virtualization\3D PNGs\DGRM_DRS_R2_Q408_Comm_11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319213" y="1895475"/>
            <a:ext cx="485775" cy="495300"/>
          </a:xfrm>
          <a:prstGeom prst="rect">
            <a:avLst/>
          </a:prstGeom>
          <a:noFill/>
        </p:spPr>
      </p:pic>
      <p:pic>
        <p:nvPicPr>
          <p:cNvPr id="106" name="Picture 12" descr="C:\Users\Abject-3D\Desktop\VMWare Files\FINAL diagrams\Basic Virtualization\3D PNGs\DGRM_DRS_R2_Q408_Comm_11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857375" y="1895475"/>
            <a:ext cx="485775" cy="495300"/>
          </a:xfrm>
          <a:prstGeom prst="rect">
            <a:avLst/>
          </a:prstGeom>
          <a:noFill/>
        </p:spPr>
      </p:pic>
      <p:pic>
        <p:nvPicPr>
          <p:cNvPr id="107" name="Picture 12" descr="C:\Users\Abject-3D\Desktop\VMWare Files\FINAL diagrams\Basic Virtualization\3D PNGs\DGRM_DRS_R2_Q408_Comm_11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395537" y="1895475"/>
            <a:ext cx="485775" cy="495300"/>
          </a:xfrm>
          <a:prstGeom prst="rect">
            <a:avLst/>
          </a:prstGeom>
          <a:noFill/>
        </p:spPr>
      </p:pic>
      <p:pic>
        <p:nvPicPr>
          <p:cNvPr id="108" name="Picture 12" descr="C:\Users\Abject-3D\Desktop\VMWare Files\FINAL diagrams\Basic Virtualization\3D PNGs\DGRM_DRS_R2_Q408_Comm_11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933700" y="1895475"/>
            <a:ext cx="485775" cy="495300"/>
          </a:xfrm>
          <a:prstGeom prst="rect">
            <a:avLst/>
          </a:prstGeom>
          <a:noFill/>
        </p:spPr>
      </p:pic>
      <p:pic>
        <p:nvPicPr>
          <p:cNvPr id="1037" name="Picture 13" descr="C:\Users\Abject-3D\Desktop\VMWare Files\FINAL diagrams\Basic Virtualization\3D PNGs\DGRM_DRS_R2_Q408_Comm_11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586163" y="1895475"/>
            <a:ext cx="485775" cy="495300"/>
          </a:xfrm>
          <a:prstGeom prst="rect">
            <a:avLst/>
          </a:prstGeom>
          <a:noFill/>
        </p:spPr>
      </p:pic>
      <p:pic>
        <p:nvPicPr>
          <p:cNvPr id="1038" name="Picture 14" descr="C:\Users\Abject-3D\Desktop\VMWare Files\FINAL diagrams\Basic Virtualization\3D PNGs\DGRM_DRS_R2_Q408_Comm_19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481513" y="1895475"/>
            <a:ext cx="1438275" cy="495300"/>
          </a:xfrm>
          <a:prstGeom prst="rect">
            <a:avLst/>
          </a:prstGeom>
          <a:noFill/>
        </p:spPr>
      </p:pic>
      <p:pic>
        <p:nvPicPr>
          <p:cNvPr id="1040" name="Picture 16" descr="C:\Users\Abject-3D\Desktop\VMWare Files\FINAL diagrams\Basic Virtualization\3D PNGs\DGRM_DRS_R2_Q408_Comm_11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43588" y="1895475"/>
            <a:ext cx="485775" cy="495300"/>
          </a:xfrm>
          <a:prstGeom prst="rect">
            <a:avLst/>
          </a:prstGeom>
          <a:noFill/>
        </p:spPr>
      </p:pic>
      <p:pic>
        <p:nvPicPr>
          <p:cNvPr id="109" name="Picture 16" descr="C:\Users\Abject-3D\Desktop\VMWare Files\FINAL diagrams\Basic Virtualization\3D PNGs\DGRM_DRS_R2_Q408_Comm_11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375400" y="1895475"/>
            <a:ext cx="485775" cy="495300"/>
          </a:xfrm>
          <a:prstGeom prst="rect">
            <a:avLst/>
          </a:prstGeom>
          <a:noFill/>
        </p:spPr>
      </p:pic>
      <p:pic>
        <p:nvPicPr>
          <p:cNvPr id="110" name="Picture 16" descr="C:\Users\Abject-3D\Desktop\VMWare Files\FINAL diagrams\Basic Virtualization\3D PNGs\DGRM_DRS_R2_Q408_Comm_11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907212" y="1895475"/>
            <a:ext cx="485775" cy="495300"/>
          </a:xfrm>
          <a:prstGeom prst="rect">
            <a:avLst/>
          </a:prstGeom>
          <a:noFill/>
        </p:spPr>
      </p:pic>
      <p:pic>
        <p:nvPicPr>
          <p:cNvPr id="111" name="Picture 16" descr="C:\Users\Abject-3D\Desktop\VMWare Files\FINAL diagrams\Basic Virtualization\3D PNGs\DGRM_DRS_R2_Q408_Comm_11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39025" y="1895475"/>
            <a:ext cx="485775" cy="495300"/>
          </a:xfrm>
          <a:prstGeom prst="rect">
            <a:avLst/>
          </a:prstGeom>
          <a:noFill/>
        </p:spPr>
      </p:pic>
      <p:pic>
        <p:nvPicPr>
          <p:cNvPr id="1039" name="Picture 15" descr="C:\Users\Abject-3D\Desktop\VMWare Files\FINAL diagrams\Basic Virtualization\3D PNGs\DGRM_DRS_R2_Q408_Comm_10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543425" y="1928813"/>
            <a:ext cx="1371600" cy="3714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2" name="TextBox 111"/>
          <p:cNvSpPr txBox="1"/>
          <p:nvPr/>
        </p:nvSpPr>
        <p:spPr>
          <a:xfrm>
            <a:off x="4000500" y="261937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smtClean="0">
                <a:solidFill>
                  <a:srgbClr val="55729A"/>
                </a:solidFill>
                <a:latin typeface="+mn-lt"/>
                <a:ea typeface="+mn-ea"/>
              </a:rPr>
              <a:t>Resource Pool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933825" y="4848225"/>
            <a:ext cx="141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rPr>
              <a:t>Physical Servers</a:t>
            </a:r>
          </a:p>
        </p:txBody>
      </p:sp>
    </p:spTree>
    <p:extLst>
      <p:ext uri="{BB962C8B-B14F-4D97-AF65-F5344CB8AC3E}">
        <p14:creationId xmlns:p14="http://schemas.microsoft.com/office/powerpoint/2010/main" val="8200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chemeClr val="bg1"/>
                </a:solidFill>
              </a:rPr>
              <a:t>องค์ประกอบ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600200"/>
            <a:ext cx="6779096" cy="470916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Header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Banner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Logo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Blog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Upload / Download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Webboard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Static page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Popular Article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Lastest</a:t>
            </a:r>
            <a:r>
              <a:rPr lang="en-US" dirty="0" smtClean="0">
                <a:solidFill>
                  <a:schemeClr val="bg1"/>
                </a:solidFill>
              </a:rPr>
              <a:t> News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9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chemeClr val="bg1"/>
                </a:solidFill>
              </a:rPr>
              <a:t>การเผยแพร่ / การเข้าถึง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600200"/>
            <a:ext cx="6851104" cy="4709160"/>
          </a:xfrm>
        </p:spPr>
        <p:txBody>
          <a:bodyPr/>
          <a:lstStyle/>
          <a:p>
            <a:r>
              <a:rPr lang="th-TH" dirty="0" smtClean="0">
                <a:solidFill>
                  <a:schemeClr val="bg1"/>
                </a:solidFill>
              </a:rPr>
              <a:t>บริการข่าวสารประวัติสุขภาพสำหรับประชาชน</a:t>
            </a:r>
          </a:p>
          <a:p>
            <a:r>
              <a:rPr lang="th-TH" dirty="0" smtClean="0">
                <a:solidFill>
                  <a:schemeClr val="bg1"/>
                </a:solidFill>
              </a:rPr>
              <a:t>บริการข้อมูลข่าวสารสำหรับบุคลากร/หน่วยงานสาธารณสุข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Backend </a:t>
            </a:r>
            <a:r>
              <a:rPr lang="th-TH" dirty="0" smtClean="0">
                <a:solidFill>
                  <a:schemeClr val="bg1"/>
                </a:solidFill>
              </a:rPr>
              <a:t>สำหรับเจ้าหน้าที่ทั่วไป</a:t>
            </a:r>
            <a:endParaRPr lang="th-TH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Backend </a:t>
            </a:r>
            <a:r>
              <a:rPr lang="th-TH" dirty="0" smtClean="0">
                <a:solidFill>
                  <a:schemeClr val="bg1"/>
                </a:solidFill>
              </a:rPr>
              <a:t>สำหรับผู้ดูแลระบบ</a:t>
            </a:r>
          </a:p>
        </p:txBody>
      </p:sp>
    </p:spTree>
    <p:extLst>
      <p:ext uri="{BB962C8B-B14F-4D97-AF65-F5344CB8AC3E}">
        <p14:creationId xmlns:p14="http://schemas.microsoft.com/office/powerpoint/2010/main" val="324493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chemeClr val="bg1"/>
                </a:solidFill>
              </a:rPr>
              <a:t>การพัฒนาบุคลากร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solidFill>
                  <a:schemeClr val="bg1"/>
                </a:solidFill>
              </a:rPr>
              <a:t>พัฒนาทีมผู้ดูแลระบบสารสนเทศแต่ละจังหวัดในเขตให้มีความรู้ในการจัดทำระบบเว็บไซต์เขตบริการสุขภาพที่ 11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74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chemeClr val="bg1"/>
                </a:solidFill>
              </a:rPr>
              <a:t>ระบบคลาวน์</a:t>
            </a:r>
            <a:endParaRPr lang="th-TH" dirty="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60" y="1600200"/>
            <a:ext cx="6706080" cy="4708525"/>
          </a:xfrm>
        </p:spPr>
      </p:pic>
    </p:spTree>
    <p:extLst>
      <p:ext uri="{BB962C8B-B14F-4D97-AF65-F5344CB8AC3E}">
        <p14:creationId xmlns:p14="http://schemas.microsoft.com/office/powerpoint/2010/main" val="135433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ระบบคลาวน์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solidFill>
                  <a:schemeClr val="bg1"/>
                </a:solidFill>
              </a:rPr>
              <a:t>ความหมาย</a:t>
            </a:r>
            <a:r>
              <a:rPr lang="th-TH" dirty="0">
                <a:solidFill>
                  <a:schemeClr val="bg1"/>
                </a:solidFill>
              </a:rPr>
              <a:t>ของคำว่า </a:t>
            </a:r>
            <a:r>
              <a:rPr lang="en-US" dirty="0">
                <a:solidFill>
                  <a:schemeClr val="bg1"/>
                </a:solidFill>
              </a:rPr>
              <a:t>Cloud Computing </a:t>
            </a:r>
            <a:r>
              <a:rPr lang="th-TH" dirty="0">
                <a:solidFill>
                  <a:schemeClr val="bg1"/>
                </a:solidFill>
              </a:rPr>
              <a:t>หรือ การประมวลผลแบบคลาวด์ นั่นจริงๆ แล้วหมายถึงอะไร? และที่สำคัญยิ่งกว่าคือ อะไรคือประโยชน์หรือโอกาสที่ได้จากโมเดลใหม่</a:t>
            </a:r>
            <a:r>
              <a:rPr lang="th-TH" dirty="0" smtClean="0">
                <a:solidFill>
                  <a:schemeClr val="bg1"/>
                </a:solidFill>
              </a:rPr>
              <a:t>นี้</a:t>
            </a:r>
          </a:p>
          <a:p>
            <a:r>
              <a:rPr lang="th-TH" dirty="0">
                <a:solidFill>
                  <a:schemeClr val="bg1"/>
                </a:solidFill>
              </a:rPr>
              <a:t>คลาวด์จะ</a:t>
            </a:r>
            <a:r>
              <a:rPr lang="th-TH" dirty="0" smtClean="0">
                <a:solidFill>
                  <a:schemeClr val="bg1"/>
                </a:solidFill>
              </a:rPr>
              <a:t>หมายถึง </a:t>
            </a:r>
            <a:r>
              <a:rPr lang="th-TH" sz="3600" b="1" dirty="0" smtClean="0">
                <a:solidFill>
                  <a:schemeClr val="bg1"/>
                </a:solidFill>
              </a:rPr>
              <a:t>ความ</a:t>
            </a:r>
            <a:r>
              <a:rPr lang="th-TH" sz="3600" b="1" dirty="0">
                <a:solidFill>
                  <a:schemeClr val="bg1"/>
                </a:solidFill>
              </a:rPr>
              <a:t>ยืดหยุ่น การรองรับการขยายตัว </a:t>
            </a:r>
            <a:endParaRPr lang="th-TH" sz="3600" b="1" dirty="0" smtClean="0">
              <a:solidFill>
                <a:schemeClr val="bg1"/>
              </a:solidFill>
            </a:endParaRPr>
          </a:p>
          <a:p>
            <a:r>
              <a:rPr lang="th-TH" dirty="0" smtClean="0">
                <a:solidFill>
                  <a:schemeClr val="bg1"/>
                </a:solidFill>
              </a:rPr>
              <a:t>ดังนั้น</a:t>
            </a:r>
            <a:r>
              <a:rPr lang="th-TH" dirty="0">
                <a:solidFill>
                  <a:schemeClr val="bg1"/>
                </a:solidFill>
              </a:rPr>
              <a:t>จึงช่วยให้เกิดความยืดหยุ่นในการใช้จ่ายด้านไอที</a:t>
            </a:r>
          </a:p>
          <a:p>
            <a:endParaRPr lang="th-TH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27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ระบบคลาวน์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608"/>
          </a:xfrm>
        </p:spPr>
        <p:txBody>
          <a:bodyPr/>
          <a:lstStyle/>
          <a:p>
            <a:pPr marL="137160" indent="0">
              <a:buNone/>
            </a:pPr>
            <a:r>
              <a:rPr lang="th-TH" dirty="0">
                <a:solidFill>
                  <a:schemeClr val="bg1"/>
                </a:solidFill>
              </a:rPr>
              <a:t>คลาวด์มีหลากหลาย</a:t>
            </a:r>
            <a:r>
              <a:rPr lang="th-TH" dirty="0" smtClean="0">
                <a:solidFill>
                  <a:schemeClr val="bg1"/>
                </a:solidFill>
              </a:rPr>
              <a:t>ระดับ</a:t>
            </a:r>
          </a:p>
          <a:p>
            <a:pPr marL="137160" indent="0">
              <a:buNone/>
            </a:pPr>
            <a:r>
              <a:rPr lang="th-TH" dirty="0" smtClean="0">
                <a:solidFill>
                  <a:schemeClr val="bg1"/>
                </a:solidFill>
              </a:rPr>
              <a:t>หลากหลายรูปแบบ</a:t>
            </a:r>
          </a:p>
          <a:p>
            <a:pPr marL="137160" indent="0">
              <a:buNone/>
            </a:pPr>
            <a:r>
              <a:rPr lang="th-TH" dirty="0" smtClean="0">
                <a:solidFill>
                  <a:schemeClr val="bg1"/>
                </a:solidFill>
              </a:rPr>
              <a:t>แล้วแต่</a:t>
            </a:r>
            <a:r>
              <a:rPr lang="th-TH" dirty="0">
                <a:solidFill>
                  <a:schemeClr val="bg1"/>
                </a:solidFill>
              </a:rPr>
              <a:t>การนำ</a:t>
            </a:r>
            <a:r>
              <a:rPr lang="th-TH" dirty="0" smtClean="0">
                <a:solidFill>
                  <a:schemeClr val="bg1"/>
                </a:solidFill>
              </a:rPr>
              <a:t>โมเดล</a:t>
            </a:r>
          </a:p>
          <a:p>
            <a:pPr marL="137160" indent="0">
              <a:buNone/>
            </a:pPr>
            <a:r>
              <a:rPr lang="th-TH" dirty="0" smtClean="0">
                <a:solidFill>
                  <a:schemeClr val="bg1"/>
                </a:solidFill>
              </a:rPr>
              <a:t>นี้</a:t>
            </a:r>
            <a:r>
              <a:rPr lang="th-TH" dirty="0">
                <a:solidFill>
                  <a:schemeClr val="bg1"/>
                </a:solidFill>
              </a:rPr>
              <a:t>ไปใช้</a:t>
            </a:r>
            <a:r>
              <a:rPr lang="th-TH" dirty="0" smtClean="0">
                <a:solidFill>
                  <a:schemeClr val="bg1"/>
                </a:solidFill>
              </a:rPr>
              <a:t>งานโดย</a:t>
            </a:r>
          </a:p>
          <a:p>
            <a:pPr marL="137160" indent="0">
              <a:buNone/>
            </a:pPr>
            <a:r>
              <a:rPr lang="th-TH" dirty="0" smtClean="0">
                <a:solidFill>
                  <a:schemeClr val="bg1"/>
                </a:solidFill>
              </a:rPr>
              <a:t>มี</a:t>
            </a:r>
            <a:r>
              <a:rPr lang="th-TH" dirty="0">
                <a:solidFill>
                  <a:schemeClr val="bg1"/>
                </a:solidFill>
              </a:rPr>
              <a:t>ประโยชน์ที่แตกต่าง</a:t>
            </a:r>
            <a:r>
              <a:rPr lang="th-TH" dirty="0" smtClean="0">
                <a:solidFill>
                  <a:schemeClr val="bg1"/>
                </a:solidFill>
              </a:rPr>
              <a:t>กัน</a:t>
            </a:r>
          </a:p>
          <a:p>
            <a:endParaRPr lang="th-TH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3" y="980728"/>
            <a:ext cx="5569679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882</TotalTime>
  <Words>684</Words>
  <Application>Microsoft Office PowerPoint</Application>
  <PresentationFormat>On-screen Show (4:3)</PresentationFormat>
  <Paragraphs>159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Apex</vt:lpstr>
      <vt:lpstr>สำนักงานสาธารณสุขจังหวัดชุมพร ได้รับมอบหมายให้ดำเนินงาน เว็บไซต์เครือข่ายบริการสุขภาพที่ 11</vt:lpstr>
      <vt:lpstr>คุณลักษณะ</vt:lpstr>
      <vt:lpstr>องค์ประกอบ</vt:lpstr>
      <vt:lpstr>องค์ประกอบ</vt:lpstr>
      <vt:lpstr>การเผยแพร่ / การเข้าถึง</vt:lpstr>
      <vt:lpstr>การพัฒนาบุคลากร</vt:lpstr>
      <vt:lpstr>ระบบคลาวน์</vt:lpstr>
      <vt:lpstr>ระบบคลาวน์</vt:lpstr>
      <vt:lpstr>ระบบคลาวน์</vt:lpstr>
      <vt:lpstr>ระบบคลาวน์</vt:lpstr>
      <vt:lpstr>ระบบคลาวน์</vt:lpstr>
      <vt:lpstr>ระบบคลาวน์</vt:lpstr>
      <vt:lpstr>ระบบคลาวน์</vt:lpstr>
      <vt:lpstr>ระบบคลาวน์</vt:lpstr>
      <vt:lpstr>PowerPoint Presentation</vt:lpstr>
      <vt:lpstr>ระบบคลาวน์</vt:lpstr>
      <vt:lpstr>PowerPoint Presentation</vt:lpstr>
      <vt:lpstr>ระบบคลาวน์เครือข่ายบริการสุขภาพที่ 11</vt:lpstr>
      <vt:lpstr>ระบบคลาวน์เครือข่ายบริการสุขภาพที่ 11</vt:lpstr>
      <vt:lpstr>ระบบคลาวน์เครือข่ายบริการสุขภาพที่ 11</vt:lpstr>
      <vt:lpstr>ระบบคลาวน์เครือข่ายบริการสุขภาพที่ 11</vt:lpstr>
      <vt:lpstr>ระบบคลาวน์เครือข่ายบริการสุขภาพที่ 11</vt:lpstr>
      <vt:lpstr>ระบบคลาวน์เครือข่ายบริการสุขภาพที่ 11</vt:lpstr>
      <vt:lpstr>PowerPoint Presentation</vt:lpstr>
      <vt:lpstr>PowerPoint Presentation</vt:lpstr>
      <vt:lpstr>โครงสร้าง ระบบแม่ข่ายเสมือน Vmware vSphere</vt:lpstr>
      <vt:lpstr>รูปแบบการจัดการเครื่องแม่ข่าย เสมือน  ด้วย Vmware vCenter</vt:lpstr>
      <vt:lpstr>การควบคุมเครื่องแม่ข่ายเสมือน  โดยอาศัย Vmware vMotion</vt:lpstr>
      <vt:lpstr>การควบคุมเครื่องแม่ข่ายเสมือน  โดยอาศัย Vmware vMotion</vt:lpstr>
      <vt:lpstr>การควบคุมเครื่องแม่ข่ายเสมือน  โดยอาศัย Vmware vMotion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เวปไซต์สาธารณสุขเครือข่ายที่ 11</dc:title>
  <dc:creator>JOBLACK</dc:creator>
  <cp:lastModifiedBy>JOBLACK</cp:lastModifiedBy>
  <cp:revision>42</cp:revision>
  <dcterms:created xsi:type="dcterms:W3CDTF">2013-11-14T04:19:16Z</dcterms:created>
  <dcterms:modified xsi:type="dcterms:W3CDTF">2013-11-18T09:10:17Z</dcterms:modified>
</cp:coreProperties>
</file>