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6F098-2AFA-4689-808C-B94ED28E1800}" type="datetimeFigureOut">
              <a:rPr lang="th-TH" smtClean="0"/>
              <a:pPr/>
              <a:t>21/10/56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CCF2E-F2E9-4F81-A3BF-50DE8D990260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3E2267-05E3-4B19-BDA5-9750C5644C75}" type="slidenum">
              <a:rPr lang="en-US"/>
              <a:pPr/>
              <a:t>1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3E2267-05E3-4B19-BDA5-9750C5644C75}" type="slidenum">
              <a:rPr lang="en-US"/>
              <a:pPr/>
              <a:t>2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3E2267-05E3-4B19-BDA5-9750C5644C75}" type="slidenum">
              <a:rPr lang="en-US"/>
              <a:pPr/>
              <a:t>3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3E2267-05E3-4B19-BDA5-9750C5644C75}" type="slidenum">
              <a:rPr lang="en-US"/>
              <a:pPr/>
              <a:t>4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3E2267-05E3-4B19-BDA5-9750C5644C75}" type="slidenum">
              <a:rPr lang="en-US"/>
              <a:pPr/>
              <a:t>5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3E2267-05E3-4B19-BDA5-9750C5644C75}" type="slidenum">
              <a:rPr lang="en-US"/>
              <a:pPr/>
              <a:t>6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1B7D-6441-46DF-A8FA-0713B2F5C90C}" type="datetimeFigureOut">
              <a:rPr lang="th-TH" smtClean="0"/>
              <a:pPr/>
              <a:t>21/10/56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311-A644-4DC1-8B27-AE81711904A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1B7D-6441-46DF-A8FA-0713B2F5C90C}" type="datetimeFigureOut">
              <a:rPr lang="th-TH" smtClean="0"/>
              <a:pPr/>
              <a:t>21/10/56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311-A644-4DC1-8B27-AE81711904A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1B7D-6441-46DF-A8FA-0713B2F5C90C}" type="datetimeFigureOut">
              <a:rPr lang="th-TH" smtClean="0"/>
              <a:pPr/>
              <a:t>21/10/56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311-A644-4DC1-8B27-AE81711904A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31516E2A-B1F9-41A7-AAA6-443845A447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1B7D-6441-46DF-A8FA-0713B2F5C90C}" type="datetimeFigureOut">
              <a:rPr lang="th-TH" smtClean="0"/>
              <a:pPr/>
              <a:t>21/10/56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311-A644-4DC1-8B27-AE81711904A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1B7D-6441-46DF-A8FA-0713B2F5C90C}" type="datetimeFigureOut">
              <a:rPr lang="th-TH" smtClean="0"/>
              <a:pPr/>
              <a:t>21/10/56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311-A644-4DC1-8B27-AE81711904A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1B7D-6441-46DF-A8FA-0713B2F5C90C}" type="datetimeFigureOut">
              <a:rPr lang="th-TH" smtClean="0"/>
              <a:pPr/>
              <a:t>21/10/56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311-A644-4DC1-8B27-AE81711904A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1B7D-6441-46DF-A8FA-0713B2F5C90C}" type="datetimeFigureOut">
              <a:rPr lang="th-TH" smtClean="0"/>
              <a:pPr/>
              <a:t>21/10/56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311-A644-4DC1-8B27-AE81711904A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1B7D-6441-46DF-A8FA-0713B2F5C90C}" type="datetimeFigureOut">
              <a:rPr lang="th-TH" smtClean="0"/>
              <a:pPr/>
              <a:t>21/10/56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311-A644-4DC1-8B27-AE81711904A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1B7D-6441-46DF-A8FA-0713B2F5C90C}" type="datetimeFigureOut">
              <a:rPr lang="th-TH" smtClean="0"/>
              <a:pPr/>
              <a:t>21/10/56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311-A644-4DC1-8B27-AE81711904A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1B7D-6441-46DF-A8FA-0713B2F5C90C}" type="datetimeFigureOut">
              <a:rPr lang="th-TH" smtClean="0"/>
              <a:pPr/>
              <a:t>21/10/56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311-A644-4DC1-8B27-AE81711904A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1B7D-6441-46DF-A8FA-0713B2F5C90C}" type="datetimeFigureOut">
              <a:rPr lang="th-TH" smtClean="0"/>
              <a:pPr/>
              <a:t>21/10/56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311-A644-4DC1-8B27-AE81711904A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71B7D-6441-46DF-A8FA-0713B2F5C90C}" type="datetimeFigureOut">
              <a:rPr lang="th-TH" smtClean="0"/>
              <a:pPr/>
              <a:t>21/10/56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5F311-A644-4DC1-8B27-AE81711904AC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9520" y="4006501"/>
            <a:ext cx="2776320" cy="163313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76200"/>
            <a:ext cx="9144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82945" tIns="41473" rIns="82945" bIns="41473" anchor="ctr"/>
          <a:lstStyle/>
          <a:p>
            <a:endParaRPr lang="th-TH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-162721" y="3591738"/>
            <a:ext cx="8112961" cy="2526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th-TH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6205612"/>
            <a:ext cx="9144000" cy="6538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82945" tIns="41473" rIns="82945" bIns="41473" anchor="ctr"/>
          <a:lstStyle/>
          <a:p>
            <a:endParaRPr lang="th-TH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6094720"/>
            <a:ext cx="9144000" cy="38885"/>
          </a:xfrm>
          <a:prstGeom prst="rect">
            <a:avLst/>
          </a:prstGeom>
          <a:solidFill>
            <a:srgbClr val="83CA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th-TH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6880" y="2612435"/>
            <a:ext cx="2776320" cy="212278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54080" y="-152400"/>
            <a:ext cx="8841600" cy="2057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1639" tIns="101167" rIns="81639" bIns="40820"/>
          <a:lstStyle/>
          <a:p>
            <a:pPr algn="ctr">
              <a:lnSpc>
                <a:spcPct val="9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th-TH" sz="54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cs typeface="TH SarabunPSK" pitchFamily="34" charset="-34"/>
              </a:rPr>
              <a:t>แนวทางการดำเนินงานศูนย์ข้อมูล</a:t>
            </a:r>
            <a:r>
              <a:rPr lang="th-TH" sz="5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cs typeface="TH SarabunPSK" pitchFamily="34" charset="-34"/>
              </a:rPr>
              <a:t>สารสนเทศด้านการสาธารณสุข</a:t>
            </a:r>
          </a:p>
          <a:p>
            <a:pPr algn="ctr">
              <a:lnSpc>
                <a:spcPct val="9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th-TH" sz="5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cs typeface="TH SarabunPSK" pitchFamily="34" charset="-34"/>
              </a:rPr>
              <a:t>ระดับเขต</a:t>
            </a:r>
          </a:p>
          <a:p>
            <a:pPr algn="ctr">
              <a:lnSpc>
                <a:spcPct val="9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endParaRPr lang="en-US" sz="3200" b="1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828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82945" tIns="41473" rIns="82945" bIns="41473" anchor="ctr"/>
          <a:lstStyle/>
          <a:p>
            <a:endParaRPr lang="th-TH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73839" y="3048000"/>
            <a:ext cx="8112961" cy="2526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th-TH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6205612"/>
            <a:ext cx="9144000" cy="6538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82945" tIns="41473" rIns="82945" bIns="41473" anchor="ctr"/>
          <a:lstStyle/>
          <a:p>
            <a:endParaRPr lang="th-TH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6094720"/>
            <a:ext cx="9144000" cy="38885"/>
          </a:xfrm>
          <a:prstGeom prst="rect">
            <a:avLst/>
          </a:prstGeom>
          <a:solidFill>
            <a:srgbClr val="83CA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th-TH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54080" y="816567"/>
            <a:ext cx="8841600" cy="22135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1639" tIns="101167" rIns="81639" bIns="40820"/>
          <a:lstStyle/>
          <a:p>
            <a:pPr algn="ctr">
              <a:lnSpc>
                <a:spcPct val="9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endParaRPr lang="en-US" sz="3300" b="1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H SarabunPSK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04800"/>
            <a:ext cx="8458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b="1" dirty="0" smtClean="0">
                <a:solidFill>
                  <a:srgbClr val="FF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cs typeface="+mj-cs"/>
              </a:rPr>
              <a:t>แหล่งข้อมูลที่มีอยู่และเป็นมาตรฐานเดียวกันของแต่ละจังหวัดที่จะนำมาใช้</a:t>
            </a:r>
            <a:endParaRPr lang="th-TH" sz="4400" b="1" dirty="0">
              <a:solidFill>
                <a:srgbClr val="FF000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1981200"/>
            <a:ext cx="693420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th-TH" sz="3200" b="1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คือ โปรแกรม </a:t>
            </a:r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HDC (HEALTH DATA CENTER 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743200"/>
            <a:ext cx="8915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76200"/>
            <a:ext cx="91440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82945" tIns="41473" rIns="82945" bIns="41473" anchor="ctr"/>
          <a:lstStyle/>
          <a:p>
            <a:endParaRPr lang="th-TH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-162721" y="3591738"/>
            <a:ext cx="8112961" cy="2526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th-TH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6477000"/>
            <a:ext cx="9144000" cy="3824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82945" tIns="41473" rIns="82945" bIns="41473" anchor="ctr"/>
          <a:lstStyle/>
          <a:p>
            <a:endParaRPr lang="th-TH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6361915"/>
            <a:ext cx="9144000" cy="38885"/>
          </a:xfrm>
          <a:prstGeom prst="rect">
            <a:avLst/>
          </a:prstGeom>
          <a:solidFill>
            <a:srgbClr val="83CA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th-TH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54080" y="0"/>
            <a:ext cx="8841600" cy="990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1639" tIns="101167" rIns="81639" bIns="40820"/>
          <a:lstStyle/>
          <a:p>
            <a:pPr algn="ctr">
              <a:lnSpc>
                <a:spcPct val="9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endParaRPr lang="en-US" sz="3200" b="1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76200"/>
            <a:ext cx="75438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3600" b="1" dirty="0" smtClean="0">
                <a:cs typeface="+mj-cs"/>
              </a:rPr>
              <a:t>แนวทางการดำเนินงานระบบเทคโนโลยีสารสนเทศเขต 11</a:t>
            </a:r>
            <a:endParaRPr lang="th-TH" sz="3600" b="1" dirty="0">
              <a:cs typeface="+mj-cs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743200"/>
            <a:ext cx="2362200" cy="1524000"/>
          </a:xfrm>
          <a:prstGeom prst="rect">
            <a:avLst/>
          </a:prstGeom>
          <a:noFill/>
          <a:ln w="9525" cap="flat">
            <a:solidFill>
              <a:schemeClr val="accent1"/>
            </a:solidFill>
            <a:round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04800" y="1371600"/>
            <a:ext cx="23622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HDC</a:t>
            </a:r>
            <a:r>
              <a:rPr lang="th-TH" dirty="0" smtClean="0"/>
              <a:t> </a:t>
            </a:r>
            <a:r>
              <a:rPr lang="th-TH" sz="3600" b="1" dirty="0" smtClean="0"/>
              <a:t>แต่ละจังหวัด</a:t>
            </a:r>
            <a:endParaRPr lang="th-TH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2937164"/>
            <a:ext cx="1524000" cy="13300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>
            <a:off x="2819400" y="3276600"/>
            <a:ext cx="609600" cy="4572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3352800" y="1371601"/>
            <a:ext cx="2057400" cy="12618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SERVER</a:t>
            </a:r>
            <a:r>
              <a:rPr lang="th-TH" sz="2000" dirty="0" smtClean="0"/>
              <a:t> </a:t>
            </a:r>
            <a:r>
              <a:rPr lang="th-TH" b="1" dirty="0" smtClean="0"/>
              <a:t>ประมวลผลแต่ละจังหวัด</a:t>
            </a:r>
            <a:endParaRPr lang="th-TH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2057400" cy="12618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SERVER</a:t>
            </a:r>
            <a:r>
              <a:rPr lang="th-TH" sz="2000" dirty="0" smtClean="0"/>
              <a:t> </a:t>
            </a:r>
            <a:r>
              <a:rPr lang="th-TH" b="1" dirty="0" smtClean="0"/>
              <a:t>ประมวลผลของเขต 11</a:t>
            </a:r>
            <a:endParaRPr lang="th-TH" sz="2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2952750"/>
            <a:ext cx="1981200" cy="1314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5" name="Right Arrow 14"/>
          <p:cNvSpPr/>
          <p:nvPr/>
        </p:nvSpPr>
        <p:spPr>
          <a:xfrm>
            <a:off x="5334000" y="3276600"/>
            <a:ext cx="609600" cy="4572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TextBox 15"/>
          <p:cNvSpPr txBox="1"/>
          <p:nvPr/>
        </p:nvSpPr>
        <p:spPr>
          <a:xfrm>
            <a:off x="2590800" y="4724400"/>
            <a:ext cx="30480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h-TH" sz="1800" dirty="0" smtClean="0"/>
              <a:t>-รายงานทุกงานของ จังหวัดดูได้ทุก</a:t>
            </a:r>
            <a:r>
              <a:rPr lang="th-TH" sz="1800" dirty="0" smtClean="0"/>
              <a:t>ระดับ</a:t>
            </a:r>
            <a:endParaRPr lang="th-TH" sz="1800" dirty="0" smtClean="0"/>
          </a:p>
          <a:p>
            <a:r>
              <a:rPr lang="th-TH" sz="1800" dirty="0" smtClean="0"/>
              <a:t>-รายงานตามตัวชี้วัดของจังหวัดดูได้ทุกระดับ</a:t>
            </a:r>
          </a:p>
          <a:p>
            <a:r>
              <a:rPr lang="th-TH" sz="1800" dirty="0" smtClean="0"/>
              <a:t>-ระบบค้นหาประวัติ</a:t>
            </a:r>
            <a:r>
              <a:rPr lang="th-TH" sz="1800" dirty="0" smtClean="0"/>
              <a:t>ผู้ป่วยดูได้ภายในจังหวัด</a:t>
            </a:r>
            <a:endParaRPr lang="th-TH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1200" y="4743271"/>
            <a:ext cx="32766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h-TH" sz="1800" dirty="0" smtClean="0"/>
              <a:t>-</a:t>
            </a:r>
            <a:r>
              <a:rPr lang="th-TH" sz="1800" dirty="0" smtClean="0"/>
              <a:t>รายงานตามตัวชี้วัด</a:t>
            </a:r>
            <a:r>
              <a:rPr lang="th-TH" sz="1800" dirty="0" smtClean="0"/>
              <a:t>ของเขต</a:t>
            </a:r>
          </a:p>
          <a:p>
            <a:r>
              <a:rPr lang="th-TH" sz="1800" dirty="0" smtClean="0"/>
              <a:t>-รายงานตามตัวชี้วัด</a:t>
            </a:r>
            <a:r>
              <a:rPr lang="th-TH" sz="1800" dirty="0" smtClean="0"/>
              <a:t>ของจังหวัดดูได้ทุกระดับ</a:t>
            </a:r>
            <a:endParaRPr lang="th-TH" sz="1800" dirty="0" smtClean="0"/>
          </a:p>
          <a:p>
            <a:r>
              <a:rPr lang="th-TH" sz="1800" dirty="0" smtClean="0"/>
              <a:t>-รายงานทุกงานของ สสจ. ดูได้ในภาพรวมของเขต</a:t>
            </a:r>
          </a:p>
          <a:p>
            <a:r>
              <a:rPr lang="th-TH" sz="1800" dirty="0" smtClean="0"/>
              <a:t>-ระบบสารสนเทศ ด้านสุขภาพ </a:t>
            </a:r>
          </a:p>
          <a:p>
            <a:r>
              <a:rPr lang="th-TH" sz="1800" dirty="0" smtClean="0"/>
              <a:t>-ระบบค้นหาประวัติผู้ป่วยได้ทั้งเขต</a:t>
            </a:r>
            <a:endParaRPr lang="th-TH" sz="1800" dirty="0"/>
          </a:p>
        </p:txBody>
      </p:sp>
      <p:sp>
        <p:nvSpPr>
          <p:cNvPr id="18" name="Down Arrow 17"/>
          <p:cNvSpPr/>
          <p:nvPr/>
        </p:nvSpPr>
        <p:spPr>
          <a:xfrm>
            <a:off x="4267200" y="4343400"/>
            <a:ext cx="304800" cy="304800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Down Arrow 18"/>
          <p:cNvSpPr/>
          <p:nvPr/>
        </p:nvSpPr>
        <p:spPr>
          <a:xfrm>
            <a:off x="7010400" y="4343400"/>
            <a:ext cx="304800" cy="304800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76200"/>
            <a:ext cx="91440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82945" tIns="41473" rIns="82945" bIns="41473" anchor="ctr"/>
          <a:lstStyle/>
          <a:p>
            <a:endParaRPr lang="th-TH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-162721" y="3591738"/>
            <a:ext cx="8112961" cy="2526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th-TH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6205612"/>
            <a:ext cx="9144000" cy="6538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82945" tIns="41473" rIns="82945" bIns="41473" anchor="ctr"/>
          <a:lstStyle/>
          <a:p>
            <a:endParaRPr lang="th-TH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6094720"/>
            <a:ext cx="9144000" cy="38885"/>
          </a:xfrm>
          <a:prstGeom prst="rect">
            <a:avLst/>
          </a:prstGeom>
          <a:solidFill>
            <a:srgbClr val="83CA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th-TH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54080" y="-152400"/>
            <a:ext cx="8841600" cy="2057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1639" tIns="101167" rIns="81639" bIns="40820"/>
          <a:lstStyle/>
          <a:p>
            <a:pPr algn="ctr">
              <a:lnSpc>
                <a:spcPct val="9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endParaRPr lang="en-US" sz="3200" b="1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76200"/>
            <a:ext cx="75438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3600" b="1" dirty="0" smtClean="0">
                <a:cs typeface="+mj-cs"/>
              </a:rPr>
              <a:t>แนวทางการดำเนินงานระบบเทคโนโลยีสารสนเทศเขต 11</a:t>
            </a:r>
            <a:endParaRPr lang="th-TH" sz="3600" b="1" dirty="0"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1235363"/>
            <a:ext cx="8001000" cy="46935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40080" indent="-514350">
              <a:spcBef>
                <a:spcPts val="1200"/>
              </a:spcBef>
            </a:pPr>
            <a:r>
              <a:rPr lang="th-TH" b="1" dirty="0" smtClean="0"/>
              <a:t>1.อุปกรณ์ด้านคอมพิวเตอร์ </a:t>
            </a:r>
            <a:r>
              <a:rPr lang="en-US" sz="2400" b="1" dirty="0" smtClean="0"/>
              <a:t>(Hardware) </a:t>
            </a:r>
            <a:r>
              <a:rPr lang="th-TH" b="1" dirty="0" smtClean="0"/>
              <a:t>ที่ใช้                 </a:t>
            </a:r>
          </a:p>
          <a:p>
            <a:pPr marL="514350" indent="-514350"/>
            <a:r>
              <a:rPr lang="th-TH" b="1" dirty="0" smtClean="0"/>
              <a:t> </a:t>
            </a:r>
            <a:r>
              <a:rPr lang="th-TH" b="1" dirty="0" smtClean="0"/>
              <a:t>            ระดับจังหวัด </a:t>
            </a:r>
            <a:r>
              <a:rPr lang="en-US" sz="2400" b="1" dirty="0" smtClean="0"/>
              <a:t>SERVER</a:t>
            </a:r>
            <a:r>
              <a:rPr lang="th-TH" sz="2400" b="1" dirty="0" smtClean="0"/>
              <a:t> </a:t>
            </a:r>
            <a:r>
              <a:rPr lang="th-TH" b="1" dirty="0" smtClean="0"/>
              <a:t>จังหวัดละ 1ตัว         รวม 840,000  บาท</a:t>
            </a:r>
          </a:p>
          <a:p>
            <a:pPr marL="514350" indent="-514350"/>
            <a:r>
              <a:rPr lang="th-TH" b="1" dirty="0" smtClean="0"/>
              <a:t> </a:t>
            </a:r>
            <a:r>
              <a:rPr lang="th-TH" b="1" dirty="0" smtClean="0"/>
              <a:t>             ระดับเขต </a:t>
            </a:r>
            <a:r>
              <a:rPr lang="en-US" sz="2400" b="1" dirty="0" smtClean="0"/>
              <a:t>SERVER</a:t>
            </a:r>
            <a:r>
              <a:rPr lang="en-US" b="1" dirty="0" smtClean="0"/>
              <a:t> </a:t>
            </a:r>
            <a:r>
              <a:rPr lang="th-TH" b="1" dirty="0" smtClean="0"/>
              <a:t>2 ตัว ตัวละ120,000บาทรวม 240,000  บาท</a:t>
            </a:r>
          </a:p>
          <a:p>
            <a:pPr marL="514350" indent="-514350"/>
            <a:r>
              <a:rPr lang="th-TH" b="1" dirty="0" smtClean="0"/>
              <a:t> </a:t>
            </a:r>
            <a:r>
              <a:rPr lang="th-TH" b="1" dirty="0" smtClean="0"/>
              <a:t>             อุปกรณ์จัดเก็บข้อมูล</a:t>
            </a:r>
            <a:r>
              <a:rPr lang="en-US" sz="2400" b="1" dirty="0" smtClean="0"/>
              <a:t>(storage)</a:t>
            </a:r>
            <a:r>
              <a:rPr lang="th-TH" b="1" dirty="0" smtClean="0"/>
              <a:t>1 ตัว        ราคา  510,000 บาท</a:t>
            </a:r>
          </a:p>
          <a:p>
            <a:pPr marL="514350" indent="-514350"/>
            <a:r>
              <a:rPr lang="th-TH" b="1" dirty="0" smtClean="0"/>
              <a:t> </a:t>
            </a:r>
            <a:r>
              <a:rPr lang="th-TH" b="1" dirty="0" smtClean="0"/>
              <a:t>             เครื่องสำรองไฟ</a:t>
            </a:r>
            <a:r>
              <a:rPr lang="en-US" b="1" dirty="0" smtClean="0"/>
              <a:t> </a:t>
            </a:r>
            <a:r>
              <a:rPr lang="en-US" sz="2400" b="1" dirty="0" smtClean="0"/>
              <a:t>(UPS)            </a:t>
            </a:r>
            <a:r>
              <a:rPr lang="th-TH" b="1" dirty="0" smtClean="0"/>
              <a:t>1 ตัว         ราคา    38,000 บาท</a:t>
            </a:r>
          </a:p>
          <a:p>
            <a:pPr marL="514350" indent="-514350">
              <a:spcAft>
                <a:spcPts val="1200"/>
              </a:spcAft>
            </a:pPr>
            <a:endParaRPr lang="th-TH" sz="100" b="1" dirty="0" smtClean="0"/>
          </a:p>
          <a:p>
            <a:pPr marL="731520" indent="-514350"/>
            <a:r>
              <a:rPr lang="th-TH" b="1" dirty="0" smtClean="0"/>
              <a:t>2. ระบบเครือข่ายและอุปกรณ์</a:t>
            </a:r>
          </a:p>
          <a:p>
            <a:pPr marL="514350" indent="-514350"/>
            <a:r>
              <a:rPr lang="th-TH" b="1" dirty="0" smtClean="0"/>
              <a:t> </a:t>
            </a:r>
            <a:r>
              <a:rPr lang="th-TH" b="1" dirty="0" smtClean="0"/>
              <a:t>              ค่าเช่าเครือข่ายพร้อม</a:t>
            </a:r>
            <a:r>
              <a:rPr lang="en-US" sz="2400" b="1" dirty="0" err="1" smtClean="0"/>
              <a:t>ip</a:t>
            </a:r>
            <a:r>
              <a:rPr lang="th-TH" sz="2400" b="1" dirty="0" smtClean="0"/>
              <a:t>  </a:t>
            </a:r>
            <a:r>
              <a:rPr lang="th-TH" sz="3200" b="1" dirty="0" smtClean="0">
                <a:latin typeface="Calibri (Body)"/>
              </a:rPr>
              <a:t>6</a:t>
            </a:r>
            <a:r>
              <a:rPr lang="en-US" sz="2400" b="1" dirty="0" smtClean="0"/>
              <a:t>/6MB</a:t>
            </a:r>
            <a:r>
              <a:rPr lang="th-TH" b="1" dirty="0" smtClean="0"/>
              <a:t>            ราคา  350,000 บาท</a:t>
            </a:r>
          </a:p>
          <a:p>
            <a:pPr marL="514350" indent="-514350"/>
            <a:r>
              <a:rPr lang="th-TH" b="1" dirty="0" smtClean="0"/>
              <a:t> </a:t>
            </a:r>
            <a:r>
              <a:rPr lang="th-TH" b="1" dirty="0" smtClean="0"/>
              <a:t>              อุปกรณ์โหลดบาลานซ์</a:t>
            </a:r>
            <a:r>
              <a:rPr lang="en-US" sz="2400" b="1" dirty="0" smtClean="0"/>
              <a:t>(Load Balance)   </a:t>
            </a:r>
            <a:r>
              <a:rPr lang="th-TH" b="1" dirty="0" smtClean="0"/>
              <a:t>ราคา    20,000 บาท</a:t>
            </a:r>
          </a:p>
          <a:p>
            <a:pPr marL="514350" indent="-514350"/>
            <a:r>
              <a:rPr lang="th-TH" b="1" dirty="0" smtClean="0"/>
              <a:t> </a:t>
            </a:r>
            <a:r>
              <a:rPr lang="th-TH" b="1" dirty="0" smtClean="0"/>
              <a:t>              อุปกรณ์ป้องกันการบุกรุก</a:t>
            </a:r>
            <a:r>
              <a:rPr lang="en-US" sz="2400" b="1" dirty="0" smtClean="0"/>
              <a:t>(firewall)          </a:t>
            </a:r>
            <a:r>
              <a:rPr lang="th-TH" b="1" dirty="0" smtClean="0"/>
              <a:t>ราคา  300,000 บาท</a:t>
            </a:r>
          </a:p>
          <a:p>
            <a:pPr marL="514350" indent="-514350"/>
            <a:r>
              <a:rPr lang="th-TH" b="1" dirty="0" smtClean="0"/>
              <a:t> </a:t>
            </a:r>
            <a:r>
              <a:rPr lang="th-TH" b="1" dirty="0" smtClean="0"/>
              <a:t>                                                                </a:t>
            </a:r>
            <a:r>
              <a:rPr lang="th-TH" sz="3200" b="1" dirty="0" smtClean="0">
                <a:solidFill>
                  <a:srgbClr val="FF0000"/>
                </a:solidFill>
              </a:rPr>
              <a:t>รวม </a:t>
            </a:r>
            <a:r>
              <a:rPr lang="th-TH" sz="3200" b="1" u="sng" dirty="0" smtClean="0">
                <a:solidFill>
                  <a:srgbClr val="FF0000"/>
                </a:solidFill>
              </a:rPr>
              <a:t>2,298,000-</a:t>
            </a:r>
            <a:r>
              <a:rPr lang="th-TH" sz="3200" b="1" dirty="0" smtClean="0">
                <a:solidFill>
                  <a:srgbClr val="FF0000"/>
                </a:solidFill>
              </a:rPr>
              <a:t>บาท</a:t>
            </a:r>
            <a:r>
              <a:rPr lang="en-US" b="1" dirty="0" smtClean="0"/>
              <a:t>                 </a:t>
            </a:r>
            <a:r>
              <a:rPr lang="en-US" dirty="0" smtClean="0"/>
              <a:t> </a:t>
            </a:r>
            <a:endParaRPr lang="th-TH" dirty="0"/>
          </a:p>
        </p:txBody>
      </p:sp>
      <p:sp>
        <p:nvSpPr>
          <p:cNvPr id="12" name="Right Arrow 11"/>
          <p:cNvSpPr/>
          <p:nvPr/>
        </p:nvSpPr>
        <p:spPr>
          <a:xfrm>
            <a:off x="1219200" y="1981200"/>
            <a:ext cx="304800" cy="2286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ight Arrow 12"/>
          <p:cNvSpPr/>
          <p:nvPr/>
        </p:nvSpPr>
        <p:spPr>
          <a:xfrm>
            <a:off x="1219200" y="2362200"/>
            <a:ext cx="304800" cy="2286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ight Arrow 13"/>
          <p:cNvSpPr/>
          <p:nvPr/>
        </p:nvSpPr>
        <p:spPr>
          <a:xfrm>
            <a:off x="1219200" y="4267200"/>
            <a:ext cx="304800" cy="2286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ight Arrow 14"/>
          <p:cNvSpPr/>
          <p:nvPr/>
        </p:nvSpPr>
        <p:spPr>
          <a:xfrm>
            <a:off x="1219200" y="4648200"/>
            <a:ext cx="304800" cy="2286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6" name="Right Arrow 15"/>
          <p:cNvSpPr/>
          <p:nvPr/>
        </p:nvSpPr>
        <p:spPr>
          <a:xfrm>
            <a:off x="1219200" y="5105400"/>
            <a:ext cx="304800" cy="2286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76200"/>
            <a:ext cx="91440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82945" tIns="41473" rIns="82945" bIns="41473" anchor="ctr"/>
          <a:lstStyle/>
          <a:p>
            <a:endParaRPr lang="th-TH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-162721" y="3591738"/>
            <a:ext cx="8112961" cy="2526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th-TH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6205612"/>
            <a:ext cx="9144000" cy="6538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82945" tIns="41473" rIns="82945" bIns="41473" anchor="ctr"/>
          <a:lstStyle/>
          <a:p>
            <a:endParaRPr lang="th-TH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6094720"/>
            <a:ext cx="9144000" cy="38885"/>
          </a:xfrm>
          <a:prstGeom prst="rect">
            <a:avLst/>
          </a:prstGeom>
          <a:solidFill>
            <a:srgbClr val="83CA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th-TH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54080" y="-152400"/>
            <a:ext cx="8841600" cy="2057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1639" tIns="101167" rIns="81639" bIns="40820"/>
          <a:lstStyle/>
          <a:p>
            <a:pPr algn="ctr">
              <a:lnSpc>
                <a:spcPct val="9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endParaRPr lang="en-US" sz="3200" b="1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76200"/>
            <a:ext cx="75438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3600" b="1" dirty="0" smtClean="0">
                <a:cs typeface="+mj-cs"/>
              </a:rPr>
              <a:t>แนวทางการดำเนินงานระบบเทคโนโลยีสารสนเทศเขต 11</a:t>
            </a:r>
            <a:endParaRPr lang="th-TH" sz="3600" b="1" dirty="0"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1235363"/>
            <a:ext cx="8610600" cy="37087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14350" indent="-514350">
              <a:spcAft>
                <a:spcPts val="1200"/>
              </a:spcAft>
            </a:pPr>
            <a:endParaRPr lang="th-TH" sz="100" b="1" dirty="0" smtClean="0"/>
          </a:p>
          <a:p>
            <a:pPr marL="731520" indent="-514350"/>
            <a:r>
              <a:rPr lang="th-TH" b="1" dirty="0" smtClean="0"/>
              <a:t>3. โปรแกรมด้านคอมพิวเตอร์</a:t>
            </a:r>
            <a:r>
              <a:rPr lang="en-US" sz="2400" b="1" dirty="0" smtClean="0"/>
              <a:t>(Software)</a:t>
            </a:r>
            <a:r>
              <a:rPr lang="en-US" b="1" dirty="0" smtClean="0"/>
              <a:t> </a:t>
            </a:r>
            <a:r>
              <a:rPr lang="th-TH" b="1" dirty="0" smtClean="0"/>
              <a:t>ที่ใช้ในการรวบรวมข้อมูลระดับเขต </a:t>
            </a:r>
            <a:endParaRPr lang="en-US" dirty="0" smtClean="0"/>
          </a:p>
          <a:p>
            <a:r>
              <a:rPr lang="th-TH" b="1" dirty="0" smtClean="0"/>
              <a:t>                โปรแกรม</a:t>
            </a:r>
            <a:r>
              <a:rPr lang="th-TH" b="1" dirty="0" smtClean="0"/>
              <a:t>ระบบ </a:t>
            </a:r>
            <a:r>
              <a:rPr lang="en-US" sz="2000" b="1" dirty="0" smtClean="0"/>
              <a:t>Summary Report Server  And  Web Service Server </a:t>
            </a:r>
            <a:endParaRPr lang="en-US" dirty="0" smtClean="0"/>
          </a:p>
          <a:p>
            <a:r>
              <a:rPr lang="en-US" b="1" dirty="0" smtClean="0"/>
              <a:t>	-  </a:t>
            </a:r>
            <a:r>
              <a:rPr lang="th-TH" b="1" dirty="0" smtClean="0"/>
              <a:t>โปรแกรมระดับจังหวัด  จังหวัดละ </a:t>
            </a:r>
            <a:r>
              <a:rPr lang="th-TH" b="1" dirty="0" smtClean="0"/>
              <a:t>10,000บาท รวม  70,000 บาท</a:t>
            </a:r>
            <a:endParaRPr lang="en-US" dirty="0" smtClean="0"/>
          </a:p>
          <a:p>
            <a:r>
              <a:rPr lang="en-US" b="1" dirty="0" smtClean="0"/>
              <a:t>	-  </a:t>
            </a:r>
            <a:r>
              <a:rPr lang="th-TH" b="1" dirty="0" smtClean="0"/>
              <a:t>โปรแกรมระดับเขต   </a:t>
            </a:r>
            <a:r>
              <a:rPr lang="th-TH" b="1" dirty="0" smtClean="0"/>
              <a:t>29,000 บาท</a:t>
            </a:r>
          </a:p>
          <a:p>
            <a:r>
              <a:rPr lang="th-TH" b="1" dirty="0" smtClean="0"/>
              <a:t> </a:t>
            </a:r>
            <a:r>
              <a:rPr lang="th-TH" b="1" dirty="0" smtClean="0"/>
              <a:t>                                                               </a:t>
            </a:r>
            <a:r>
              <a:rPr lang="th-TH" b="1" u="sng" dirty="0" smtClean="0">
                <a:solidFill>
                  <a:srgbClr val="FF0000"/>
                </a:solidFill>
              </a:rPr>
              <a:t>รวม  99,000  บาท</a:t>
            </a:r>
            <a:endParaRPr lang="en-US" u="sng" dirty="0" smtClean="0">
              <a:solidFill>
                <a:srgbClr val="FF0000"/>
              </a:solidFill>
            </a:endParaRPr>
          </a:p>
          <a:p>
            <a:pPr marL="731520" indent="-514350"/>
            <a:r>
              <a:rPr lang="th-TH" b="1" dirty="0" smtClean="0"/>
              <a:t>4. การพัฒนาบุคลากรในการดูแลระบบและพัฒนาออกรายงานเองได้</a:t>
            </a:r>
          </a:p>
          <a:p>
            <a:pPr marL="514350" indent="-514350"/>
            <a:r>
              <a:rPr lang="th-TH" b="1" dirty="0" smtClean="0"/>
              <a:t> </a:t>
            </a:r>
            <a:r>
              <a:rPr lang="th-TH" b="1" dirty="0" smtClean="0"/>
              <a:t>           - จัดอบรม 4 ครั้ง ครั้งละ 5 วัน เป็นค่าวิทยากร 3 คนและค่าเดินทาง</a:t>
            </a:r>
          </a:p>
          <a:p>
            <a:pPr marL="514350" indent="-514350"/>
            <a:r>
              <a:rPr lang="th-TH" b="1" dirty="0" smtClean="0"/>
              <a:t> </a:t>
            </a:r>
            <a:r>
              <a:rPr lang="th-TH" b="1" dirty="0" smtClean="0"/>
              <a:t>                             </a:t>
            </a:r>
            <a:endParaRPr lang="th-TH" dirty="0"/>
          </a:p>
        </p:txBody>
      </p:sp>
      <p:sp>
        <p:nvSpPr>
          <p:cNvPr id="12" name="Right Arrow 11"/>
          <p:cNvSpPr/>
          <p:nvPr/>
        </p:nvSpPr>
        <p:spPr>
          <a:xfrm>
            <a:off x="1219200" y="1981200"/>
            <a:ext cx="304800" cy="2286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9520" y="4006501"/>
            <a:ext cx="2776320" cy="163313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76200"/>
            <a:ext cx="9144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82945" tIns="41473" rIns="82945" bIns="41473" anchor="ctr"/>
          <a:lstStyle/>
          <a:p>
            <a:endParaRPr lang="th-TH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-162721" y="3591738"/>
            <a:ext cx="8112961" cy="2526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th-TH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6205612"/>
            <a:ext cx="9144000" cy="6538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82945" tIns="41473" rIns="82945" bIns="41473" anchor="ctr"/>
          <a:lstStyle/>
          <a:p>
            <a:endParaRPr lang="th-TH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6094720"/>
            <a:ext cx="9144000" cy="38885"/>
          </a:xfrm>
          <a:prstGeom prst="rect">
            <a:avLst/>
          </a:prstGeom>
          <a:solidFill>
            <a:srgbClr val="83CA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th-TH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6880" y="2612435"/>
            <a:ext cx="2776320" cy="212278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54080" y="-152400"/>
            <a:ext cx="8841600" cy="2057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1639" tIns="101167" rIns="81639" bIns="40820"/>
          <a:lstStyle/>
          <a:p>
            <a:pPr algn="ctr">
              <a:lnSpc>
                <a:spcPct val="9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th-TH" sz="54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cs typeface="TH SarabunPSK" pitchFamily="34" charset="-34"/>
              </a:rPr>
              <a:t>แนวทางการดำเนินงานศูนย์ข้อมูล</a:t>
            </a:r>
            <a:r>
              <a:rPr lang="th-TH" sz="5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cs typeface="TH SarabunPSK" pitchFamily="34" charset="-34"/>
              </a:rPr>
              <a:t>สารสนเทศด้านการสาธารณสุข</a:t>
            </a:r>
          </a:p>
          <a:p>
            <a:pPr algn="ctr">
              <a:lnSpc>
                <a:spcPct val="9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th-TH" sz="5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cs typeface="TH SarabunPSK" pitchFamily="34" charset="-34"/>
              </a:rPr>
              <a:t>ระดับเขต</a:t>
            </a:r>
          </a:p>
          <a:p>
            <a:pPr algn="ctr">
              <a:lnSpc>
                <a:spcPct val="9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endParaRPr lang="en-US" sz="3200" b="1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2743200"/>
            <a:ext cx="381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8800" b="1" i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TH Chakra Petch" pitchFamily="2" charset="-34"/>
                <a:cs typeface="TH Chakra Petch" pitchFamily="2" charset="-34"/>
              </a:rPr>
              <a:t>สวัสดี</a:t>
            </a:r>
            <a:endParaRPr lang="th-TH" sz="8800" b="1" i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TH Chakra Petch" pitchFamily="2" charset="-34"/>
              <a:cs typeface="TH Chakra Petch" pitchFamily="2" charset="-3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281</Words>
  <Application>Microsoft Office PowerPoint</Application>
  <PresentationFormat>On-screen Show (4:3)</PresentationFormat>
  <Paragraphs>47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Computer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HomeUser</dc:creator>
  <cp:lastModifiedBy>HomeUser</cp:lastModifiedBy>
  <cp:revision>49</cp:revision>
  <dcterms:created xsi:type="dcterms:W3CDTF">2013-10-18T04:13:35Z</dcterms:created>
  <dcterms:modified xsi:type="dcterms:W3CDTF">2013-10-21T09:28:34Z</dcterms:modified>
</cp:coreProperties>
</file>