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68" r:id="rId7"/>
    <p:sldId id="269" r:id="rId8"/>
    <p:sldId id="270" r:id="rId9"/>
    <p:sldId id="271" r:id="rId10"/>
    <p:sldId id="278" r:id="rId11"/>
    <p:sldId id="277" r:id="rId12"/>
    <p:sldId id="272" r:id="rId13"/>
    <p:sldId id="273" r:id="rId14"/>
    <p:sldId id="276" r:id="rId15"/>
    <p:sldId id="275" r:id="rId16"/>
    <p:sldId id="274" r:id="rId1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ลักษณะ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66C-CFC9-4BD1-91A6-0152362C4A31}" type="datetimeFigureOut">
              <a:rPr lang="th-TH" smtClean="0"/>
              <a:pPr/>
              <a:t>22/10/56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C899-CE34-4193-91EE-D23CA4D3F52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66C-CFC9-4BD1-91A6-0152362C4A31}" type="datetimeFigureOut">
              <a:rPr lang="th-TH" smtClean="0"/>
              <a:pPr/>
              <a:t>22/10/56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C899-CE34-4193-91EE-D23CA4D3F52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66C-CFC9-4BD1-91A6-0152362C4A31}" type="datetimeFigureOut">
              <a:rPr lang="th-TH" smtClean="0"/>
              <a:pPr/>
              <a:t>22/10/56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C899-CE34-4193-91EE-D23CA4D3F52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66C-CFC9-4BD1-91A6-0152362C4A31}" type="datetimeFigureOut">
              <a:rPr lang="th-TH" smtClean="0"/>
              <a:pPr/>
              <a:t>22/10/56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C899-CE34-4193-91EE-D23CA4D3F52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66C-CFC9-4BD1-91A6-0152362C4A31}" type="datetimeFigureOut">
              <a:rPr lang="th-TH" smtClean="0"/>
              <a:pPr/>
              <a:t>22/10/56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C899-CE34-4193-91EE-D23CA4D3F52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66C-CFC9-4BD1-91A6-0152362C4A31}" type="datetimeFigureOut">
              <a:rPr lang="th-TH" smtClean="0"/>
              <a:pPr/>
              <a:t>22/10/56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C899-CE34-4193-91EE-D23CA4D3F52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66C-CFC9-4BD1-91A6-0152362C4A31}" type="datetimeFigureOut">
              <a:rPr lang="th-TH" smtClean="0"/>
              <a:pPr/>
              <a:t>22/10/56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C899-CE34-4193-91EE-D23CA4D3F52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66C-CFC9-4BD1-91A6-0152362C4A31}" type="datetimeFigureOut">
              <a:rPr lang="th-TH" smtClean="0"/>
              <a:pPr/>
              <a:t>22/10/56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C899-CE34-4193-91EE-D23CA4D3F52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66C-CFC9-4BD1-91A6-0152362C4A31}" type="datetimeFigureOut">
              <a:rPr lang="th-TH" smtClean="0"/>
              <a:pPr/>
              <a:t>22/10/56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C899-CE34-4193-91EE-D23CA4D3F52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66C-CFC9-4BD1-91A6-0152362C4A31}" type="datetimeFigureOut">
              <a:rPr lang="th-TH" smtClean="0"/>
              <a:pPr/>
              <a:t>22/10/56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C899-CE34-4193-91EE-D23CA4D3F52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66C-CFC9-4BD1-91A6-0152362C4A31}" type="datetimeFigureOut">
              <a:rPr lang="th-TH" smtClean="0"/>
              <a:pPr/>
              <a:t>22/10/56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C899-CE34-4193-91EE-D23CA4D3F52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166C-CFC9-4BD1-91A6-0152362C4A31}" type="datetimeFigureOut">
              <a:rPr lang="th-TH" smtClean="0"/>
              <a:pPr/>
              <a:t>22/10/56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C899-CE34-4193-91EE-D23CA4D3F528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5" name="สี่เหลี่ยมผืนผ้า 4"/>
          <p:cNvSpPr/>
          <p:nvPr/>
        </p:nvSpPr>
        <p:spPr>
          <a:xfrm>
            <a:off x="4143372" y="2428868"/>
            <a:ext cx="857256" cy="8572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h-TH" sz="4800" b="1" i="1" dirty="0" smtClean="0">
                <a:solidFill>
                  <a:schemeClr val="tx1"/>
                </a:solidFill>
                <a:cs typeface="KodchiangUPC" pitchFamily="18" charset="-34"/>
              </a:rPr>
              <a:t>การนำเสนอแผนสารสนเทศ</a:t>
            </a:r>
          </a:p>
          <a:p>
            <a:r>
              <a:rPr lang="th-TH" sz="4800" b="1" i="1" dirty="0" smtClean="0">
                <a:solidFill>
                  <a:schemeClr val="tx1"/>
                </a:solidFill>
                <a:cs typeface="KodchiangUPC" pitchFamily="18" charset="-34"/>
              </a:rPr>
              <a:t>เครือข่ายบริการสุขภาพที่ 11</a:t>
            </a:r>
          </a:p>
          <a:p>
            <a:endParaRPr lang="th-TH" sz="4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4800" b="1" i="1" dirty="0">
              <a:solidFill>
                <a:schemeClr val="tx1"/>
              </a:solidFill>
              <a:cs typeface="KodchiangUPC" pitchFamily="18" charset="-34"/>
            </a:endParaRPr>
          </a:p>
        </p:txBody>
      </p:sp>
      <p:sp>
        <p:nvSpPr>
          <p:cNvPr id="6" name="สามเหลี่ยมหน้าจั่ว 5"/>
          <p:cNvSpPr/>
          <p:nvPr/>
        </p:nvSpPr>
        <p:spPr>
          <a:xfrm>
            <a:off x="4143372" y="1785926"/>
            <a:ext cx="857256" cy="642942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143768" y="2500306"/>
            <a:ext cx="857256" cy="8572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หน้าจั่ว 7"/>
          <p:cNvSpPr/>
          <p:nvPr/>
        </p:nvSpPr>
        <p:spPr>
          <a:xfrm>
            <a:off x="7143768" y="1857364"/>
            <a:ext cx="857256" cy="642942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071538" y="2428868"/>
            <a:ext cx="857256" cy="8572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ามเหลี่ยมหน้าจั่ว 9"/>
          <p:cNvSpPr/>
          <p:nvPr/>
        </p:nvSpPr>
        <p:spPr>
          <a:xfrm>
            <a:off x="1071538" y="1785926"/>
            <a:ext cx="857256" cy="642942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643042" y="4143380"/>
            <a:ext cx="857256" cy="8572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ามเหลี่ยมหน้าจั่ว 11"/>
          <p:cNvSpPr/>
          <p:nvPr/>
        </p:nvSpPr>
        <p:spPr>
          <a:xfrm>
            <a:off x="1643042" y="3500438"/>
            <a:ext cx="857256" cy="642942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6357950" y="4143380"/>
            <a:ext cx="857256" cy="8572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สามเหลี่ยมหน้าจั่ว 13"/>
          <p:cNvSpPr/>
          <p:nvPr/>
        </p:nvSpPr>
        <p:spPr>
          <a:xfrm>
            <a:off x="6357950" y="3500438"/>
            <a:ext cx="857256" cy="642942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643174" y="5286388"/>
            <a:ext cx="857256" cy="8572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หน้าจั่ว 15"/>
          <p:cNvSpPr/>
          <p:nvPr/>
        </p:nvSpPr>
        <p:spPr>
          <a:xfrm>
            <a:off x="2643174" y="4643446"/>
            <a:ext cx="857256" cy="642942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5286380" y="5286388"/>
            <a:ext cx="857256" cy="8572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ามเหลี่ยมหน้าจั่ว 17"/>
          <p:cNvSpPr/>
          <p:nvPr/>
        </p:nvSpPr>
        <p:spPr>
          <a:xfrm>
            <a:off x="5286380" y="4643446"/>
            <a:ext cx="857256" cy="642942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929058" y="5786454"/>
            <a:ext cx="857256" cy="8572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สามเหลี่ยมหน้าจั่ว 19"/>
          <p:cNvSpPr/>
          <p:nvPr/>
        </p:nvSpPr>
        <p:spPr>
          <a:xfrm>
            <a:off x="3929058" y="5143512"/>
            <a:ext cx="857256" cy="642942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/>
          <p:cNvSpPr txBox="1"/>
          <p:nvPr/>
        </p:nvSpPr>
        <p:spPr>
          <a:xfrm>
            <a:off x="4143372" y="2500306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i="1" dirty="0" smtClean="0">
                <a:cs typeface="KodchiangUPC" pitchFamily="18" charset="-34"/>
              </a:rPr>
              <a:t>เขต 11</a:t>
            </a:r>
            <a:endParaRPr lang="th-TH" b="1" i="1" dirty="0">
              <a:cs typeface="KodchiangUPC" pitchFamily="18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14612" y="5429264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i="1" dirty="0" smtClean="0">
                <a:cs typeface="KodchiangUPC" pitchFamily="18" charset="-34"/>
              </a:rPr>
              <a:t>ชุมพร</a:t>
            </a:r>
            <a:endParaRPr lang="th-TH" b="1" i="1" dirty="0">
              <a:cs typeface="KodchiangUPC" pitchFamily="18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43042" y="428625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i="1" dirty="0" smtClean="0">
                <a:cs typeface="KodchiangUPC" pitchFamily="18" charset="-34"/>
              </a:rPr>
              <a:t>สุราษฎร์ฯ</a:t>
            </a:r>
            <a:endParaRPr lang="th-TH" sz="2400" b="1" i="1" dirty="0">
              <a:cs typeface="KodchiangUPC" pitchFamily="18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9058" y="600076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i="1" dirty="0" smtClean="0">
                <a:cs typeface="KodchiangUPC" pitchFamily="18" charset="-34"/>
              </a:rPr>
              <a:t>ระนอง</a:t>
            </a:r>
            <a:endParaRPr lang="th-TH" b="1" i="1" dirty="0">
              <a:cs typeface="KodchiangUPC" pitchFamily="18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0100" y="264318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i="1" dirty="0" smtClean="0">
                <a:cs typeface="KodchiangUPC" pitchFamily="18" charset="-34"/>
              </a:rPr>
              <a:t>นครศรีฯ</a:t>
            </a:r>
            <a:endParaRPr lang="th-TH" b="1" i="1" dirty="0">
              <a:cs typeface="KodchiangUPC" pitchFamily="18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57818" y="5572140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i="1" dirty="0" smtClean="0">
                <a:cs typeface="KodchiangUPC" pitchFamily="18" charset="-34"/>
              </a:rPr>
              <a:t>พังงา</a:t>
            </a:r>
            <a:endParaRPr lang="th-TH" b="1" i="1" dirty="0">
              <a:cs typeface="KodchiangUPC" pitchFamily="18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9388" y="4357694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i="1" dirty="0" smtClean="0">
                <a:cs typeface="KodchiangUPC" pitchFamily="18" charset="-34"/>
              </a:rPr>
              <a:t>กระบี่</a:t>
            </a:r>
            <a:endParaRPr lang="th-TH" b="1" i="1" dirty="0">
              <a:cs typeface="KodchiangUPC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43768" y="2714620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b="1" i="1" dirty="0">
              <a:cs typeface="KodchiangUPC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15206" y="2714620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i="1" dirty="0" smtClean="0">
                <a:cs typeface="KodchiangUPC" pitchFamily="18" charset="-34"/>
              </a:rPr>
              <a:t>ภูเก็ต</a:t>
            </a:r>
            <a:endParaRPr lang="th-TH" b="1" i="1" dirty="0">
              <a:cs typeface="KodchiangUPC" pitchFamily="18" charset="-34"/>
            </a:endParaRPr>
          </a:p>
        </p:txBody>
      </p:sp>
      <p:cxnSp>
        <p:nvCxnSpPr>
          <p:cNvPr id="32" name="ลูกศรเชื่อมต่อแบบตรง 31"/>
          <p:cNvCxnSpPr/>
          <p:nvPr/>
        </p:nvCxnSpPr>
        <p:spPr>
          <a:xfrm>
            <a:off x="2071670" y="278605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/>
          <p:cNvCxnSpPr/>
          <p:nvPr/>
        </p:nvCxnSpPr>
        <p:spPr>
          <a:xfrm flipV="1">
            <a:off x="2571736" y="3214686"/>
            <a:ext cx="1428760" cy="107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/>
          <p:nvPr/>
        </p:nvCxnSpPr>
        <p:spPr>
          <a:xfrm rot="5400000" flipH="1" flipV="1">
            <a:off x="3143240" y="3643314"/>
            <a:ext cx="1285884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/>
          <p:cNvCxnSpPr/>
          <p:nvPr/>
        </p:nvCxnSpPr>
        <p:spPr>
          <a:xfrm rot="5400000" flipH="1" flipV="1">
            <a:off x="3679025" y="4107661"/>
            <a:ext cx="1500198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/>
          <p:cNvCxnSpPr/>
          <p:nvPr/>
        </p:nvCxnSpPr>
        <p:spPr>
          <a:xfrm rot="16200000" flipV="1">
            <a:off x="4464843" y="3750471"/>
            <a:ext cx="1357322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ลูกศรเชื่อมต่อแบบตรง 41"/>
          <p:cNvCxnSpPr/>
          <p:nvPr/>
        </p:nvCxnSpPr>
        <p:spPr>
          <a:xfrm rot="10800000">
            <a:off x="5143504" y="3286124"/>
            <a:ext cx="1143008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ลูกศรเชื่อมต่อแบบตรง 43"/>
          <p:cNvCxnSpPr>
            <a:endCxn id="21" idx="3"/>
          </p:cNvCxnSpPr>
          <p:nvPr/>
        </p:nvCxnSpPr>
        <p:spPr>
          <a:xfrm rot="10800000">
            <a:off x="5143504" y="2761916"/>
            <a:ext cx="1928826" cy="9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14282" y="428604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600" b="1" i="1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cs typeface="KodchiangUPC" pitchFamily="18" charset="-34"/>
              </a:rPr>
              <a:t>แหล่งข้อมูลที่มีอยู่และเป็นมาตรฐานเดียวกันของแต่ละ</a:t>
            </a:r>
            <a:r>
              <a:rPr lang="th-TH" sz="3600" b="1" i="1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cs typeface="KodchiangUPC" pitchFamily="18" charset="-34"/>
              </a:rPr>
              <a:t>จังหวัด</a:t>
            </a:r>
          </a:p>
          <a:p>
            <a:pPr algn="ctr"/>
            <a:r>
              <a:rPr lang="th-TH" sz="3600" b="1" i="1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cs typeface="KodchiangUPC" pitchFamily="18" charset="-34"/>
              </a:rPr>
              <a:t>ที่</a:t>
            </a:r>
            <a:r>
              <a:rPr lang="th-TH" sz="3600" b="1" i="1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cs typeface="KodchiangUPC" pitchFamily="18" charset="-34"/>
              </a:rPr>
              <a:t>จะนำมาใช้</a:t>
            </a:r>
            <a:endParaRPr lang="th-TH" sz="3600" b="1" i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cs typeface="KodchiangUPC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893932"/>
            <a:ext cx="671197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th-TH" sz="3200" b="1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คือ โปรแกรม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HDC (HEALTH DATA CENTER 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714620"/>
            <a:ext cx="8721022" cy="320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85728"/>
            <a:ext cx="75438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cs typeface="+mj-cs"/>
              </a:rPr>
              <a:t>แนวทางการดำเนินงานระบบเทคโนโลยีสารสนเทศเขต 11</a:t>
            </a:r>
            <a:endParaRPr lang="th-TH" sz="3600" b="1" dirty="0">
              <a:cs typeface="+mj-cs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52728"/>
            <a:ext cx="2362200" cy="1524000"/>
          </a:xfrm>
          <a:prstGeom prst="rect">
            <a:avLst/>
          </a:prstGeom>
          <a:noFill/>
          <a:ln w="9525" cap="flat">
            <a:solidFill>
              <a:schemeClr val="accent1"/>
            </a:solidFill>
            <a:round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1000" y="1581128"/>
            <a:ext cx="236220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 HDC</a:t>
            </a:r>
            <a:r>
              <a:rPr lang="th-TH" dirty="0" smtClean="0"/>
              <a:t> </a:t>
            </a:r>
            <a:r>
              <a:rPr lang="th-TH" sz="3600" b="1" dirty="0" smtClean="0"/>
              <a:t>แต่ละจังหวัด</a:t>
            </a:r>
            <a:endParaRPr lang="th-TH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3146692"/>
            <a:ext cx="1524000" cy="13300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2895600" y="3486128"/>
            <a:ext cx="609600" cy="4572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3429000" y="1581129"/>
            <a:ext cx="2057400" cy="12618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SERVER</a:t>
            </a:r>
            <a:r>
              <a:rPr lang="th-TH" sz="2000" dirty="0" smtClean="0"/>
              <a:t> </a:t>
            </a:r>
            <a:r>
              <a:rPr lang="th-TH" b="1" dirty="0" smtClean="0"/>
              <a:t>ประมวลผลแต่ละจังหวัด</a:t>
            </a:r>
            <a:endParaRPr lang="th-TH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1581128"/>
            <a:ext cx="2057400" cy="12618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SERVER</a:t>
            </a:r>
            <a:r>
              <a:rPr lang="th-TH" sz="2000" dirty="0" smtClean="0"/>
              <a:t> </a:t>
            </a:r>
            <a:r>
              <a:rPr lang="th-TH" b="1" dirty="0" smtClean="0"/>
              <a:t>ประมวลผลของเขต 11</a:t>
            </a:r>
            <a:endParaRPr lang="th-TH" sz="2000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162278"/>
            <a:ext cx="1981200" cy="1314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>
          <a:xfrm>
            <a:off x="5410200" y="3486128"/>
            <a:ext cx="609600" cy="4572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2143108" y="5000636"/>
            <a:ext cx="328614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sz="1800" b="1" dirty="0" smtClean="0"/>
              <a:t>-รายงานทุกงานของ จังหวัดดูได้ทุกระดับ</a:t>
            </a:r>
          </a:p>
          <a:p>
            <a:r>
              <a:rPr lang="th-TH" sz="1800" b="1" dirty="0" smtClean="0"/>
              <a:t>-รายงานตามตัวชี้วัดของจังหวัดดูได้ทุกระดับ</a:t>
            </a:r>
          </a:p>
          <a:p>
            <a:r>
              <a:rPr lang="th-TH" sz="1800" b="1" dirty="0" smtClean="0"/>
              <a:t>-ระบบค้นหาประวัติผู้ป่วยดูได้ภายในจังหวัด</a:t>
            </a:r>
            <a:endParaRPr lang="th-TH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43570" y="4952799"/>
            <a:ext cx="328614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sz="1800" b="1" dirty="0" smtClean="0"/>
              <a:t>-รายงานตามตัวชี้วัดของเขต</a:t>
            </a:r>
          </a:p>
          <a:p>
            <a:r>
              <a:rPr lang="th-TH" sz="1800" b="1" dirty="0" smtClean="0"/>
              <a:t>-รายงานตามตัวชี้วัดของจังหวัดดูได้ทุกระดับ</a:t>
            </a:r>
          </a:p>
          <a:p>
            <a:r>
              <a:rPr lang="th-TH" sz="1800" b="1" dirty="0" smtClean="0"/>
              <a:t>-รายงานทุกงานของ สสจ. ดูได้ในภาพรวมของเขต</a:t>
            </a:r>
          </a:p>
          <a:p>
            <a:r>
              <a:rPr lang="th-TH" sz="1800" b="1" dirty="0" smtClean="0"/>
              <a:t>-ระบบสารสนเทศ ด้านสุขภาพ </a:t>
            </a:r>
          </a:p>
          <a:p>
            <a:r>
              <a:rPr lang="th-TH" sz="1800" b="1" dirty="0" smtClean="0"/>
              <a:t>-ระบบค้นหาประวัติผู้ป่วยได้ทั้งเขต</a:t>
            </a:r>
            <a:endParaRPr lang="th-TH" sz="1800" b="1" dirty="0"/>
          </a:p>
        </p:txBody>
      </p:sp>
      <p:sp>
        <p:nvSpPr>
          <p:cNvPr id="18" name="Down Arrow 17"/>
          <p:cNvSpPr/>
          <p:nvPr/>
        </p:nvSpPr>
        <p:spPr>
          <a:xfrm>
            <a:off x="4343400" y="4552928"/>
            <a:ext cx="304800" cy="30480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Down Arrow 18"/>
          <p:cNvSpPr/>
          <p:nvPr/>
        </p:nvSpPr>
        <p:spPr>
          <a:xfrm>
            <a:off x="7086600" y="4552928"/>
            <a:ext cx="304800" cy="30480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ตาราง 6"/>
          <p:cNvGraphicFramePr>
            <a:graphicFrameLocks noGrp="1"/>
          </p:cNvGraphicFramePr>
          <p:nvPr/>
        </p:nvGraphicFramePr>
        <p:xfrm>
          <a:off x="1524000" y="1397000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1524000" y="1397000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r>
              <a:rPr lang="th-TH" sz="4400" b="1" i="1" dirty="0" smtClean="0">
                <a:solidFill>
                  <a:schemeClr val="tx1"/>
                </a:solidFill>
                <a:cs typeface="KodchiangUPC" pitchFamily="18" charset="-34"/>
              </a:rPr>
              <a:t>แผนแม่บทสารสนเทศเครือข่ายบริการที่ 11</a:t>
            </a:r>
          </a:p>
          <a:p>
            <a:endParaRPr lang="th-TH" sz="44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pPr algn="l"/>
            <a:endParaRPr lang="th-TH" sz="4400" b="1" i="1" dirty="0">
              <a:solidFill>
                <a:schemeClr val="tx1"/>
              </a:solidFill>
              <a:cs typeface="KodchiangUPC" pitchFamily="18" charset="-34"/>
            </a:endParaRP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/>
        </p:nvGraphicFramePr>
        <p:xfrm>
          <a:off x="214282" y="1071546"/>
          <a:ext cx="8715436" cy="553017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357718"/>
                <a:gridCol w="4357718"/>
              </a:tblGrid>
              <a:tr h="2479431">
                <a:tc>
                  <a:txBody>
                    <a:bodyPr/>
                    <a:lstStyle/>
                    <a:p>
                      <a:pPr algn="ctr"/>
                      <a:r>
                        <a:rPr lang="th-TH" sz="2800" b="1" i="1" u="sng" dirty="0" smtClean="0">
                          <a:solidFill>
                            <a:schemeClr val="tx1"/>
                          </a:solidFill>
                          <a:cs typeface="KodchiangUPC" pitchFamily="18" charset="-34"/>
                        </a:rPr>
                        <a:t>จุดอ่อน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ระบบ</a:t>
                      </a: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ข้อมูลสารสนเทศ ไม่ถูกนำไปใช้งาน</a:t>
                      </a:r>
                      <a:endParaRPr lang="en-US" sz="28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-</a:t>
                      </a: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บุคลากร</a:t>
                      </a: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ขาดทักษะในการใช้</a:t>
                      </a: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เทคโนโลยีฯ</a:t>
                      </a:r>
                      <a:endParaRPr lang="en-US" sz="28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ขาดระบบ</a:t>
                      </a: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การพัฒนา</a:t>
                      </a: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บุคลากร</a:t>
                      </a:r>
                      <a:r>
                        <a:rPr lang="th-TH" sz="28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ด้าน</a:t>
                      </a:r>
                      <a:r>
                        <a:rPr lang="en-US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ICT</a:t>
                      </a:r>
                      <a:endParaRPr lang="en-US" sz="28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ขาดกระบวนการรองรับความ</a:t>
                      </a: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ต้องการใช้ข้อมูล</a:t>
                      </a:r>
                      <a:endParaRPr lang="en-US" sz="28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เครื่องคอมพิวเตอร์ไม่เพียงพอ/ไม่ทันสมัย</a:t>
                      </a:r>
                      <a:endParaRPr lang="en-US" sz="28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i="1" u="sng" dirty="0" smtClean="0">
                          <a:solidFill>
                            <a:schemeClr val="tx1"/>
                          </a:solidFill>
                          <a:cs typeface="KodchiangUPC" pitchFamily="18" charset="-34"/>
                        </a:rPr>
                        <a:t>จุดแข็ง</a:t>
                      </a:r>
                    </a:p>
                    <a:p>
                      <a:r>
                        <a:rPr lang="en-US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- </a:t>
                      </a: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มีนโยบายด้าน</a:t>
                      </a:r>
                      <a:r>
                        <a:rPr lang="en-US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ICT </a:t>
                      </a: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ที่ชัดเจน</a:t>
                      </a:r>
                      <a:endParaRPr lang="en-US" sz="28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มีระบบงานสารสนเทศทุกหน่วยงาน</a:t>
                      </a:r>
                      <a:endParaRPr lang="en-US" sz="28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มีมาตรฐาน และนำมาตรฐานสากลมาใช้</a:t>
                      </a:r>
                      <a:endParaRPr lang="en-US" sz="28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5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มีสถานบริการสาธารณสุขกระจายอยู่ในทุกพื้นที่</a:t>
                      </a:r>
                      <a:endParaRPr lang="en-US" sz="25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878419">
                <a:tc>
                  <a:txBody>
                    <a:bodyPr/>
                    <a:lstStyle/>
                    <a:p>
                      <a:pPr algn="ctr"/>
                      <a:r>
                        <a:rPr lang="th-TH" b="1" i="1" u="sng" dirty="0" smtClean="0">
                          <a:cs typeface="KodchiangUPC" pitchFamily="18" charset="-34"/>
                        </a:rPr>
                        <a:t>อุปสรรค</a:t>
                      </a:r>
                    </a:p>
                    <a:p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-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ขาดการวางแผนการพัฒนาบุคลากร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ICT </a:t>
                      </a:r>
                    </a:p>
                    <a:p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-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นโยบายของรัฐไม่ดึงดูดบุคลากรด้าน 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ICT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ค่าตอบแทนและแรงจูงใจของบุคลากร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ICT </a:t>
                      </a:r>
                    </a:p>
                    <a:p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-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การรักษาความปลอดภัยของโครงข่ายและข้อมูลไม่เท่าทันกับการบุกรุก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i="1" u="sng" dirty="0" smtClean="0">
                          <a:cs typeface="KodchiangUPC" pitchFamily="18" charset="-34"/>
                        </a:rPr>
                        <a:t>โอกาส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มีกฎหมายการดำเนินงานด้าน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ICT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อินเตอร์เน็ตถูกลงและครอบคลุมทั่วถึง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มีมาตรฐานการแลกเปลี่ยนข้อมูล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endParaRPr lang="th-TH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-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มีแหล่งความรู้ทางอินเตอร์เน็ตมากมายและหลากหลาย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th-TH" sz="10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วิสัยทัศน์</a:t>
            </a:r>
            <a:endParaRPr lang="en-US" sz="36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r>
              <a:rPr lang="en-US" sz="2800" b="1" i="1" dirty="0" smtClean="0">
                <a:solidFill>
                  <a:schemeClr val="tx1"/>
                </a:solidFill>
                <a:cs typeface="KodchiangUPC" pitchFamily="18" charset="-34"/>
              </a:rPr>
              <a:t>	“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เป็นเครือข่ายหลักในการจัดการข้อมูล โดยใช้เทคโนโลยี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สารสนเทศ</a:t>
            </a:r>
          </a:p>
          <a:p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	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	 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เพื่อ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พัฒนาระบบ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ข้อมูลสุขภาพให้มีคุณภาพ ได้มาตรฐาน ทันสมัย </a:t>
            </a:r>
            <a:endParaRPr lang="th-TH" sz="2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	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	และ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สอดคล้องกับความต้องการของผู้ใช้ทุกระดับ โดยสามารถ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เชื่อมโยง</a:t>
            </a:r>
          </a:p>
          <a:p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ประสาน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ข้อมูลสุขภาพได้อย่างเป็นเอกภาพในทุกมิติ</a:t>
            </a:r>
            <a:r>
              <a:rPr lang="en-US" sz="2800" b="1" i="1" dirty="0" smtClean="0">
                <a:solidFill>
                  <a:schemeClr val="tx1"/>
                </a:solidFill>
                <a:cs typeface="KodchiangUPC" pitchFamily="18" charset="-34"/>
              </a:rPr>
              <a:t>”</a:t>
            </a:r>
          </a:p>
          <a:p>
            <a:r>
              <a:rPr lang="en-US" sz="2800" b="1" i="1" dirty="0" smtClean="0">
                <a:solidFill>
                  <a:schemeClr val="tx1"/>
                </a:solidFill>
                <a:cs typeface="KodchiangUPC" pitchFamily="18" charset="-34"/>
              </a:rPr>
              <a:t> </a:t>
            </a:r>
          </a:p>
          <a:p>
            <a:r>
              <a:rPr lang="th-TH" sz="3600" b="1" i="1" dirty="0" err="1" smtClean="0">
                <a:solidFill>
                  <a:schemeClr val="tx1"/>
                </a:solidFill>
                <a:cs typeface="KodchiangUPC" pitchFamily="18" charset="-34"/>
              </a:rPr>
              <a:t>พันธ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กิจ</a:t>
            </a:r>
            <a:endParaRPr lang="en-US" sz="36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pPr algn="l"/>
            <a:r>
              <a:rPr lang="en-US" sz="2800" b="1" i="1" dirty="0" smtClean="0">
                <a:solidFill>
                  <a:schemeClr val="tx1"/>
                </a:solidFill>
                <a:cs typeface="KodchiangUPC" pitchFamily="18" charset="-34"/>
              </a:rPr>
              <a:t>	1</a:t>
            </a:r>
            <a:r>
              <a:rPr lang="en-US" sz="2800" b="1" i="1" dirty="0" smtClean="0">
                <a:solidFill>
                  <a:schemeClr val="tx1"/>
                </a:solidFill>
                <a:cs typeface="KodchiangUPC" pitchFamily="18" charset="-34"/>
              </a:rPr>
              <a:t>.  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เสริมสร้างการจัดการข้อมูลสุขภาพได้อย่างมีประสิทธิภาพ</a:t>
            </a:r>
            <a:endParaRPr lang="en-US" sz="2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pPr algn="l"/>
            <a:r>
              <a:rPr lang="en-US" sz="2800" b="1" i="1" dirty="0" smtClean="0">
                <a:solidFill>
                  <a:schemeClr val="tx1"/>
                </a:solidFill>
                <a:cs typeface="KodchiangUPC" pitchFamily="18" charset="-34"/>
              </a:rPr>
              <a:t>	2</a:t>
            </a:r>
            <a:r>
              <a:rPr lang="en-US" sz="2800" b="1" i="1" dirty="0" smtClean="0">
                <a:solidFill>
                  <a:schemeClr val="tx1"/>
                </a:solidFill>
                <a:cs typeface="KodchiangUPC" pitchFamily="18" charset="-34"/>
              </a:rPr>
              <a:t>.  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เสริมสร้างระบบและกลไกในการจัดการข้อมูลสุขภาพได้อย่างมีประสิทธิภาพ</a:t>
            </a:r>
            <a:endParaRPr lang="en-US" sz="2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pPr algn="l"/>
            <a:r>
              <a:rPr lang="en-US" sz="2800" b="1" i="1" dirty="0" smtClean="0">
                <a:solidFill>
                  <a:schemeClr val="tx1"/>
                </a:solidFill>
                <a:cs typeface="KodchiangUPC" pitchFamily="18" charset="-34"/>
              </a:rPr>
              <a:t>	3</a:t>
            </a:r>
            <a:r>
              <a:rPr lang="en-US" sz="2800" b="1" i="1" dirty="0" smtClean="0">
                <a:solidFill>
                  <a:schemeClr val="tx1"/>
                </a:solidFill>
                <a:cs typeface="KodchiangUPC" pitchFamily="18" charset="-34"/>
              </a:rPr>
              <a:t>.  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เสริมสร้างศักยภาพบุคลากรในการจัดการข้อมูลสุขภาพได้อย่างมีประสิทธิภาพ</a:t>
            </a:r>
            <a:endParaRPr lang="en-US" sz="2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pPr algn="l"/>
            <a:r>
              <a:rPr lang="en-US" sz="2800" b="1" i="1" dirty="0" smtClean="0">
                <a:solidFill>
                  <a:schemeClr val="tx1"/>
                </a:solidFill>
                <a:cs typeface="KodchiangUPC" pitchFamily="18" charset="-34"/>
              </a:rPr>
              <a:t>	4</a:t>
            </a:r>
            <a:r>
              <a:rPr lang="en-US" sz="2800" b="1" i="1" dirty="0" smtClean="0">
                <a:solidFill>
                  <a:schemeClr val="tx1"/>
                </a:solidFill>
                <a:cs typeface="KodchiangUPC" pitchFamily="18" charset="-34"/>
              </a:rPr>
              <a:t>.  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เสริมสร้างการจัดการความรู้และเครือข่ายความรู้ ด้านข้อมูลและสารสนเทศสุขภาพ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ได้	     อย่าง</a:t>
            </a:r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มีประสิทธิภาพ</a:t>
            </a:r>
            <a:endParaRPr lang="en-US" sz="2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th-TH" dirty="0" smtClean="0"/>
          </a:p>
          <a:p>
            <a:r>
              <a:rPr lang="th-TH" sz="4800" b="1" i="1" dirty="0" smtClean="0">
                <a:solidFill>
                  <a:schemeClr val="tx1"/>
                </a:solidFill>
                <a:cs typeface="KodchiangUPC" pitchFamily="18" charset="-34"/>
              </a:rPr>
              <a:t>ยุทธศาสตร์</a:t>
            </a: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pPr algn="l"/>
            <a:r>
              <a:rPr lang="th-TH" sz="2800" b="1" i="1" dirty="0" smtClean="0">
                <a:solidFill>
                  <a:schemeClr val="tx1"/>
                </a:solidFill>
                <a:cs typeface="KodchiangUPC" pitchFamily="18" charset="-34"/>
              </a:rPr>
              <a:t>	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ยุทธศาสตร์ที่</a:t>
            </a:r>
            <a:r>
              <a:rPr lang="en-US" sz="3600" b="1" i="1" dirty="0" smtClean="0">
                <a:solidFill>
                  <a:schemeClr val="tx1"/>
                </a:solidFill>
                <a:cs typeface="KodchiangUPC" pitchFamily="18" charset="-34"/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  <a:cs typeface="KodchiangUPC" pitchFamily="18" charset="-34"/>
              </a:rPr>
              <a:t>1</a:t>
            </a:r>
            <a:r>
              <a:rPr lang="en-US" sz="3600" b="1" i="1" dirty="0" smtClean="0">
                <a:solidFill>
                  <a:schemeClr val="tx1"/>
                </a:solidFill>
                <a:cs typeface="KodchiangUPC" pitchFamily="18" charset="-34"/>
              </a:rPr>
              <a:t> 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พัฒนากลไกสนับสนุนด้านระบบข้อมูลข่าวสารสุขภาพ</a:t>
            </a:r>
          </a:p>
          <a:p>
            <a:pPr algn="l"/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	ยุทธศาสตร์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ที่ </a:t>
            </a:r>
            <a:r>
              <a:rPr lang="th-TH" sz="3600" b="1" i="1" dirty="0" smtClean="0">
                <a:solidFill>
                  <a:schemeClr val="tx1"/>
                </a:solidFill>
              </a:rPr>
              <a:t>2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 การบูร</a:t>
            </a:r>
            <a:r>
              <a:rPr lang="th-TH" sz="3600" b="1" i="1" dirty="0" err="1" smtClean="0">
                <a:solidFill>
                  <a:schemeClr val="tx1"/>
                </a:solidFill>
                <a:cs typeface="KodchiangUPC" pitchFamily="18" charset="-34"/>
              </a:rPr>
              <a:t>ณา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การและพัฒนาระบบข้อมูลที่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เหมาะสม     			และ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ตอบสนองต่อการ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ใช้</a:t>
            </a:r>
          </a:p>
          <a:p>
            <a:pPr algn="l"/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	ยุทธศาสตร์ที่ </a:t>
            </a:r>
            <a:r>
              <a:rPr lang="en-US" sz="2400" b="1" i="1" dirty="0" smtClean="0">
                <a:solidFill>
                  <a:schemeClr val="tx1"/>
                </a:solidFill>
                <a:cs typeface="KodchiangUPC" pitchFamily="18" charset="-34"/>
              </a:rPr>
              <a:t>3</a:t>
            </a:r>
            <a:r>
              <a:rPr lang="en-US" sz="3600" b="1" i="1" dirty="0" smtClean="0">
                <a:solidFill>
                  <a:schemeClr val="tx1"/>
                </a:solidFill>
                <a:cs typeface="KodchiangUPC" pitchFamily="18" charset="-34"/>
              </a:rPr>
              <a:t> 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การพัฒนาระบบการจัดการและการเชื่อมโยง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ข้อมูล</a:t>
            </a:r>
          </a:p>
          <a:p>
            <a:pPr algn="l"/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	ยุทธศาสตร์ที่ 4 การพัฒนาระบบและกลไกเพื่อส่งเสริมการใช้ประโยชน์ 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			สื่อสารเผยแพร่ และประชาสัมพันธ์</a:t>
            </a:r>
            <a:r>
              <a:rPr lang="th-TH" sz="3600" b="1" i="1" dirty="0" smtClean="0">
                <a:solidFill>
                  <a:schemeClr val="tx1"/>
                </a:solidFill>
                <a:cs typeface="KodchiangUPC" pitchFamily="18" charset="-34"/>
              </a:rPr>
              <a:t>ข้อมูลข่าวสาร</a:t>
            </a:r>
            <a:endParaRPr lang="en-US" sz="36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pPr algn="l"/>
            <a:endParaRPr lang="en-US" sz="2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pPr algn="l"/>
            <a:endParaRPr lang="en-US" sz="2800" b="1" i="1" dirty="0">
              <a:solidFill>
                <a:schemeClr val="tx1"/>
              </a:solidFill>
              <a:cs typeface="Kodchiang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th-TH" b="1" i="1" dirty="0" smtClean="0">
                <a:solidFill>
                  <a:schemeClr val="tx1"/>
                </a:solidFill>
                <a:cs typeface="KodchiangUPC" pitchFamily="18" charset="-34"/>
              </a:rPr>
              <a:t>การ</a:t>
            </a:r>
            <a:r>
              <a:rPr lang="th-TH" b="1" i="1" dirty="0" smtClean="0">
                <a:solidFill>
                  <a:schemeClr val="tx1"/>
                </a:solidFill>
                <a:cs typeface="KodchiangUPC" pitchFamily="18" charset="-34"/>
              </a:rPr>
              <a:t>วิเคราะห์</a:t>
            </a:r>
            <a:r>
              <a:rPr lang="th-TH" b="1" i="1" dirty="0" smtClean="0">
                <a:solidFill>
                  <a:schemeClr val="tx1"/>
                </a:solidFill>
                <a:cs typeface="KodchiangUPC" pitchFamily="18" charset="-34"/>
              </a:rPr>
              <a:t>สถานการณ์</a:t>
            </a:r>
          </a:p>
          <a:p>
            <a:endParaRPr lang="th-TH" b="1" i="1" dirty="0">
              <a:solidFill>
                <a:schemeClr val="tx1"/>
              </a:solidFill>
              <a:cs typeface="KodchiangUPC" pitchFamily="18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0" y="500042"/>
          <a:ext cx="9144000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10"/>
                <a:gridCol w="4929190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th-TH" sz="2800" b="1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ทบทวน</a:t>
                      </a:r>
                      <a:endParaRPr lang="th-TH" b="1" i="1" u="sng" dirty="0">
                        <a:solidFill>
                          <a:schemeClr val="tx1"/>
                        </a:solidFill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i="1" u="sng" dirty="0" smtClean="0">
                          <a:solidFill>
                            <a:schemeClr val="tx1"/>
                          </a:solidFill>
                          <a:cs typeface="KodchiangUPC" pitchFamily="18" charset="-34"/>
                        </a:rPr>
                        <a:t>ปรับปรุง</a:t>
                      </a:r>
                      <a:endParaRPr lang="th-TH" i="1" u="sng" dirty="0">
                        <a:solidFill>
                          <a:schemeClr val="tx1"/>
                        </a:solidFill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631">
                <a:tc>
                  <a:txBody>
                    <a:bodyPr/>
                    <a:lstStyle/>
                    <a:p>
                      <a:pPr marL="514350" indent="-514350">
                        <a:spcAft>
                          <a:spcPts val="0"/>
                        </a:spcAft>
                        <a:buAutoNum type="arabicPeriod"/>
                      </a:pPr>
                      <a:r>
                        <a:rPr lang="th-TH" sz="2800" b="1" i="1" dirty="0" smtClean="0">
                          <a:latin typeface="AngsanaUPC"/>
                          <a:ea typeface="Times New Roman"/>
                          <a:cs typeface="KodchiangUPC" pitchFamily="18" charset="-34"/>
                        </a:rPr>
                        <a:t>การ</a:t>
                      </a:r>
                      <a:r>
                        <a:rPr lang="th-TH" sz="2800" b="1" i="1" dirty="0">
                          <a:latin typeface="AngsanaUPC"/>
                          <a:ea typeface="Times New Roman"/>
                          <a:cs typeface="KodchiangUPC" pitchFamily="18" charset="-34"/>
                        </a:rPr>
                        <a:t>บันทึกข้อมูลของหน่วยบริการไม่ครบถ้วน ถูกต้อง สมบูรณ์ และ</a:t>
                      </a:r>
                      <a:r>
                        <a:rPr lang="th-TH" sz="2800" b="1" i="1" dirty="0" smtClean="0">
                          <a:latin typeface="AngsanaUPC"/>
                          <a:ea typeface="Times New Roman"/>
                          <a:cs typeface="KodchiangUPC" pitchFamily="18" charset="-34"/>
                        </a:rPr>
                        <a:t>ทันเวลา</a:t>
                      </a:r>
                    </a:p>
                    <a:p>
                      <a:pPr marL="514350" indent="-514350">
                        <a:spcAft>
                          <a:spcPts val="0"/>
                        </a:spcAft>
                        <a:buNone/>
                      </a:pPr>
                      <a:endParaRPr lang="th-TH" sz="2800" b="1" i="1" dirty="0" smtClean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buNone/>
                      </a:pP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2. เจ้าหน้าที่ขาดความรู้และทักษะเกี่ยวกับการดำเนินงานระบบข้อมูล</a:t>
                      </a:r>
                    </a:p>
                    <a:p>
                      <a:pPr marL="228600" indent="-228600">
                        <a:spcAft>
                          <a:spcPts val="0"/>
                        </a:spcAft>
                        <a:buNone/>
                      </a:pP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3. ระบบข้อมูลสารสนเทศไม่ถูกนำไปใช้งาน</a:t>
                      </a:r>
                    </a:p>
                    <a:p>
                      <a:pPr marL="228600" indent="-228600">
                        <a:spcAft>
                          <a:spcPts val="0"/>
                        </a:spcAft>
                        <a:buNone/>
                      </a:pP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buNone/>
                      </a:pPr>
                      <a:endParaRPr lang="th-TH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buNone/>
                      </a:pP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4. ไม่มีการเชื่อมโยงข้อมูลระดับเขต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buNone/>
                      </a:pPr>
                      <a:endParaRPr lang="th-TH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buNone/>
                      </a:pP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5. ความไม่พร้อมของ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Hardware Software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และ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Internet</a:t>
                      </a:r>
                      <a:endParaRPr lang="en-US" sz="1800" b="1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1.1 ให้หน่วยบริการทบทวนและจัดการให้ข้อมูล  </a:t>
                      </a:r>
                    </a:p>
                    <a:p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    ครบถ้วน ถูกต้อง สมบูรณ์ และทันเวลา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1.2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ควบคุมกำกับการจัดการข้อมูลเป็นลำดับชั้น</a:t>
                      </a: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2.1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ชี้แจงมาตรฐานการดำเนินงานระบบข้อมูล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2.2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จัดอบรมพัฒนาศักยภาพเจ้าหน้าที่</a:t>
                      </a: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3.1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ฟื้นฟูโปรแกรมฐานข้อมูล และตรวจสอบคุณภาพ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3.2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ชี้แจงการเข้าถึงระบบข้อมูลสารสนเทศ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3.3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ชี้แจงการจัดเก็บข้อมูลนอกเหนือจาก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43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แฟ้ม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4.1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กำหนด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Data Set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จากโครงสร้าง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43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แฟ้ม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4.2.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เชื่อมโยง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Data Set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ให้รวมเป็นภาพระดับเขต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5.1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หาอุปกรณ์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Hardware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ให้เหมาะสมและเพียงพอ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6.2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มอบหมายให้มีผู้ดูและระบบที่ชัดเจน</a:t>
                      </a:r>
                      <a:endParaRPr lang="en-US" sz="28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6.3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สนับสนุนให้มี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Internet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เพียงพอในหน่วยบริการ</a:t>
                      </a:r>
                      <a:endParaRPr lang="th-TH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r>
              <a:rPr lang="th-TH" b="1" i="1" dirty="0" smtClean="0">
                <a:solidFill>
                  <a:schemeClr val="tx1"/>
                </a:solidFill>
                <a:cs typeface="KodchiangUPC" pitchFamily="18" charset="-34"/>
              </a:rPr>
              <a:t>แผน</a:t>
            </a:r>
            <a:r>
              <a:rPr lang="th-TH" b="1" i="1" dirty="0" smtClean="0">
                <a:solidFill>
                  <a:schemeClr val="tx1"/>
                </a:solidFill>
                <a:cs typeface="KodchiangUPC" pitchFamily="18" charset="-34"/>
              </a:rPr>
              <a:t>ยุทธศาสตร์ระบบสารสนเทศ เครือข่ายบริการสุขภาพที่ </a:t>
            </a:r>
            <a:r>
              <a:rPr lang="en-US" sz="2400" b="1" i="1" dirty="0" smtClean="0">
                <a:solidFill>
                  <a:schemeClr val="tx1"/>
                </a:solidFill>
                <a:cs typeface="KodchiangUPC" pitchFamily="18" charset="-34"/>
              </a:rPr>
              <a:t>11</a:t>
            </a:r>
          </a:p>
          <a:p>
            <a:endParaRPr lang="th-TH" sz="800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0" y="928670"/>
          <a:ext cx="91440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14"/>
                <a:gridCol w="1357322"/>
                <a:gridCol w="1785950"/>
                <a:gridCol w="2071702"/>
                <a:gridCol w="1190612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กล</a:t>
                      </a:r>
                      <a:r>
                        <a:rPr lang="th-TH" sz="2200" i="1" dirty="0" smtClean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ยุทธ์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เป้าหมาย/ผลผลิต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ตัวชี้วัด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แผนงาน/โครงการ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ระยะเวลา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แหล่งงบประมาณ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1.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พัฒนาระบบสารสนเทศ</a:t>
                      </a:r>
                      <a:endParaRPr lang="th-TH" sz="22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มีศูนย์ข้อมูลระดับเขตเพื่อใช้ในการตัดสินใจของผู้บริหาร</a:t>
                      </a:r>
                      <a:endParaRPr lang="en-US" sz="22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endParaRPr lang="th-TH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1.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มีมาตรฐานของข้อมูลข่าวสารสุขภาพ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          </a:t>
                      </a:r>
                      <a:endParaRPr lang="th-TH" sz="22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2.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มีการแลกเปลี่ยน/เชื่อมโยงข้อมูลภายในเขตตรวจราชการตามมาตรฐานที่กำหนด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                 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3.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จำนวนหน่วยบริการที่ได้รับการตรวจสอบและรายงานผล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  </a:t>
                      </a: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4.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มีการนำข้อมูลไปใช้ในการวางแผนงานสาธารณสุข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endParaRPr lang="th-TH" sz="22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1.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โครงการพัฒนาระบบสารสนเทศเครือข่ายบริการสุขภาพที่ 11</a:t>
                      </a:r>
                      <a:endParaRPr lang="en-US" sz="22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- ประชุมจัดการฐานข้อมูลของหน่วยบริการระดับเขต</a:t>
                      </a:r>
                      <a:endParaRPr lang="en-US" sz="22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- อบรมพัฒนาศักยภาพ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Admin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ระดับจังหวัด ให้มีความรู้ ความเข้าใจ และทักษะในการดำเนินงานพัฒนาระบบสารสนเทศ</a:t>
                      </a:r>
                      <a:endParaRPr lang="en-US" sz="22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- อบรมพัฒนาศักยภาพบุคลากรในการบันทึกข้อมูลในโปรแกรมฐานข้อมูลและโปรแกรมเวชระเบียน</a:t>
                      </a:r>
                      <a:endParaRPr lang="th-TH" sz="22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ต.ค.-ธ.ค.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2556</a:t>
                      </a:r>
                      <a:endParaRPr lang="th-TH" sz="18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งบเครือข่ายบริการสาธารณสุขที่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11</a:t>
                      </a: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500</a:t>
                      </a:r>
                      <a:r>
                        <a:rPr lang="th-TH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,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000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บาท</a:t>
                      </a:r>
                      <a:endParaRPr lang="th-TH" sz="22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r>
              <a:rPr lang="th-TH" b="1" i="1" dirty="0" smtClean="0">
                <a:solidFill>
                  <a:schemeClr val="tx1"/>
                </a:solidFill>
                <a:cs typeface="KodchiangUPC" pitchFamily="18" charset="-34"/>
              </a:rPr>
              <a:t>แผน</a:t>
            </a:r>
            <a:r>
              <a:rPr lang="th-TH" b="1" i="1" dirty="0" smtClean="0">
                <a:solidFill>
                  <a:schemeClr val="tx1"/>
                </a:solidFill>
                <a:cs typeface="KodchiangUPC" pitchFamily="18" charset="-34"/>
              </a:rPr>
              <a:t>ยุทธศาสตร์ระบบสารสนเทศ เครือข่ายบริการสุขภาพที่ </a:t>
            </a:r>
            <a:r>
              <a:rPr lang="en-US" sz="2400" b="1" i="1" dirty="0" smtClean="0">
                <a:solidFill>
                  <a:schemeClr val="tx1"/>
                </a:solidFill>
                <a:cs typeface="KodchiangUPC" pitchFamily="18" charset="-34"/>
              </a:rPr>
              <a:t>11</a:t>
            </a:r>
          </a:p>
          <a:p>
            <a:endParaRPr lang="th-TH" sz="800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0" y="928670"/>
          <a:ext cx="914400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14"/>
                <a:gridCol w="1214446"/>
                <a:gridCol w="1643074"/>
                <a:gridCol w="2643206"/>
                <a:gridCol w="1000132"/>
                <a:gridCol w="1428728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กล</a:t>
                      </a:r>
                      <a:r>
                        <a:rPr lang="th-TH" sz="2200" i="1" dirty="0" smtClean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ยุทธ์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เป้าหมาย/ผลผลิต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ตัวชี้วัด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แผนงาน/โครงการ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ระยะเวลา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แหล่งงบประมาณ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2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.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พัฒนาระบบ </a:t>
                      </a:r>
                      <a:r>
                        <a:rPr lang="en-US" sz="17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Technology</a:t>
                      </a:r>
                      <a:endParaRPr lang="th-TH" sz="17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หน่วยงานทุกระดับมีระบบ 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T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echnology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ที่เพียงพอและทันสมัย</a:t>
                      </a:r>
                      <a:endParaRPr lang="th-TH" sz="22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1.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สัดส่วนเจ้าหน้าที่ต่อคอมพิวเตอร์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            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2.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หน่วยบริการ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Up Date Version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โปรแกรมฐานข้อมูล และโปรแกรมเวชระเบียนล่าสุด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3.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หน่วยบริการมี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Internet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ความเร็วสูง มีความคล่องตัวในการดำเนินงาน</a:t>
                      </a:r>
                      <a:endParaRPr lang="th-TH" sz="22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2.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โครงการพัฒนาระบบ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Technology</a:t>
                      </a:r>
                      <a:r>
                        <a:rPr lang="th-TH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เครือข่ายบริการสุขภาพที่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โครงการจัดหาระบบ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Technology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ที่ทันสมัย และเพียงพอต่อการใช้งานของหน่วยบริการ</a:t>
                      </a:r>
                      <a:endParaRPr lang="en-US" sz="22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th-TH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- โครงการจัดหาโปรแกรมจัดการระบบข้อมูลสารสนเทศระดับเขต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-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โครงการจัดหา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Computer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แม่ข่ายและอุปกรณ์จัดเก็บข้อมูล</a:t>
                      </a:r>
                      <a:endParaRPr lang="en-US" sz="22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-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โครงการจัดหาระบบเครือข่าย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Internet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รองรับการดำเนินงานระบบสารสนเทศเครือข่ายบริการที่ 11</a:t>
                      </a:r>
                      <a:endParaRPr lang="en-US" sz="22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ต.ค.-ธ.ค.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2556</a:t>
                      </a:r>
                      <a:endParaRPr lang="th-TH" sz="18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งบเครือข่ายบริการสาธารณสุขที่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11</a:t>
                      </a:r>
                    </a:p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4</a:t>
                      </a:r>
                      <a:r>
                        <a:rPr lang="th-TH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,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000,000 บาท</a:t>
                      </a:r>
                      <a:endParaRPr lang="th-TH" sz="22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r>
              <a:rPr lang="th-TH" b="1" i="1" dirty="0" smtClean="0">
                <a:solidFill>
                  <a:schemeClr val="tx1"/>
                </a:solidFill>
                <a:cs typeface="KodchiangUPC" pitchFamily="18" charset="-34"/>
              </a:rPr>
              <a:t>แผน</a:t>
            </a:r>
            <a:r>
              <a:rPr lang="th-TH" b="1" i="1" dirty="0" smtClean="0">
                <a:solidFill>
                  <a:schemeClr val="tx1"/>
                </a:solidFill>
                <a:cs typeface="KodchiangUPC" pitchFamily="18" charset="-34"/>
              </a:rPr>
              <a:t>ยุทธศาสตร์ระบบสารสนเทศ เครือข่ายบริการสุขภาพที่ </a:t>
            </a:r>
            <a:r>
              <a:rPr lang="en-US" sz="2400" b="1" i="1" dirty="0" smtClean="0">
                <a:solidFill>
                  <a:schemeClr val="tx1"/>
                </a:solidFill>
                <a:cs typeface="KodchiangUPC" pitchFamily="18" charset="-34"/>
              </a:rPr>
              <a:t>11</a:t>
            </a:r>
          </a:p>
          <a:p>
            <a:endParaRPr lang="th-TH" sz="800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0" y="2071678"/>
          <a:ext cx="91440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14"/>
                <a:gridCol w="1214446"/>
                <a:gridCol w="1643074"/>
                <a:gridCol w="2643206"/>
                <a:gridCol w="1000132"/>
                <a:gridCol w="1428728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กล</a:t>
                      </a:r>
                      <a:r>
                        <a:rPr lang="th-TH" sz="2200" i="1" dirty="0" smtClean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ยุทธ์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เป้าหมาย/ผลผลิต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ตัวชี้วัด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แผนงาน/โครงการ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ระยะเวลา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200" i="1" dirty="0">
                          <a:solidFill>
                            <a:srgbClr val="000000"/>
                          </a:solidFill>
                          <a:latin typeface="AngsanaUPC"/>
                          <a:ea typeface="Times New Roman"/>
                          <a:cs typeface="KodchiangUPC" pitchFamily="18" charset="-34"/>
                        </a:rPr>
                        <a:t>แหล่งงบประมาณ</a:t>
                      </a:r>
                      <a:endParaRPr lang="en-US" sz="2200" i="1" dirty="0">
                        <a:latin typeface="AngsanaUPC"/>
                        <a:ea typeface="Times New Roman"/>
                        <a:cs typeface="KodchiangUPC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h-TH" sz="17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22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22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-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โครงการอบรมเชิงปฏิบัติการ การใช้โปรแกรมจัดการระบบข้อมูลสารสนเทศสำหรับ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Admin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ผู้ดูแลระบบ</a:t>
                      </a:r>
                      <a:endParaRPr lang="en-US" sz="2200" b="1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odchiangUPC" pitchFamily="18" charset="-34"/>
                      </a:endParaRPr>
                    </a:p>
                    <a:p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 -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โครงการอบรมเชิงปฏิบัติการ การใช้โปรแกรมจัดการระบบข้อมูลสารสนเทศสำหรับ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User</a:t>
                      </a:r>
                      <a:r>
                        <a:rPr lang="en-US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 </a:t>
                      </a:r>
                      <a:r>
                        <a:rPr lang="th-TH" sz="2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odchiangUPC" pitchFamily="18" charset="-34"/>
                        </a:rPr>
                        <a:t>หน่วยบันทึกข้อมูล</a:t>
                      </a:r>
                      <a:endParaRPr lang="th-TH" sz="22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8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2200" b="1" i="1" dirty="0">
                        <a:cs typeface="KodchiangUPC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http://www.dvd-ppt-slideshow.com/images/ppt-background/background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1214"/>
          </a:xfrm>
          <a:prstGeom prst="rect">
            <a:avLst/>
          </a:prstGeom>
          <a:noFill/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b="1" i="1" dirty="0" smtClean="0">
              <a:solidFill>
                <a:schemeClr val="tx1"/>
              </a:solidFill>
              <a:cs typeface="KodchiangUPC" pitchFamily="18" charset="-34"/>
            </a:endParaRPr>
          </a:p>
          <a:p>
            <a:endParaRPr lang="th-TH" sz="80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14282" y="-214338"/>
            <a:ext cx="8715436" cy="162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th-TH" sz="3600" b="1" i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cs typeface="TH SarabunPSK" pitchFamily="34" charset="-34"/>
            </a:endParaRPr>
          </a:p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th-TH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KodchiangUPC" pitchFamily="18" charset="-34"/>
              </a:rPr>
              <a:t>แนว</a:t>
            </a:r>
            <a:r>
              <a:rPr lang="th-TH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KodchiangUPC" pitchFamily="18" charset="-34"/>
              </a:rPr>
              <a:t>ทางการดำเนินงานศูนย์ข้อมูลสารสนเทศด้านการสาธารณสุข</a:t>
            </a:r>
          </a:p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th-TH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KodchiangUPC" pitchFamily="18" charset="-34"/>
              </a:rPr>
              <a:t>ระดับเขต</a:t>
            </a:r>
            <a:endParaRPr lang="th-TH" sz="3600" dirty="0">
              <a:cs typeface="KodchiangUPC" pitchFamily="18" charset="-34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8558" y="3965810"/>
            <a:ext cx="4616846" cy="27157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752418"/>
            <a:ext cx="3847890" cy="29421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810</Words>
  <Application>Microsoft Office PowerPoint</Application>
  <PresentationFormat>นำเสนอทางหน้าจอ (4:3)</PresentationFormat>
  <Paragraphs>171</Paragraphs>
  <Slides>16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16</vt:i4>
      </vt:variant>
    </vt:vector>
  </HeadingPairs>
  <TitlesOfParts>
    <vt:vector size="17" baseType="lpstr">
      <vt:lpstr>ชุดรูปแบบของ Office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  <vt:lpstr>ภาพนิ่ง 14</vt:lpstr>
      <vt:lpstr>ภาพนิ่ง 15</vt:lpstr>
      <vt:lpstr>ภาพนิ่ง 16</vt:lpstr>
    </vt:vector>
  </TitlesOfParts>
  <Company>DarkOS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DarkUser</dc:creator>
  <cp:lastModifiedBy>DarkUser</cp:lastModifiedBy>
  <cp:revision>27</cp:revision>
  <dcterms:created xsi:type="dcterms:W3CDTF">2013-10-21T08:52:21Z</dcterms:created>
  <dcterms:modified xsi:type="dcterms:W3CDTF">2013-10-22T10:12:26Z</dcterms:modified>
</cp:coreProperties>
</file>