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1" r:id="rId5"/>
    <p:sldMasterId id="2147483681" r:id="rId6"/>
  </p:sldMasterIdLst>
  <p:notesMasterIdLst>
    <p:notesMasterId r:id="rId41"/>
  </p:notesMasterIdLst>
  <p:sldIdLst>
    <p:sldId id="870" r:id="rId7"/>
    <p:sldId id="871" r:id="rId8"/>
    <p:sldId id="840" r:id="rId9"/>
    <p:sldId id="842" r:id="rId10"/>
    <p:sldId id="849" r:id="rId11"/>
    <p:sldId id="868" r:id="rId12"/>
    <p:sldId id="939" r:id="rId13"/>
    <p:sldId id="918" r:id="rId14"/>
    <p:sldId id="901" r:id="rId15"/>
    <p:sldId id="909" r:id="rId16"/>
    <p:sldId id="705" r:id="rId17"/>
    <p:sldId id="916" r:id="rId18"/>
    <p:sldId id="919" r:id="rId19"/>
    <p:sldId id="920" r:id="rId20"/>
    <p:sldId id="922" r:id="rId21"/>
    <p:sldId id="925" r:id="rId22"/>
    <p:sldId id="923" r:id="rId23"/>
    <p:sldId id="921" r:id="rId24"/>
    <p:sldId id="926" r:id="rId25"/>
    <p:sldId id="927" r:id="rId26"/>
    <p:sldId id="892" r:id="rId27"/>
    <p:sldId id="930" r:id="rId28"/>
    <p:sldId id="931" r:id="rId29"/>
    <p:sldId id="933" r:id="rId30"/>
    <p:sldId id="935" r:id="rId31"/>
    <p:sldId id="936" r:id="rId32"/>
    <p:sldId id="937" r:id="rId33"/>
    <p:sldId id="906" r:id="rId34"/>
    <p:sldId id="908" r:id="rId35"/>
    <p:sldId id="942" r:id="rId36"/>
    <p:sldId id="944" r:id="rId37"/>
    <p:sldId id="938" r:id="rId38"/>
    <p:sldId id="943" r:id="rId39"/>
    <p:sldId id="839" r:id="rId40"/>
  </p:sldIdLst>
  <p:sldSz cx="9144000" cy="5715000" type="screen16x10"/>
  <p:notesSz cx="6797675" cy="9926638"/>
  <p:defaultTextStyle>
    <a:defPPr>
      <a:defRPr lang="en-US"/>
    </a:defPPr>
    <a:lvl1pPr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312C"/>
    <a:srgbClr val="FF6600"/>
    <a:srgbClr val="92D050"/>
    <a:srgbClr val="50504F"/>
    <a:srgbClr val="1F2778"/>
    <a:srgbClr val="201D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D68B98-C278-4EDF-B69C-7A403C723549}" v="10" dt="2023-01-09T06:22:43.6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438" autoAdjust="0"/>
    <p:restoredTop sz="85553" autoAdjust="0"/>
  </p:normalViewPr>
  <p:slideViewPr>
    <p:cSldViewPr>
      <p:cViewPr varScale="1">
        <p:scale>
          <a:sx n="116" d="100"/>
          <a:sy n="116" d="100"/>
        </p:scale>
        <p:origin x="1062" y="90"/>
      </p:cViewPr>
      <p:guideLst>
        <p:guide orient="horz" pos="180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microsoft.com/office/2016/11/relationships/changesInfo" Target="changesInfos/changesInfo1.xml"/><Relationship Id="rId20" Type="http://schemas.openxmlformats.org/officeDocument/2006/relationships/slide" Target="slides/slide14.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per Gerritsen" userId="88f58be7-16b4-49c2-b033-8e650a3570ce" providerId="ADAL" clId="{DAD68B98-C278-4EDF-B69C-7A403C723549}"/>
    <pc:docChg chg="undo custSel modSld">
      <pc:chgData name="Jasper Gerritsen" userId="88f58be7-16b4-49c2-b033-8e650a3570ce" providerId="ADAL" clId="{DAD68B98-C278-4EDF-B69C-7A403C723549}" dt="2023-01-09T06:26:25.229" v="2659" actId="20577"/>
      <pc:docMkLst>
        <pc:docMk/>
      </pc:docMkLst>
      <pc:sldChg chg="modNotesTx">
        <pc:chgData name="Jasper Gerritsen" userId="88f58be7-16b4-49c2-b033-8e650a3570ce" providerId="ADAL" clId="{DAD68B98-C278-4EDF-B69C-7A403C723549}" dt="2023-01-02T12:51:54.365" v="890" actId="20577"/>
        <pc:sldMkLst>
          <pc:docMk/>
          <pc:sldMk cId="1664075922" sldId="842"/>
        </pc:sldMkLst>
      </pc:sldChg>
      <pc:sldChg chg="modSp mod modNotesTx">
        <pc:chgData name="Jasper Gerritsen" userId="88f58be7-16b4-49c2-b033-8e650a3570ce" providerId="ADAL" clId="{DAD68B98-C278-4EDF-B69C-7A403C723549}" dt="2023-01-09T06:15:15.720" v="1915" actId="1076"/>
        <pc:sldMkLst>
          <pc:docMk/>
          <pc:sldMk cId="3521728117" sldId="849"/>
        </pc:sldMkLst>
        <pc:spChg chg="mod">
          <ac:chgData name="Jasper Gerritsen" userId="88f58be7-16b4-49c2-b033-8e650a3570ce" providerId="ADAL" clId="{DAD68B98-C278-4EDF-B69C-7A403C723549}" dt="2023-01-09T06:15:15.720" v="1915" actId="1076"/>
          <ac:spMkLst>
            <pc:docMk/>
            <pc:sldMk cId="3521728117" sldId="849"/>
            <ac:spMk id="6" creationId="{00EB2DCC-05B5-6C65-4C28-A984F8D41008}"/>
          </ac:spMkLst>
        </pc:spChg>
        <pc:picChg chg="mod">
          <ac:chgData name="Jasper Gerritsen" userId="88f58be7-16b4-49c2-b033-8e650a3570ce" providerId="ADAL" clId="{DAD68B98-C278-4EDF-B69C-7A403C723549}" dt="2023-01-02T10:29:22.571" v="316" actId="1076"/>
          <ac:picMkLst>
            <pc:docMk/>
            <pc:sldMk cId="3521728117" sldId="849"/>
            <ac:picMk id="7" creationId="{379EA8A3-0D74-4A84-943B-ABA1E19FBC50}"/>
          </ac:picMkLst>
        </pc:picChg>
      </pc:sldChg>
      <pc:sldChg chg="modSp mod modNotesTx">
        <pc:chgData name="Jasper Gerritsen" userId="88f58be7-16b4-49c2-b033-8e650a3570ce" providerId="ADAL" clId="{DAD68B98-C278-4EDF-B69C-7A403C723549}" dt="2023-01-09T06:26:25.229" v="2659" actId="20577"/>
        <pc:sldMkLst>
          <pc:docMk/>
          <pc:sldMk cId="891911712" sldId="868"/>
        </pc:sldMkLst>
        <pc:spChg chg="mod">
          <ac:chgData name="Jasper Gerritsen" userId="88f58be7-16b4-49c2-b033-8e650a3570ce" providerId="ADAL" clId="{DAD68B98-C278-4EDF-B69C-7A403C723549}" dt="2023-01-09T06:26:25.229" v="2659" actId="20577"/>
          <ac:spMkLst>
            <pc:docMk/>
            <pc:sldMk cId="891911712" sldId="868"/>
            <ac:spMk id="12" creationId="{D83E0E74-9BB0-4DE0-91BA-8C8F796CCCF1}"/>
          </ac:spMkLst>
        </pc:spChg>
      </pc:sldChg>
      <pc:sldChg chg="modSp mod">
        <pc:chgData name="Jasper Gerritsen" userId="88f58be7-16b4-49c2-b033-8e650a3570ce" providerId="ADAL" clId="{DAD68B98-C278-4EDF-B69C-7A403C723549}" dt="2023-01-09T06:04:26.128" v="1282" actId="20577"/>
        <pc:sldMkLst>
          <pc:docMk/>
          <pc:sldMk cId="1874251932" sldId="870"/>
        </pc:sldMkLst>
        <pc:spChg chg="mod">
          <ac:chgData name="Jasper Gerritsen" userId="88f58be7-16b4-49c2-b033-8e650a3570ce" providerId="ADAL" clId="{DAD68B98-C278-4EDF-B69C-7A403C723549}" dt="2023-01-09T06:04:26.128" v="1282" actId="20577"/>
          <ac:spMkLst>
            <pc:docMk/>
            <pc:sldMk cId="1874251932" sldId="870"/>
            <ac:spMk id="2" creationId="{B7495166-220B-4B79-A752-E971133F6182}"/>
          </ac:spMkLst>
        </pc:spChg>
      </pc:sldChg>
      <pc:sldChg chg="modSp mod">
        <pc:chgData name="Jasper Gerritsen" userId="88f58be7-16b4-49c2-b033-8e650a3570ce" providerId="ADAL" clId="{DAD68B98-C278-4EDF-B69C-7A403C723549}" dt="2023-01-02T10:26:31.660" v="19" actId="6549"/>
        <pc:sldMkLst>
          <pc:docMk/>
          <pc:sldMk cId="4064772584" sldId="871"/>
        </pc:sldMkLst>
        <pc:spChg chg="mod">
          <ac:chgData name="Jasper Gerritsen" userId="88f58be7-16b4-49c2-b033-8e650a3570ce" providerId="ADAL" clId="{DAD68B98-C278-4EDF-B69C-7A403C723549}" dt="2023-01-02T10:26:31.660" v="19" actId="6549"/>
          <ac:spMkLst>
            <pc:docMk/>
            <pc:sldMk cId="4064772584" sldId="871"/>
            <ac:spMk id="12" creationId="{D83E0E74-9BB0-4DE0-91BA-8C8F796CCCF1}"/>
          </ac:spMkLst>
        </pc:spChg>
      </pc:sldChg>
      <pc:sldChg chg="modNotesTx">
        <pc:chgData name="Jasper Gerritsen" userId="88f58be7-16b4-49c2-b033-8e650a3570ce" providerId="ADAL" clId="{DAD68B98-C278-4EDF-B69C-7A403C723549}" dt="2023-01-09T06:14:30.090" v="1910" actId="20577"/>
        <pc:sldMkLst>
          <pc:docMk/>
          <pc:sldMk cId="2065707972" sldId="901"/>
        </pc:sldMkLst>
      </pc:sldChg>
      <pc:sldChg chg="modNotesTx">
        <pc:chgData name="Jasper Gerritsen" userId="88f58be7-16b4-49c2-b033-8e650a3570ce" providerId="ADAL" clId="{DAD68B98-C278-4EDF-B69C-7A403C723549}" dt="2023-01-09T06:25:28.210" v="2634" actId="20577"/>
        <pc:sldMkLst>
          <pc:docMk/>
          <pc:sldMk cId="362767429" sldId="918"/>
        </pc:sldMkLst>
      </pc:sldChg>
      <pc:sldChg chg="modSp mod">
        <pc:chgData name="Jasper Gerritsen" userId="88f58be7-16b4-49c2-b033-8e650a3570ce" providerId="ADAL" clId="{DAD68B98-C278-4EDF-B69C-7A403C723549}" dt="2023-01-09T06:00:43.800" v="1195" actId="21"/>
        <pc:sldMkLst>
          <pc:docMk/>
          <pc:sldMk cId="1926544182" sldId="927"/>
        </pc:sldMkLst>
        <pc:spChg chg="mod">
          <ac:chgData name="Jasper Gerritsen" userId="88f58be7-16b4-49c2-b033-8e650a3570ce" providerId="ADAL" clId="{DAD68B98-C278-4EDF-B69C-7A403C723549}" dt="2023-01-09T06:00:43.800" v="1195" actId="21"/>
          <ac:spMkLst>
            <pc:docMk/>
            <pc:sldMk cId="1926544182" sldId="927"/>
            <ac:spMk id="8" creationId="{EC892BB2-1547-462E-B6DC-30E32FC268ED}"/>
          </ac:spMkLst>
        </pc:spChg>
      </pc:sldChg>
      <pc:sldChg chg="modSp mod modAnim modNotesTx">
        <pc:chgData name="Jasper Gerritsen" userId="88f58be7-16b4-49c2-b033-8e650a3570ce" providerId="ADAL" clId="{DAD68B98-C278-4EDF-B69C-7A403C723549}" dt="2023-01-09T06:00:38.733" v="1194" actId="21"/>
        <pc:sldMkLst>
          <pc:docMk/>
          <pc:sldMk cId="52028493" sldId="933"/>
        </pc:sldMkLst>
        <pc:spChg chg="mod">
          <ac:chgData name="Jasper Gerritsen" userId="88f58be7-16b4-49c2-b033-8e650a3570ce" providerId="ADAL" clId="{DAD68B98-C278-4EDF-B69C-7A403C723549}" dt="2023-01-09T06:00:38.733" v="1194" actId="21"/>
          <ac:spMkLst>
            <pc:docMk/>
            <pc:sldMk cId="52028493" sldId="933"/>
            <ac:spMk id="8" creationId="{EC892BB2-1547-462E-B6DC-30E32FC268ED}"/>
          </ac:spMkLst>
        </pc:spChg>
      </pc:sldChg>
      <pc:sldChg chg="modSp mod">
        <pc:chgData name="Jasper Gerritsen" userId="88f58be7-16b4-49c2-b033-8e650a3570ce" providerId="ADAL" clId="{DAD68B98-C278-4EDF-B69C-7A403C723549}" dt="2023-01-09T06:00:53.435" v="1196" actId="21"/>
        <pc:sldMkLst>
          <pc:docMk/>
          <pc:sldMk cId="4225730751" sldId="937"/>
        </pc:sldMkLst>
        <pc:spChg chg="mod">
          <ac:chgData name="Jasper Gerritsen" userId="88f58be7-16b4-49c2-b033-8e650a3570ce" providerId="ADAL" clId="{DAD68B98-C278-4EDF-B69C-7A403C723549}" dt="2023-01-09T06:00:53.435" v="1196" actId="21"/>
          <ac:spMkLst>
            <pc:docMk/>
            <pc:sldMk cId="4225730751" sldId="937"/>
            <ac:spMk id="8" creationId="{EC892BB2-1547-462E-B6DC-30E32FC268ED}"/>
          </ac:spMkLst>
        </pc:spChg>
      </pc:sldChg>
      <pc:sldChg chg="modSp mod">
        <pc:chgData name="Jasper Gerritsen" userId="88f58be7-16b4-49c2-b033-8e650a3570ce" providerId="ADAL" clId="{DAD68B98-C278-4EDF-B69C-7A403C723549}" dt="2023-01-09T06:03:02.627" v="1281" actId="1076"/>
        <pc:sldMkLst>
          <pc:docMk/>
          <pc:sldMk cId="981023893" sldId="943"/>
        </pc:sldMkLst>
        <pc:spChg chg="mod">
          <ac:chgData name="Jasper Gerritsen" userId="88f58be7-16b4-49c2-b033-8e650a3570ce" providerId="ADAL" clId="{DAD68B98-C278-4EDF-B69C-7A403C723549}" dt="2023-01-09T06:02:47.355" v="1279" actId="20577"/>
          <ac:spMkLst>
            <pc:docMk/>
            <pc:sldMk cId="981023893" sldId="943"/>
            <ac:spMk id="12" creationId="{D83E0E74-9BB0-4DE0-91BA-8C8F796CCCF1}"/>
          </ac:spMkLst>
        </pc:spChg>
        <pc:grpChg chg="mod">
          <ac:chgData name="Jasper Gerritsen" userId="88f58be7-16b4-49c2-b033-8e650a3570ce" providerId="ADAL" clId="{DAD68B98-C278-4EDF-B69C-7A403C723549}" dt="2023-01-09T06:03:02.627" v="1281" actId="1076"/>
          <ac:grpSpMkLst>
            <pc:docMk/>
            <pc:sldMk cId="981023893" sldId="943"/>
            <ac:grpSpMk id="16" creationId="{30AF7E35-CD9F-4553-A3DF-91D09BE8CB76}"/>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2DF352C-8B95-4A80-A328-7B44ACF89475}" type="datetimeFigureOut">
              <a:rPr lang="en-US" smtClean="0"/>
              <a:t>1/9/2023</a:t>
            </a:fld>
            <a:endParaRPr lang="en-US"/>
          </a:p>
        </p:txBody>
      </p:sp>
      <p:sp>
        <p:nvSpPr>
          <p:cNvPr id="4" name="Slide Image Placeholder 3"/>
          <p:cNvSpPr>
            <a:spLocks noGrp="1" noRot="1" noChangeAspect="1"/>
          </p:cNvSpPr>
          <p:nvPr>
            <p:ph type="sldImg" idx="2"/>
          </p:nvPr>
        </p:nvSpPr>
        <p:spPr>
          <a:xfrm>
            <a:off x="420688" y="744538"/>
            <a:ext cx="59563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544CBE5D-0A92-4E15-966F-51B9870DEC51}" type="slidenum">
              <a:rPr lang="en-US" smtClean="0"/>
              <a:t>‹#›</a:t>
            </a:fld>
            <a:endParaRPr lang="en-US"/>
          </a:p>
        </p:txBody>
      </p:sp>
    </p:spTree>
    <p:extLst>
      <p:ext uri="{BB962C8B-B14F-4D97-AF65-F5344CB8AC3E}">
        <p14:creationId xmlns:p14="http://schemas.microsoft.com/office/powerpoint/2010/main" val="3032722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strength of using </a:t>
            </a:r>
            <a:r>
              <a:rPr lang="en-US" dirty="0" err="1"/>
              <a:t>SimScape</a:t>
            </a:r>
            <a:r>
              <a:rPr lang="en-US" dirty="0"/>
              <a:t> over other modelling tools is that is 1) integrated within </a:t>
            </a:r>
            <a:r>
              <a:rPr lang="en-US" dirty="0" err="1"/>
              <a:t>Matlab</a:t>
            </a:r>
            <a:r>
              <a:rPr lang="en-US" dirty="0"/>
              <a:t> and can be combined with strong control and data analysis tools but also connected to deep learning or code generation 2) has a capability for combining multiple physical domains.</a:t>
            </a:r>
            <a:endParaRPr lang="en-NL" dirty="0"/>
          </a:p>
        </p:txBody>
      </p:sp>
      <p:sp>
        <p:nvSpPr>
          <p:cNvPr id="4" name="Slide Number Placeholder 3"/>
          <p:cNvSpPr>
            <a:spLocks noGrp="1"/>
          </p:cNvSpPr>
          <p:nvPr>
            <p:ph type="sldNum" sz="quarter" idx="5"/>
          </p:nvPr>
        </p:nvSpPr>
        <p:spPr/>
        <p:txBody>
          <a:bodyPr/>
          <a:lstStyle/>
          <a:p>
            <a:fld id="{544CBE5D-0A92-4E15-966F-51B9870DEC51}" type="slidenum">
              <a:rPr lang="en-US" smtClean="0"/>
              <a:t>4</a:t>
            </a:fld>
            <a:endParaRPr lang="en-US"/>
          </a:p>
        </p:txBody>
      </p:sp>
    </p:spTree>
    <p:extLst>
      <p:ext uri="{BB962C8B-B14F-4D97-AF65-F5344CB8AC3E}">
        <p14:creationId xmlns:p14="http://schemas.microsoft.com/office/powerpoint/2010/main" val="3434092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44CBE5D-0A92-4E15-966F-51B9870DEC51}" type="slidenum">
              <a:rPr lang="en-US" smtClean="0"/>
              <a:t>15</a:t>
            </a:fld>
            <a:endParaRPr lang="en-US"/>
          </a:p>
        </p:txBody>
      </p:sp>
    </p:spTree>
    <p:extLst>
      <p:ext uri="{BB962C8B-B14F-4D97-AF65-F5344CB8AC3E}">
        <p14:creationId xmlns:p14="http://schemas.microsoft.com/office/powerpoint/2010/main" val="3458899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44CBE5D-0A92-4E15-966F-51B9870DEC51}" type="slidenum">
              <a:rPr lang="en-US" smtClean="0"/>
              <a:t>17</a:t>
            </a:fld>
            <a:endParaRPr lang="en-US"/>
          </a:p>
        </p:txBody>
      </p:sp>
    </p:spTree>
    <p:extLst>
      <p:ext uri="{BB962C8B-B14F-4D97-AF65-F5344CB8AC3E}">
        <p14:creationId xmlns:p14="http://schemas.microsoft.com/office/powerpoint/2010/main" val="3793941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stiffness </a:t>
            </a:r>
            <a:r>
              <a:rPr lang="en-GB" dirty="0" err="1"/>
              <a:t>k_x</a:t>
            </a:r>
            <a:r>
              <a:rPr lang="en-GB" dirty="0"/>
              <a:t> and the damping </a:t>
            </a:r>
            <a:r>
              <a:rPr lang="en-GB" dirty="0" err="1"/>
              <a:t>d_x</a:t>
            </a:r>
            <a:r>
              <a:rPr lang="en-GB" dirty="0"/>
              <a:t> are the result of the guiding mechanisms.</a:t>
            </a:r>
          </a:p>
          <a:p>
            <a:endParaRPr lang="en-GB" dirty="0"/>
          </a:p>
          <a:p>
            <a:r>
              <a:rPr lang="en-GB" dirty="0"/>
              <a:t>What causes the difference between </a:t>
            </a:r>
            <a:r>
              <a:rPr lang="en-GB" dirty="0" err="1"/>
              <a:t>Rk_x</a:t>
            </a:r>
            <a:r>
              <a:rPr lang="en-GB" dirty="0"/>
              <a:t> and </a:t>
            </a:r>
            <a:r>
              <a:rPr lang="en-GB" dirty="0" err="1"/>
              <a:t>Rd_x</a:t>
            </a:r>
            <a:r>
              <a:rPr lang="en-GB" dirty="0"/>
              <a:t>? -&gt; </a:t>
            </a:r>
            <a:r>
              <a:rPr lang="en-GB" dirty="0" err="1"/>
              <a:t>k_fric_x</a:t>
            </a:r>
            <a:r>
              <a:rPr lang="en-GB" dirty="0"/>
              <a:t> = 0 and hence ¼*</a:t>
            </a:r>
            <a:r>
              <a:rPr lang="en-GB" dirty="0" err="1"/>
              <a:t>k_fric_x</a:t>
            </a:r>
            <a:r>
              <a:rPr lang="en-GB" dirty="0"/>
              <a:t>*W_xstage^2 = 0. This term drops out.</a:t>
            </a:r>
          </a:p>
          <a:p>
            <a:endParaRPr lang="en-NL" dirty="0"/>
          </a:p>
        </p:txBody>
      </p:sp>
      <p:sp>
        <p:nvSpPr>
          <p:cNvPr id="4" name="Slide Number Placeholder 3"/>
          <p:cNvSpPr>
            <a:spLocks noGrp="1"/>
          </p:cNvSpPr>
          <p:nvPr>
            <p:ph type="sldNum" sz="quarter" idx="5"/>
          </p:nvPr>
        </p:nvSpPr>
        <p:spPr/>
        <p:txBody>
          <a:bodyPr/>
          <a:lstStyle/>
          <a:p>
            <a:fld id="{544CBE5D-0A92-4E15-966F-51B9870DEC51}" type="slidenum">
              <a:rPr lang="en-US" smtClean="0"/>
              <a:t>19</a:t>
            </a:fld>
            <a:endParaRPr lang="en-US"/>
          </a:p>
        </p:txBody>
      </p:sp>
    </p:spTree>
    <p:extLst>
      <p:ext uri="{BB962C8B-B14F-4D97-AF65-F5344CB8AC3E}">
        <p14:creationId xmlns:p14="http://schemas.microsoft.com/office/powerpoint/2010/main" val="3634295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44CBE5D-0A92-4E15-966F-51B9870DEC51}" type="slidenum">
              <a:rPr lang="en-US" smtClean="0"/>
              <a:t>20</a:t>
            </a:fld>
            <a:endParaRPr lang="en-US"/>
          </a:p>
        </p:txBody>
      </p:sp>
    </p:spTree>
    <p:extLst>
      <p:ext uri="{BB962C8B-B14F-4D97-AF65-F5344CB8AC3E}">
        <p14:creationId xmlns:p14="http://schemas.microsoft.com/office/powerpoint/2010/main" val="3171227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44CBE5D-0A92-4E15-966F-51B9870DEC51}" type="slidenum">
              <a:rPr lang="en-US" smtClean="0"/>
              <a:t>23</a:t>
            </a:fld>
            <a:endParaRPr lang="en-US"/>
          </a:p>
        </p:txBody>
      </p:sp>
    </p:spTree>
    <p:extLst>
      <p:ext uri="{BB962C8B-B14F-4D97-AF65-F5344CB8AC3E}">
        <p14:creationId xmlns:p14="http://schemas.microsoft.com/office/powerpoint/2010/main" val="4101929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actuator is located at the center of the left side of the X-guide and X-stage when standing in front of the machine. That means it will be positioned in the negative x-direction with distance L/2 with respect to the center of mass of the </a:t>
            </a:r>
            <a:endParaRPr lang="en-NL" dirty="0"/>
          </a:p>
        </p:txBody>
      </p:sp>
      <p:sp>
        <p:nvSpPr>
          <p:cNvPr id="4" name="Slide Number Placeholder 3"/>
          <p:cNvSpPr>
            <a:spLocks noGrp="1"/>
          </p:cNvSpPr>
          <p:nvPr>
            <p:ph type="sldNum" sz="quarter" idx="5"/>
          </p:nvPr>
        </p:nvSpPr>
        <p:spPr/>
        <p:txBody>
          <a:bodyPr/>
          <a:lstStyle/>
          <a:p>
            <a:fld id="{544CBE5D-0A92-4E15-966F-51B9870DEC51}" type="slidenum">
              <a:rPr lang="en-US" smtClean="0"/>
              <a:t>24</a:t>
            </a:fld>
            <a:endParaRPr lang="en-US"/>
          </a:p>
        </p:txBody>
      </p:sp>
    </p:spTree>
    <p:extLst>
      <p:ext uri="{BB962C8B-B14F-4D97-AF65-F5344CB8AC3E}">
        <p14:creationId xmlns:p14="http://schemas.microsoft.com/office/powerpoint/2010/main" val="558036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44CBE5D-0A92-4E15-966F-51B9870DEC51}" type="slidenum">
              <a:rPr lang="en-US" smtClean="0"/>
              <a:t>26</a:t>
            </a:fld>
            <a:endParaRPr lang="en-US"/>
          </a:p>
        </p:txBody>
      </p:sp>
    </p:spTree>
    <p:extLst>
      <p:ext uri="{BB962C8B-B14F-4D97-AF65-F5344CB8AC3E}">
        <p14:creationId xmlns:p14="http://schemas.microsoft.com/office/powerpoint/2010/main" val="451472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44CBE5D-0A92-4E15-966F-51B9870DEC51}" type="slidenum">
              <a:rPr lang="en-US" smtClean="0"/>
              <a:t>27</a:t>
            </a:fld>
            <a:endParaRPr lang="en-US"/>
          </a:p>
        </p:txBody>
      </p:sp>
    </p:spTree>
    <p:extLst>
      <p:ext uri="{BB962C8B-B14F-4D97-AF65-F5344CB8AC3E}">
        <p14:creationId xmlns:p14="http://schemas.microsoft.com/office/powerpoint/2010/main" val="926628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4CBE5D-0A92-4E15-966F-51B9870DEC51}" type="slidenum">
              <a:rPr lang="en-US" smtClean="0"/>
              <a:t>32</a:t>
            </a:fld>
            <a:endParaRPr lang="en-US"/>
          </a:p>
        </p:txBody>
      </p:sp>
    </p:spTree>
    <p:extLst>
      <p:ext uri="{BB962C8B-B14F-4D97-AF65-F5344CB8AC3E}">
        <p14:creationId xmlns:p14="http://schemas.microsoft.com/office/powerpoint/2010/main" val="331940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4CBE5D-0A92-4E15-966F-51B9870DEC51}" type="slidenum">
              <a:rPr lang="en-US" smtClean="0"/>
              <a:t>33</a:t>
            </a:fld>
            <a:endParaRPr lang="en-US"/>
          </a:p>
        </p:txBody>
      </p:sp>
    </p:spTree>
    <p:extLst>
      <p:ext uri="{BB962C8B-B14F-4D97-AF65-F5344CB8AC3E}">
        <p14:creationId xmlns:p14="http://schemas.microsoft.com/office/powerpoint/2010/main" val="3446305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is separated into subsystems and groupings for clarity. </a:t>
            </a:r>
          </a:p>
          <a:p>
            <a:endParaRPr lang="en-US" dirty="0"/>
          </a:p>
          <a:p>
            <a:r>
              <a:rPr lang="en-US" dirty="0"/>
              <a:t>The subsystems denote individual system blocks. The </a:t>
            </a:r>
            <a:r>
              <a:rPr lang="en-US" dirty="0" err="1"/>
              <a:t>colours</a:t>
            </a:r>
            <a:r>
              <a:rPr lang="en-US" dirty="0"/>
              <a:t> here indicate the type of individual system block: bodies or components, joints, encoders and actuators.</a:t>
            </a:r>
          </a:p>
          <a:p>
            <a:endParaRPr lang="en-US" dirty="0"/>
          </a:p>
          <a:p>
            <a:endParaRPr lang="en-GB" dirty="0"/>
          </a:p>
        </p:txBody>
      </p:sp>
      <p:sp>
        <p:nvSpPr>
          <p:cNvPr id="4" name="Slide Number Placeholder 3"/>
          <p:cNvSpPr>
            <a:spLocks noGrp="1"/>
          </p:cNvSpPr>
          <p:nvPr>
            <p:ph type="sldNum" sz="quarter" idx="5"/>
          </p:nvPr>
        </p:nvSpPr>
        <p:spPr/>
        <p:txBody>
          <a:bodyPr/>
          <a:lstStyle/>
          <a:p>
            <a:fld id="{544CBE5D-0A92-4E15-966F-51B9870DEC51}" type="slidenum">
              <a:rPr lang="en-US" smtClean="0"/>
              <a:t>5</a:t>
            </a:fld>
            <a:endParaRPr lang="en-US"/>
          </a:p>
        </p:txBody>
      </p:sp>
    </p:spTree>
    <p:extLst>
      <p:ext uri="{BB962C8B-B14F-4D97-AF65-F5344CB8AC3E}">
        <p14:creationId xmlns:p14="http://schemas.microsoft.com/office/powerpoint/2010/main" val="170507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going to do this step by step together!</a:t>
            </a:r>
          </a:p>
          <a:p>
            <a:endParaRPr lang="en-GB" dirty="0"/>
          </a:p>
          <a:p>
            <a:endParaRPr lang="en-NL" dirty="0"/>
          </a:p>
        </p:txBody>
      </p:sp>
      <p:sp>
        <p:nvSpPr>
          <p:cNvPr id="4" name="Slide Number Placeholder 3"/>
          <p:cNvSpPr>
            <a:spLocks noGrp="1"/>
          </p:cNvSpPr>
          <p:nvPr>
            <p:ph type="sldNum" sz="quarter" idx="5"/>
          </p:nvPr>
        </p:nvSpPr>
        <p:spPr/>
        <p:txBody>
          <a:bodyPr/>
          <a:lstStyle/>
          <a:p>
            <a:fld id="{544CBE5D-0A92-4E15-966F-51B9870DEC51}" type="slidenum">
              <a:rPr lang="en-US" smtClean="0"/>
              <a:t>6</a:t>
            </a:fld>
            <a:endParaRPr lang="en-US"/>
          </a:p>
        </p:txBody>
      </p:sp>
    </p:spTree>
    <p:extLst>
      <p:ext uri="{BB962C8B-B14F-4D97-AF65-F5344CB8AC3E}">
        <p14:creationId xmlns:p14="http://schemas.microsoft.com/office/powerpoint/2010/main" val="2084188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the brick solid has a reference port. This reference port can connect via a signal to other </a:t>
            </a:r>
            <a:r>
              <a:rPr lang="en-US" dirty="0" err="1"/>
              <a:t>SimScape</a:t>
            </a:r>
            <a:r>
              <a:rPr lang="en-US" dirty="0"/>
              <a:t> multibody blocks. The key thing to note here is that a signal here is different to a signal that we are used to. Often a signal represents a time evolution of a certain quantity, this may be a physical quantity. However in </a:t>
            </a:r>
            <a:r>
              <a:rPr lang="en-US" dirty="0" err="1"/>
              <a:t>SimScape</a:t>
            </a:r>
            <a:r>
              <a:rPr lang="en-US" dirty="0"/>
              <a:t> multibody a signal and a port always represent the position and orientation of a reference frame. </a:t>
            </a:r>
          </a:p>
          <a:p>
            <a:endParaRPr lang="en-US" dirty="0"/>
          </a:p>
          <a:p>
            <a:r>
              <a:rPr lang="en-US" dirty="0"/>
              <a:t>The port represents an interface and a line can only ever represent </a:t>
            </a:r>
            <a:endParaRPr lang="en-GB" dirty="0"/>
          </a:p>
        </p:txBody>
      </p:sp>
      <p:sp>
        <p:nvSpPr>
          <p:cNvPr id="4" name="Slide Number Placeholder 3"/>
          <p:cNvSpPr>
            <a:spLocks noGrp="1"/>
          </p:cNvSpPr>
          <p:nvPr>
            <p:ph type="sldNum" sz="quarter" idx="5"/>
          </p:nvPr>
        </p:nvSpPr>
        <p:spPr/>
        <p:txBody>
          <a:bodyPr/>
          <a:lstStyle/>
          <a:p>
            <a:fld id="{544CBE5D-0A92-4E15-966F-51B9870DEC51}" type="slidenum">
              <a:rPr lang="en-US" smtClean="0"/>
              <a:t>8</a:t>
            </a:fld>
            <a:endParaRPr lang="en-US"/>
          </a:p>
        </p:txBody>
      </p:sp>
    </p:spTree>
    <p:extLst>
      <p:ext uri="{BB962C8B-B14F-4D97-AF65-F5344CB8AC3E}">
        <p14:creationId xmlns:p14="http://schemas.microsoft.com/office/powerpoint/2010/main" val="355206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dimensions of the body are defined with respect to the body-fixed reference frame R. For the brick solid this means they extend by half in the positive and half in the negative direction of each axis. For this particular body this puts the body-fixed frame in the center of mass, but this is not always the case. For example for extruded solids often this will not be the case. </a:t>
            </a:r>
          </a:p>
          <a:p>
            <a:endParaRPr lang="en-US" dirty="0"/>
          </a:p>
          <a:p>
            <a:r>
              <a:rPr lang="en-US" dirty="0"/>
              <a:t>However, we can always choose to put another frame origin at the center of mass if we wish. </a:t>
            </a:r>
            <a:endParaRPr lang="en-GB" dirty="0"/>
          </a:p>
        </p:txBody>
      </p:sp>
      <p:sp>
        <p:nvSpPr>
          <p:cNvPr id="4" name="Slide Number Placeholder 3"/>
          <p:cNvSpPr>
            <a:spLocks noGrp="1"/>
          </p:cNvSpPr>
          <p:nvPr>
            <p:ph type="sldNum" sz="quarter" idx="5"/>
          </p:nvPr>
        </p:nvSpPr>
        <p:spPr/>
        <p:txBody>
          <a:bodyPr/>
          <a:lstStyle/>
          <a:p>
            <a:fld id="{544CBE5D-0A92-4E15-966F-51B9870DEC51}" type="slidenum">
              <a:rPr lang="en-US" smtClean="0"/>
              <a:t>9</a:t>
            </a:fld>
            <a:endParaRPr lang="en-US"/>
          </a:p>
        </p:txBody>
      </p:sp>
    </p:spTree>
    <p:extLst>
      <p:ext uri="{BB962C8B-B14F-4D97-AF65-F5344CB8AC3E}">
        <p14:creationId xmlns:p14="http://schemas.microsoft.com/office/powerpoint/2010/main" val="3781224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Think about which motions should be possible? </a:t>
            </a:r>
          </a:p>
          <a:p>
            <a:pPr marL="171450" indent="-171450">
              <a:buFont typeface="Arial" panose="020B0604020202020204" pitchFamily="34" charset="0"/>
              <a:buChar char="•"/>
            </a:pPr>
            <a:r>
              <a:rPr lang="en-GB" dirty="0"/>
              <a:t>6-DOF joint is possible. Translations in x, y and z possible and rotations about the x-, y- and z-axis. </a:t>
            </a:r>
          </a:p>
          <a:p>
            <a:pPr marL="171450" indent="-171450">
              <a:buFont typeface="Arial" panose="020B0604020202020204" pitchFamily="34" charset="0"/>
              <a:buChar char="•"/>
            </a:pPr>
            <a:r>
              <a:rPr lang="en-GB" dirty="0"/>
              <a:t>The same holds for the Bushing joint. However, this gives more freedom when defining the rotational constraints. </a:t>
            </a:r>
          </a:p>
          <a:p>
            <a:pPr marL="171450" indent="-171450">
              <a:buFont typeface="Arial" panose="020B0604020202020204" pitchFamily="34" charset="0"/>
              <a:buChar char="•"/>
            </a:pPr>
            <a:r>
              <a:rPr lang="en-GB" dirty="0"/>
              <a:t>How about the planar joint?</a:t>
            </a:r>
            <a:endParaRPr lang="en-NL" dirty="0"/>
          </a:p>
        </p:txBody>
      </p:sp>
      <p:sp>
        <p:nvSpPr>
          <p:cNvPr id="4" name="Slide Number Placeholder 3"/>
          <p:cNvSpPr>
            <a:spLocks noGrp="1"/>
          </p:cNvSpPr>
          <p:nvPr>
            <p:ph type="sldNum" sz="quarter" idx="5"/>
          </p:nvPr>
        </p:nvSpPr>
        <p:spPr/>
        <p:txBody>
          <a:bodyPr/>
          <a:lstStyle/>
          <a:p>
            <a:fld id="{544CBE5D-0A92-4E15-966F-51B9870DEC51}" type="slidenum">
              <a:rPr lang="en-US" smtClean="0"/>
              <a:t>10</a:t>
            </a:fld>
            <a:endParaRPr lang="en-US"/>
          </a:p>
        </p:txBody>
      </p:sp>
    </p:spTree>
    <p:extLst>
      <p:ext uri="{BB962C8B-B14F-4D97-AF65-F5344CB8AC3E}">
        <p14:creationId xmlns:p14="http://schemas.microsoft.com/office/powerpoint/2010/main" val="1389041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44CBE5D-0A92-4E15-966F-51B9870DEC51}" type="slidenum">
              <a:rPr lang="en-US" smtClean="0"/>
              <a:t>11</a:t>
            </a:fld>
            <a:endParaRPr lang="en-US"/>
          </a:p>
        </p:txBody>
      </p:sp>
    </p:spTree>
    <p:extLst>
      <p:ext uri="{BB962C8B-B14F-4D97-AF65-F5344CB8AC3E}">
        <p14:creationId xmlns:p14="http://schemas.microsoft.com/office/powerpoint/2010/main" val="714167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44CBE5D-0A92-4E15-966F-51B9870DEC51}" type="slidenum">
              <a:rPr lang="en-US" smtClean="0"/>
              <a:t>12</a:t>
            </a:fld>
            <a:endParaRPr lang="en-US"/>
          </a:p>
        </p:txBody>
      </p:sp>
    </p:spTree>
    <p:extLst>
      <p:ext uri="{BB962C8B-B14F-4D97-AF65-F5344CB8AC3E}">
        <p14:creationId xmlns:p14="http://schemas.microsoft.com/office/powerpoint/2010/main" val="810296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44CBE5D-0A92-4E15-966F-51B9870DEC51}" type="slidenum">
              <a:rPr lang="en-US" smtClean="0"/>
              <a:t>14</a:t>
            </a:fld>
            <a:endParaRPr lang="en-US"/>
          </a:p>
        </p:txBody>
      </p:sp>
    </p:spTree>
    <p:extLst>
      <p:ext uri="{BB962C8B-B14F-4D97-AF65-F5344CB8AC3E}">
        <p14:creationId xmlns:p14="http://schemas.microsoft.com/office/powerpoint/2010/main" val="76690905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emf"/><Relationship Id="rId16" Type="http://schemas.openxmlformats.org/officeDocument/2006/relationships/image" Target="../media/image15.jpeg"/><Relationship Id="rId1" Type="http://schemas.openxmlformats.org/officeDocument/2006/relationships/slideMaster" Target="../slideMasters/slideMaster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emf"/><Relationship Id="rId1" Type="http://schemas.openxmlformats.org/officeDocument/2006/relationships/slideMaster" Target="../slideMasters/slideMaster3.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emf"/><Relationship Id="rId16" Type="http://schemas.openxmlformats.org/officeDocument/2006/relationships/image" Target="../media/image15.jpeg"/><Relationship Id="rId1" Type="http://schemas.openxmlformats.org/officeDocument/2006/relationships/slideMaster" Target="../slideMasters/slideMaster2.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8.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EDFE1"/>
        </a:solidFill>
        <a:effectLst/>
      </p:bgPr>
    </p:bg>
    <p:spTree>
      <p:nvGrpSpPr>
        <p:cNvPr id="1" name=""/>
        <p:cNvGrpSpPr/>
        <p:nvPr/>
      </p:nvGrpSpPr>
      <p:grpSpPr>
        <a:xfrm>
          <a:off x="0" y="0"/>
          <a:ext cx="0" cy="0"/>
          <a:chOff x="0" y="0"/>
          <a:chExt cx="0" cy="0"/>
        </a:xfrm>
      </p:grpSpPr>
      <p:sp>
        <p:nvSpPr>
          <p:cNvPr id="5131" name="Rectangle 2"/>
          <p:cNvSpPr>
            <a:spLocks noGrp="1" noChangeArrowheads="1"/>
          </p:cNvSpPr>
          <p:nvPr>
            <p:ph type="ctrTitle"/>
          </p:nvPr>
        </p:nvSpPr>
        <p:spPr>
          <a:xfrm>
            <a:off x="685800" y="1016000"/>
            <a:ext cx="7772400" cy="1016000"/>
          </a:xfrm>
        </p:spPr>
        <p:txBody>
          <a:bodyPr anchor="t"/>
          <a:lstStyle>
            <a:lvl1pPr algn="r">
              <a:defRPr sz="3333">
                <a:solidFill>
                  <a:schemeClr val="tx1"/>
                </a:solidFill>
                <a:latin typeface="Futura Md BT" panose="020B0602020204020303" pitchFamily="34" charset="0"/>
              </a:defRPr>
            </a:lvl1pPr>
          </a:lstStyle>
          <a:p>
            <a:pPr lvl="0"/>
            <a:r>
              <a:rPr lang="en-US" altLang="zh-TW" noProof="0"/>
              <a:t>Click to edit Master title style</a:t>
            </a:r>
            <a:endParaRPr lang="en-US" altLang="zh-TW" noProof="0" dirty="0"/>
          </a:p>
        </p:txBody>
      </p:sp>
      <p:sp>
        <p:nvSpPr>
          <p:cNvPr id="5132" name="Rectangle 3"/>
          <p:cNvSpPr>
            <a:spLocks noGrp="1" noChangeArrowheads="1"/>
          </p:cNvSpPr>
          <p:nvPr>
            <p:ph type="subTitle" idx="1" hasCustomPrompt="1"/>
          </p:nvPr>
        </p:nvSpPr>
        <p:spPr>
          <a:xfrm>
            <a:off x="5522119" y="2197427"/>
            <a:ext cx="2971800" cy="1058540"/>
          </a:xfrm>
        </p:spPr>
        <p:txBody>
          <a:bodyPr anchor="b"/>
          <a:lstStyle>
            <a:lvl1pPr marL="0" indent="0" algn="r">
              <a:buFont typeface="Wingdings" pitchFamily="2" charset="2"/>
              <a:buNone/>
              <a:defRPr sz="1333" i="1"/>
            </a:lvl1pPr>
          </a:lstStyle>
          <a:p>
            <a:pPr lvl="0"/>
            <a:r>
              <a:rPr lang="en-US" altLang="zh-TW" noProof="0" dirty="0"/>
              <a:t>Presenter Name &amp; Date</a:t>
            </a:r>
          </a:p>
          <a:p>
            <a:pPr lvl="0"/>
            <a:endParaRPr lang="en-US" altLang="zh-TW" noProof="0" dirty="0"/>
          </a:p>
          <a:p>
            <a:pPr lvl="0"/>
            <a:endParaRPr lang="en-US" altLang="zh-TW" noProof="0" dirty="0"/>
          </a:p>
        </p:txBody>
      </p:sp>
      <p:sp>
        <p:nvSpPr>
          <p:cNvPr id="13" name="Rechteck 11"/>
          <p:cNvSpPr>
            <a:spLocks noChangeArrowheads="1"/>
          </p:cNvSpPr>
          <p:nvPr/>
        </p:nvSpPr>
        <p:spPr bwMode="auto">
          <a:xfrm>
            <a:off x="0" y="3450167"/>
            <a:ext cx="9144000" cy="419365"/>
          </a:xfrm>
          <a:prstGeom prst="rect">
            <a:avLst/>
          </a:prstGeom>
          <a:solidFill>
            <a:srgbClr val="AA312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Century Gothic" pitchFamily="34" charset="0"/>
              </a:defRPr>
            </a:lvl1pPr>
            <a:lvl2pPr marL="742950" indent="-285750" eaLnBrk="0" hangingPunct="0">
              <a:defRPr>
                <a:solidFill>
                  <a:schemeClr val="tx1"/>
                </a:solidFill>
                <a:latin typeface="Century Gothic" pitchFamily="34" charset="0"/>
              </a:defRPr>
            </a:lvl2pPr>
            <a:lvl3pPr marL="1143000" indent="-228600" eaLnBrk="0" hangingPunct="0">
              <a:defRPr>
                <a:solidFill>
                  <a:schemeClr val="tx1"/>
                </a:solidFill>
                <a:latin typeface="Century Gothic" pitchFamily="34" charset="0"/>
              </a:defRPr>
            </a:lvl3pPr>
            <a:lvl4pPr marL="1600200" indent="-228600" eaLnBrk="0" hangingPunct="0">
              <a:defRPr>
                <a:solidFill>
                  <a:schemeClr val="tx1"/>
                </a:solidFill>
                <a:latin typeface="Century Gothic" pitchFamily="34" charset="0"/>
              </a:defRPr>
            </a:lvl4pPr>
            <a:lvl5pPr marL="2057400" indent="-228600" eaLnBrk="0" hangingPunct="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marL="0" marR="0" lvl="0" indent="0" defTabSz="761970" eaLnBrk="1" fontAlgn="auto" latinLnBrk="0" hangingPunct="1">
              <a:lnSpc>
                <a:spcPct val="100000"/>
              </a:lnSpc>
              <a:spcBef>
                <a:spcPts val="0"/>
              </a:spcBef>
              <a:spcAft>
                <a:spcPts val="0"/>
              </a:spcAft>
              <a:buClrTx/>
              <a:buSzTx/>
              <a:buFontTx/>
              <a:buNone/>
              <a:tabLst/>
              <a:defRPr/>
            </a:pPr>
            <a:endParaRPr kumimoji="0" lang="de-DE" altLang="nl-NL" sz="1333" b="1" i="0" u="none" strike="noStrike" kern="0" cap="none" spc="0" normalizeH="0" baseline="0" noProof="0">
              <a:ln>
                <a:noFill/>
              </a:ln>
              <a:solidFill>
                <a:srgbClr val="000000"/>
              </a:solidFill>
              <a:effectLst/>
              <a:uLnTx/>
              <a:uFillTx/>
              <a:latin typeface="Arial" charset="0"/>
              <a:ea typeface="+mn-ea"/>
              <a:cs typeface="Arial" charset="0"/>
            </a:endParaRPr>
          </a:p>
        </p:txBody>
      </p:sp>
      <p:pic>
        <p:nvPicPr>
          <p:cNvPr id="14" name="Grafik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32738" y="3497792"/>
            <a:ext cx="1003300" cy="32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5"/>
          <p:cNvGrpSpPr/>
          <p:nvPr/>
        </p:nvGrpSpPr>
        <p:grpSpPr>
          <a:xfrm>
            <a:off x="28576" y="4067969"/>
            <a:ext cx="9085263" cy="543718"/>
            <a:chOff x="28575" y="4881563"/>
            <a:chExt cx="9085263" cy="652462"/>
          </a:xfrm>
        </p:grpSpPr>
        <p:pic>
          <p:nvPicPr>
            <p:cNvPr id="17" name="Picture 24"/>
            <p:cNvPicPr preferRelativeResize="0">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443663" y="4883150"/>
              <a:ext cx="1128712" cy="650875"/>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18" name="Picture 25"/>
            <p:cNvPicPr preferRelativeResize="0">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86650" y="4881563"/>
              <a:ext cx="773113" cy="652462"/>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19" name="Picture 5"/>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795963" y="4883150"/>
              <a:ext cx="1004887" cy="650875"/>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203700" y="4883150"/>
              <a:ext cx="534988" cy="650875"/>
            </a:xfrm>
            <a:prstGeom prst="rect">
              <a:avLst/>
            </a:prstGeom>
            <a:noFill/>
            <a:ln w="28575" algn="ctr">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21" name="Picture 159"/>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r="11237"/>
            <a:stretch>
              <a:fillRect/>
            </a:stretch>
          </p:blipFill>
          <p:spPr bwMode="auto">
            <a:xfrm>
              <a:off x="8285163" y="4881563"/>
              <a:ext cx="828675" cy="652462"/>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22" name="Picture 2"/>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682750" y="4881563"/>
              <a:ext cx="668338"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28575" y="4881563"/>
              <a:ext cx="1011238"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2371725" y="4881563"/>
              <a:ext cx="900113"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306763" y="4883150"/>
              <a:ext cx="862012" cy="650875"/>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764088" y="4881563"/>
              <a:ext cx="646112"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8283" r="24652"/>
            <a:stretch>
              <a:fillRect/>
            </a:stretch>
          </p:blipFill>
          <p:spPr bwMode="auto">
            <a:xfrm>
              <a:off x="5410200" y="4881563"/>
              <a:ext cx="698500"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6600" y="4881563"/>
              <a:ext cx="952500"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9" name="Rechteck 11"/>
          <p:cNvSpPr>
            <a:spLocks noChangeArrowheads="1"/>
          </p:cNvSpPr>
          <p:nvPr/>
        </p:nvSpPr>
        <p:spPr bwMode="auto">
          <a:xfrm>
            <a:off x="0" y="3450167"/>
            <a:ext cx="9144000" cy="419365"/>
          </a:xfrm>
          <a:prstGeom prst="rect">
            <a:avLst/>
          </a:prstGeom>
          <a:solidFill>
            <a:srgbClr val="AA312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Century Gothic" pitchFamily="34" charset="0"/>
              </a:defRPr>
            </a:lvl1pPr>
            <a:lvl2pPr marL="742950" indent="-285750" eaLnBrk="0" hangingPunct="0">
              <a:defRPr>
                <a:solidFill>
                  <a:schemeClr val="tx1"/>
                </a:solidFill>
                <a:latin typeface="Century Gothic" pitchFamily="34" charset="0"/>
              </a:defRPr>
            </a:lvl2pPr>
            <a:lvl3pPr marL="1143000" indent="-228600" eaLnBrk="0" hangingPunct="0">
              <a:defRPr>
                <a:solidFill>
                  <a:schemeClr val="tx1"/>
                </a:solidFill>
                <a:latin typeface="Century Gothic" pitchFamily="34" charset="0"/>
              </a:defRPr>
            </a:lvl3pPr>
            <a:lvl4pPr marL="1600200" indent="-228600" eaLnBrk="0" hangingPunct="0">
              <a:defRPr>
                <a:solidFill>
                  <a:schemeClr val="tx1"/>
                </a:solidFill>
                <a:latin typeface="Century Gothic" pitchFamily="34" charset="0"/>
              </a:defRPr>
            </a:lvl4pPr>
            <a:lvl5pPr marL="2057400" indent="-228600" eaLnBrk="0" hangingPunct="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marL="0" marR="0" lvl="0" indent="0" defTabSz="761970" eaLnBrk="1" fontAlgn="auto" latinLnBrk="0" hangingPunct="1">
              <a:lnSpc>
                <a:spcPct val="100000"/>
              </a:lnSpc>
              <a:spcBef>
                <a:spcPts val="0"/>
              </a:spcBef>
              <a:spcAft>
                <a:spcPts val="0"/>
              </a:spcAft>
              <a:buClrTx/>
              <a:buSzTx/>
              <a:buFontTx/>
              <a:buNone/>
              <a:tabLst/>
              <a:defRPr/>
            </a:pPr>
            <a:endParaRPr kumimoji="0" lang="de-DE" altLang="nl-NL" sz="1333" b="1" i="0" u="none" strike="noStrike" kern="0" cap="none" spc="0" normalizeH="0" baseline="0" noProof="0">
              <a:ln>
                <a:noFill/>
              </a:ln>
              <a:solidFill>
                <a:srgbClr val="000000"/>
              </a:solidFill>
              <a:effectLst/>
              <a:uLnTx/>
              <a:uFillTx/>
              <a:latin typeface="Arial" charset="0"/>
              <a:ea typeface="+mn-ea"/>
              <a:cs typeface="Arial" charset="0"/>
            </a:endParaRPr>
          </a:p>
        </p:txBody>
      </p:sp>
      <p:pic>
        <p:nvPicPr>
          <p:cNvPr id="30" name="Grafik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32738" y="3497792"/>
            <a:ext cx="1003300" cy="32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 name="Group 30"/>
          <p:cNvGrpSpPr/>
          <p:nvPr/>
        </p:nvGrpSpPr>
        <p:grpSpPr>
          <a:xfrm>
            <a:off x="28576" y="4067969"/>
            <a:ext cx="9085263" cy="543718"/>
            <a:chOff x="28575" y="4881563"/>
            <a:chExt cx="9085263" cy="652462"/>
          </a:xfrm>
        </p:grpSpPr>
        <p:pic>
          <p:nvPicPr>
            <p:cNvPr id="32" name="Picture 24"/>
            <p:cNvPicPr preferRelativeResize="0">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443663" y="4883150"/>
              <a:ext cx="1128712" cy="650875"/>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33" name="Picture 25"/>
            <p:cNvPicPr preferRelativeResize="0">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86650" y="4881563"/>
              <a:ext cx="773113" cy="652462"/>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34" name="Picture 5"/>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795963" y="4883150"/>
              <a:ext cx="1004887" cy="650875"/>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35" name="Picture 2"/>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203700" y="4883150"/>
              <a:ext cx="534988" cy="650875"/>
            </a:xfrm>
            <a:prstGeom prst="rect">
              <a:avLst/>
            </a:prstGeom>
            <a:noFill/>
            <a:ln w="28575" algn="ctr">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36" name="Picture 159"/>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r="11237"/>
            <a:stretch>
              <a:fillRect/>
            </a:stretch>
          </p:blipFill>
          <p:spPr bwMode="auto">
            <a:xfrm>
              <a:off x="8285163" y="4881563"/>
              <a:ext cx="828675" cy="652462"/>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37" name="Picture 2"/>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682750" y="4881563"/>
              <a:ext cx="668338"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28575" y="4881563"/>
              <a:ext cx="1011238"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2371725" y="4881563"/>
              <a:ext cx="900113"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306763" y="4883150"/>
              <a:ext cx="862012" cy="650875"/>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764088" y="4881563"/>
              <a:ext cx="646112"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8283" r="24652"/>
            <a:stretch>
              <a:fillRect/>
            </a:stretch>
          </p:blipFill>
          <p:spPr bwMode="auto">
            <a:xfrm>
              <a:off x="5410200" y="4881563"/>
              <a:ext cx="698500"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6600" y="4881563"/>
              <a:ext cx="952500"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4" name="Image 7" descr="SEGULA LES PAGES RETENUES_Page_1.jpg"/>
          <p:cNvPicPr>
            <a:picLocks noChangeAspect="1"/>
          </p:cNvPicPr>
          <p:nvPr userDrawn="1"/>
        </p:nvPicPr>
        <p:blipFill rotWithShape="1">
          <a:blip r:embed="rId15" cstate="print">
            <a:extLst>
              <a:ext uri="{28A0092B-C50C-407E-A947-70E740481C1C}">
                <a14:useLocalDpi xmlns:a14="http://schemas.microsoft.com/office/drawing/2010/main" val="0"/>
              </a:ext>
            </a:extLst>
          </a:blip>
          <a:srcRect r="55658" b="16770"/>
          <a:stretch/>
        </p:blipFill>
        <p:spPr bwMode="auto">
          <a:xfrm>
            <a:off x="0" y="7056"/>
            <a:ext cx="4054667" cy="570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bretagnepolenaval.org/modules/kameleon/upload/LOGO_GST_30_08_2010_16_06_14.jp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3962400" y="2476500"/>
            <a:ext cx="4610664" cy="995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152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4"/>
          <p:cNvSpPr>
            <a:spLocks noGrp="1" noChangeArrowheads="1"/>
          </p:cNvSpPr>
          <p:nvPr>
            <p:ph type="ftr" sz="quarter" idx="10"/>
          </p:nvPr>
        </p:nvSpPr>
        <p:spPr>
          <a:xfrm>
            <a:off x="76200" y="5492416"/>
            <a:ext cx="2895600" cy="168275"/>
          </a:xfrm>
          <a:ln/>
        </p:spPr>
        <p:txBody>
          <a:bodyPr/>
          <a:lstStyle>
            <a:lvl1pPr>
              <a:defRPr/>
            </a:lvl1pPr>
          </a:lstStyle>
          <a:p>
            <a:pPr>
              <a:defRPr/>
            </a:pPr>
            <a:r>
              <a:rPr lang="en-US" altLang="zh-TW" dirty="0"/>
              <a:t>ASM Pacific Technology Ltd. © 2020</a:t>
            </a:r>
          </a:p>
        </p:txBody>
      </p:sp>
      <p:sp>
        <p:nvSpPr>
          <p:cNvPr id="12" name="Rectangle 5"/>
          <p:cNvSpPr>
            <a:spLocks noGrp="1" noChangeArrowheads="1"/>
          </p:cNvSpPr>
          <p:nvPr>
            <p:ph type="sldNum" sz="quarter" idx="11"/>
          </p:nvPr>
        </p:nvSpPr>
        <p:spPr>
          <a:xfrm>
            <a:off x="3505200" y="5497179"/>
            <a:ext cx="2133600" cy="152400"/>
          </a:xfrm>
          <a:ln/>
        </p:spPr>
        <p:txBody>
          <a:bodyPr/>
          <a:lstStyle>
            <a:lvl1pPr>
              <a:defRPr/>
            </a:lvl1pPr>
          </a:lstStyle>
          <a:p>
            <a:pPr>
              <a:defRPr/>
            </a:pPr>
            <a:r>
              <a:rPr lang="en-US" altLang="zh-TW"/>
              <a:t>CONFIDENTIAL</a:t>
            </a:r>
            <a:endParaRPr lang="en-US" altLang="zh-TW" dirty="0"/>
          </a:p>
        </p:txBody>
      </p:sp>
    </p:spTree>
    <p:extLst>
      <p:ext uri="{BB962C8B-B14F-4D97-AF65-F5344CB8AC3E}">
        <p14:creationId xmlns:p14="http://schemas.microsoft.com/office/powerpoint/2010/main" val="4218757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1079500"/>
            <a:ext cx="4343400" cy="4318000"/>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79500"/>
            <a:ext cx="4343400" cy="4318000"/>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zh-TW" dirty="0"/>
              <a:t>ASM Pacific Technology Ltd. © 2020</a:t>
            </a:r>
          </a:p>
        </p:txBody>
      </p:sp>
      <p:sp>
        <p:nvSpPr>
          <p:cNvPr id="6" name="Rectangle 5"/>
          <p:cNvSpPr>
            <a:spLocks noGrp="1" noChangeArrowheads="1"/>
          </p:cNvSpPr>
          <p:nvPr>
            <p:ph type="sldNum" sz="quarter" idx="11"/>
          </p:nvPr>
        </p:nvSpPr>
        <p:spPr>
          <a:ln/>
        </p:spPr>
        <p:txBody>
          <a:bodyPr/>
          <a:lstStyle>
            <a:lvl1pPr>
              <a:defRPr/>
            </a:lvl1pPr>
          </a:lstStyle>
          <a:p>
            <a:fld id="{CF91A5E6-BCCC-4E24-9129-468C6FEEE1C9}"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endParaRPr lang="nl-NL"/>
          </a:p>
        </p:txBody>
      </p:sp>
      <p:grpSp>
        <p:nvGrpSpPr>
          <p:cNvPr id="8" name="Group 7"/>
          <p:cNvGrpSpPr/>
          <p:nvPr userDrawn="1"/>
        </p:nvGrpSpPr>
        <p:grpSpPr>
          <a:xfrm>
            <a:off x="3" y="0"/>
            <a:ext cx="8829670" cy="457200"/>
            <a:chOff x="3" y="0"/>
            <a:chExt cx="8829670" cy="457200"/>
          </a:xfrm>
        </p:grpSpPr>
        <p:pic>
          <p:nvPicPr>
            <p:cNvPr id="9" name="Image 10" descr="tetiere Segula-UK.jpg"/>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3" y="0"/>
              <a:ext cx="27876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http://bretagnepolenaval.org/modules/kameleon/upload/LOGO_GST_30_08_2010_16_06_14.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5198" y="115934"/>
              <a:ext cx="1514475" cy="32693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ight Triangle 10"/>
          <p:cNvSpPr/>
          <p:nvPr userDrawn="1"/>
        </p:nvSpPr>
        <p:spPr>
          <a:xfrm flipH="1">
            <a:off x="8534400" y="5105400"/>
            <a:ext cx="609600" cy="609600"/>
          </a:xfrm>
          <a:prstGeom prst="rtTriangle">
            <a:avLst/>
          </a:prstGeom>
          <a:solidFill>
            <a:srgbClr val="1F27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ZoneTexte 7"/>
          <p:cNvSpPr txBox="1">
            <a:spLocks noChangeArrowheads="1"/>
          </p:cNvSpPr>
          <p:nvPr userDrawn="1"/>
        </p:nvSpPr>
        <p:spPr bwMode="auto">
          <a:xfrm rot="16200000">
            <a:off x="-1924845" y="2967832"/>
            <a:ext cx="4092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defTabSz="457200" eaLnBrk="1" fontAlgn="base" hangingPunct="1">
              <a:spcBef>
                <a:spcPct val="0"/>
              </a:spcBef>
              <a:spcAft>
                <a:spcPct val="0"/>
              </a:spcAft>
            </a:pPr>
            <a:r>
              <a:rPr lang="fr-FR" altLang="en-US" sz="800" dirty="0">
                <a:solidFill>
                  <a:srgbClr val="50504F"/>
                </a:solidFill>
                <a:cs typeface="Arial" pitchFamily="34" charset="0"/>
              </a:rPr>
              <a:t>Copyright © SEGULA Technologies – All rights reserved – 10/11/2015</a:t>
            </a:r>
          </a:p>
        </p:txBody>
      </p:sp>
    </p:spTree>
    <p:extLst>
      <p:ext uri="{BB962C8B-B14F-4D97-AF65-F5344CB8AC3E}">
        <p14:creationId xmlns:p14="http://schemas.microsoft.com/office/powerpoint/2010/main" val="2122126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zh-TW" dirty="0"/>
              <a:t>ASM Pacific Technology Ltd. © 2020</a:t>
            </a:r>
          </a:p>
        </p:txBody>
      </p:sp>
      <p:sp>
        <p:nvSpPr>
          <p:cNvPr id="5" name="Rectangle 5"/>
          <p:cNvSpPr>
            <a:spLocks noGrp="1" noChangeArrowheads="1"/>
          </p:cNvSpPr>
          <p:nvPr>
            <p:ph type="sldNum" sz="quarter" idx="11"/>
          </p:nvPr>
        </p:nvSpPr>
        <p:spPr>
          <a:ln/>
        </p:spPr>
        <p:txBody>
          <a:bodyPr/>
          <a:lstStyle>
            <a:lvl1pPr>
              <a:defRPr/>
            </a:lvl1pPr>
          </a:lstStyle>
          <a:p>
            <a:fld id="{CF91A5E6-BCCC-4E24-9129-468C6FEEE1C9}" type="slidenum">
              <a:rPr lang="en-US" smtClean="0"/>
              <a:pPr/>
              <a:t>‹#›</a:t>
            </a:fld>
            <a:endParaRPr lang="en-US"/>
          </a:p>
        </p:txBody>
      </p:sp>
    </p:spTree>
    <p:extLst>
      <p:ext uri="{BB962C8B-B14F-4D97-AF65-F5344CB8AC3E}">
        <p14:creationId xmlns:p14="http://schemas.microsoft.com/office/powerpoint/2010/main" val="3084086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r>
              <a:rPr lang="en-US" altLang="zh-TW" dirty="0"/>
              <a:t>ASM Pacific Technology Ltd. © 2020</a:t>
            </a:r>
          </a:p>
        </p:txBody>
      </p:sp>
      <p:sp>
        <p:nvSpPr>
          <p:cNvPr id="8" name="Rectangle 5"/>
          <p:cNvSpPr>
            <a:spLocks noGrp="1" noChangeArrowheads="1"/>
          </p:cNvSpPr>
          <p:nvPr>
            <p:ph type="sldNum" sz="quarter" idx="11"/>
          </p:nvPr>
        </p:nvSpPr>
        <p:spPr>
          <a:ln/>
        </p:spPr>
        <p:txBody>
          <a:bodyPr/>
          <a:lstStyle>
            <a:lvl1pPr>
              <a:defRPr/>
            </a:lvl1pPr>
          </a:lstStyle>
          <a:p>
            <a:fld id="{CF91A5E6-BCCC-4E24-9129-468C6FEEE1C9}" type="slidenum">
              <a:rPr lang="en-US" smtClean="0"/>
              <a:pPr/>
              <a:t>‹#›</a:t>
            </a:fld>
            <a:endParaRPr lang="en-US"/>
          </a:p>
        </p:txBody>
      </p:sp>
    </p:spTree>
    <p:extLst>
      <p:ext uri="{BB962C8B-B14F-4D97-AF65-F5344CB8AC3E}">
        <p14:creationId xmlns:p14="http://schemas.microsoft.com/office/powerpoint/2010/main" val="3413286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ltLang="zh-TW" dirty="0"/>
              <a:t>ASM Pacific Technology Ltd. © 2020</a:t>
            </a:r>
          </a:p>
        </p:txBody>
      </p:sp>
      <p:sp>
        <p:nvSpPr>
          <p:cNvPr id="4" name="Rectangle 5"/>
          <p:cNvSpPr>
            <a:spLocks noGrp="1" noChangeArrowheads="1"/>
          </p:cNvSpPr>
          <p:nvPr>
            <p:ph type="sldNum" sz="quarter" idx="11"/>
          </p:nvPr>
        </p:nvSpPr>
        <p:spPr>
          <a:ln/>
        </p:spPr>
        <p:txBody>
          <a:bodyPr/>
          <a:lstStyle>
            <a:lvl1pPr>
              <a:defRPr/>
            </a:lvl1pPr>
          </a:lstStyle>
          <a:p>
            <a:fld id="{CF91A5E6-BCCC-4E24-9129-468C6FEEE1C9}" type="slidenum">
              <a:rPr lang="en-US" smtClean="0"/>
              <a:pPr/>
              <a:t>‹#›</a:t>
            </a:fld>
            <a:endParaRPr lang="en-US"/>
          </a:p>
        </p:txBody>
      </p:sp>
    </p:spTree>
    <p:extLst>
      <p:ext uri="{BB962C8B-B14F-4D97-AF65-F5344CB8AC3E}">
        <p14:creationId xmlns:p14="http://schemas.microsoft.com/office/powerpoint/2010/main" val="2672704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1079500"/>
            <a:ext cx="4343400" cy="4318000"/>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79500"/>
            <a:ext cx="4343400" cy="4318000"/>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zh-TW" dirty="0"/>
              <a:t>ASM Pacific Technology Ltd. © 2020</a:t>
            </a:r>
          </a:p>
        </p:txBody>
      </p:sp>
      <p:sp>
        <p:nvSpPr>
          <p:cNvPr id="6" name="Rectangle 5"/>
          <p:cNvSpPr>
            <a:spLocks noGrp="1" noChangeArrowheads="1"/>
          </p:cNvSpPr>
          <p:nvPr>
            <p:ph type="sldNum" sz="quarter" idx="11"/>
          </p:nvPr>
        </p:nvSpPr>
        <p:spPr>
          <a:ln/>
        </p:spPr>
        <p:txBody>
          <a:bodyPr/>
          <a:lstStyle>
            <a:lvl1pPr>
              <a:defRPr/>
            </a:lvl1pPr>
          </a:lstStyle>
          <a:p>
            <a:fld id="{CF91A5E6-BCCC-4E24-9129-468C6FEEE1C9}"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753072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grpSp>
        <p:nvGrpSpPr>
          <p:cNvPr id="8" name="Group 7"/>
          <p:cNvGrpSpPr/>
          <p:nvPr userDrawn="1"/>
        </p:nvGrpSpPr>
        <p:grpSpPr>
          <a:xfrm>
            <a:off x="3" y="0"/>
            <a:ext cx="8829670" cy="457200"/>
            <a:chOff x="3" y="0"/>
            <a:chExt cx="8829670" cy="457200"/>
          </a:xfrm>
        </p:grpSpPr>
        <p:pic>
          <p:nvPicPr>
            <p:cNvPr id="9" name="Image 10" descr="tetiere Segula-UK.jpg"/>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3" y="0"/>
              <a:ext cx="27876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http://bretagnepolenaval.org/modules/kameleon/upload/LOGO_GST_30_08_2010_16_06_14.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5198" y="115934"/>
              <a:ext cx="1514475" cy="326931"/>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ight Triangle 10"/>
          <p:cNvSpPr/>
          <p:nvPr userDrawn="1"/>
        </p:nvSpPr>
        <p:spPr>
          <a:xfrm flipH="1">
            <a:off x="8534400" y="5105400"/>
            <a:ext cx="609600" cy="609600"/>
          </a:xfrm>
          <a:prstGeom prst="rtTriangle">
            <a:avLst/>
          </a:prstGeom>
          <a:solidFill>
            <a:srgbClr val="1F27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a:spLocks noGrp="1"/>
          </p:cNvSpPr>
          <p:nvPr>
            <p:ph type="sldNum" sz="quarter" idx="12"/>
          </p:nvPr>
        </p:nvSpPr>
        <p:spPr>
          <a:xfrm>
            <a:off x="7010400" y="5372100"/>
            <a:ext cx="2133600" cy="304271"/>
          </a:xfrm>
        </p:spPr>
        <p:txBody>
          <a:bodyPr/>
          <a:lstStyle>
            <a:lvl1pPr>
              <a:defRPr>
                <a:solidFill>
                  <a:schemeClr val="bg1"/>
                </a:solidFill>
              </a:defRPr>
            </a:lvl1pPr>
          </a:lstStyle>
          <a:p>
            <a:fld id="{CF91A5E6-BCCC-4E24-9129-468C6FEEE1C9}" type="slidenum">
              <a:rPr lang="en-US" smtClean="0"/>
              <a:pPr/>
              <a:t>‹#›</a:t>
            </a:fld>
            <a:endParaRPr lang="en-US"/>
          </a:p>
        </p:txBody>
      </p:sp>
      <p:sp>
        <p:nvSpPr>
          <p:cNvPr id="15" name="ZoneTexte 7"/>
          <p:cNvSpPr txBox="1">
            <a:spLocks noChangeArrowheads="1"/>
          </p:cNvSpPr>
          <p:nvPr userDrawn="1"/>
        </p:nvSpPr>
        <p:spPr bwMode="auto">
          <a:xfrm rot="16200000">
            <a:off x="-1924845" y="2967832"/>
            <a:ext cx="4092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defTabSz="457200" eaLnBrk="1" fontAlgn="base" hangingPunct="1">
              <a:spcBef>
                <a:spcPct val="0"/>
              </a:spcBef>
              <a:spcAft>
                <a:spcPct val="0"/>
              </a:spcAft>
            </a:pPr>
            <a:r>
              <a:rPr lang="fr-FR" altLang="en-US" sz="800" dirty="0">
                <a:solidFill>
                  <a:srgbClr val="50504F"/>
                </a:solidFill>
                <a:cs typeface="Arial" pitchFamily="34" charset="0"/>
              </a:rPr>
              <a:t>Copyright © SEGULA Technologies – All rights reserved – 10/11/2015</a:t>
            </a:r>
          </a:p>
        </p:txBody>
      </p:sp>
      <p:sp>
        <p:nvSpPr>
          <p:cNvPr id="16" name="Title 1"/>
          <p:cNvSpPr>
            <a:spLocks noGrp="1"/>
          </p:cNvSpPr>
          <p:nvPr>
            <p:ph type="title"/>
          </p:nvPr>
        </p:nvSpPr>
        <p:spPr>
          <a:xfrm>
            <a:off x="457200" y="419101"/>
            <a:ext cx="8229600" cy="685800"/>
          </a:xfrm>
        </p:spPr>
        <p:txBody>
          <a:bodyPr>
            <a:noAutofit/>
          </a:bodyPr>
          <a:lstStyle>
            <a:lvl1pPr algn="l">
              <a:defRPr sz="4000">
                <a:solidFill>
                  <a:srgbClr val="FF6600"/>
                </a:solidFill>
              </a:defRPr>
            </a:lvl1pPr>
          </a:lstStyle>
          <a:p>
            <a:r>
              <a:rPr lang="en-US"/>
              <a:t>Click to edit Master title style</a:t>
            </a:r>
            <a:endParaRPr lang="en-US" dirty="0"/>
          </a:p>
        </p:txBody>
      </p:sp>
    </p:spTree>
    <p:extLst>
      <p:ext uri="{BB962C8B-B14F-4D97-AF65-F5344CB8AC3E}">
        <p14:creationId xmlns:p14="http://schemas.microsoft.com/office/powerpoint/2010/main" val="2098837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Image 7" descr="SEGULA LES PAGES RETENUES_Page_1.jpg"/>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0" y="7056"/>
            <a:ext cx="4054667" cy="570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4"/>
          <p:cNvSpPr txBox="1">
            <a:spLocks noChangeArrowheads="1"/>
          </p:cNvSpPr>
          <p:nvPr userDrawn="1"/>
        </p:nvSpPr>
        <p:spPr bwMode="auto">
          <a:xfrm>
            <a:off x="0" y="4650848"/>
            <a:ext cx="6156325" cy="646112"/>
          </a:xfrm>
          <a:prstGeom prst="rect">
            <a:avLst/>
          </a:prstGeom>
          <a:noFill/>
          <a:ln>
            <a:noFill/>
          </a:ln>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fr-FR" sz="3600" b="1" dirty="0">
                <a:solidFill>
                  <a:srgbClr val="1F2778"/>
                </a:solidFill>
                <a:effectLst>
                  <a:outerShdw blurRad="38100" dist="38100" dir="2700000" algn="tl">
                    <a:srgbClr val="000000">
                      <a:alpha val="43137"/>
                    </a:srgbClr>
                  </a:outerShdw>
                </a:effectLst>
                <a:latin typeface="+mn-lt"/>
              </a:rPr>
              <a:t>THANKS FOR YOUR ATTENTION</a:t>
            </a:r>
          </a:p>
        </p:txBody>
      </p:sp>
      <p:pic>
        <p:nvPicPr>
          <p:cNvPr id="9" name="Picture 2" descr="http://bretagnepolenaval.org/modules/kameleon/upload/LOGO_GST_30_08_2010_16_06_14.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62400" y="2476500"/>
            <a:ext cx="4610664" cy="995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9064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EDFE1"/>
        </a:solidFill>
        <a:effectLst/>
      </p:bgPr>
    </p:bg>
    <p:spTree>
      <p:nvGrpSpPr>
        <p:cNvPr id="1" name=""/>
        <p:cNvGrpSpPr/>
        <p:nvPr/>
      </p:nvGrpSpPr>
      <p:grpSpPr>
        <a:xfrm>
          <a:off x="0" y="0"/>
          <a:ext cx="0" cy="0"/>
          <a:chOff x="0" y="0"/>
          <a:chExt cx="0" cy="0"/>
        </a:xfrm>
      </p:grpSpPr>
      <p:sp>
        <p:nvSpPr>
          <p:cNvPr id="5131" name="Rectangle 2"/>
          <p:cNvSpPr>
            <a:spLocks noGrp="1" noChangeArrowheads="1"/>
          </p:cNvSpPr>
          <p:nvPr>
            <p:ph type="ctrTitle"/>
          </p:nvPr>
        </p:nvSpPr>
        <p:spPr>
          <a:xfrm>
            <a:off x="685800" y="1016000"/>
            <a:ext cx="7772400" cy="1016000"/>
          </a:xfrm>
        </p:spPr>
        <p:txBody>
          <a:bodyPr anchor="t"/>
          <a:lstStyle>
            <a:lvl1pPr algn="r">
              <a:defRPr sz="3333">
                <a:solidFill>
                  <a:schemeClr val="tx1"/>
                </a:solidFill>
                <a:latin typeface="Futura Md BT" panose="020B0602020204020303" pitchFamily="34" charset="0"/>
              </a:defRPr>
            </a:lvl1pPr>
          </a:lstStyle>
          <a:p>
            <a:pPr lvl="0"/>
            <a:r>
              <a:rPr lang="en-US" altLang="zh-TW" noProof="0"/>
              <a:t>Click to edit Master title style</a:t>
            </a:r>
            <a:endParaRPr lang="en-US" altLang="zh-TW" noProof="0" dirty="0"/>
          </a:p>
        </p:txBody>
      </p:sp>
      <p:sp>
        <p:nvSpPr>
          <p:cNvPr id="5132" name="Rectangle 3"/>
          <p:cNvSpPr>
            <a:spLocks noGrp="1" noChangeArrowheads="1"/>
          </p:cNvSpPr>
          <p:nvPr>
            <p:ph type="subTitle" idx="1" hasCustomPrompt="1"/>
          </p:nvPr>
        </p:nvSpPr>
        <p:spPr>
          <a:xfrm>
            <a:off x="5522119" y="2197427"/>
            <a:ext cx="2971800" cy="1058540"/>
          </a:xfrm>
        </p:spPr>
        <p:txBody>
          <a:bodyPr anchor="b"/>
          <a:lstStyle>
            <a:lvl1pPr marL="0" indent="0" algn="r">
              <a:buFont typeface="Wingdings" pitchFamily="2" charset="2"/>
              <a:buNone/>
              <a:defRPr sz="1333" i="1"/>
            </a:lvl1pPr>
          </a:lstStyle>
          <a:p>
            <a:pPr lvl="0"/>
            <a:r>
              <a:rPr lang="en-US" altLang="zh-TW" noProof="0" dirty="0"/>
              <a:t>Presenter Name &amp; Date</a:t>
            </a:r>
          </a:p>
          <a:p>
            <a:pPr lvl="0"/>
            <a:endParaRPr lang="en-US" altLang="zh-TW" noProof="0" dirty="0"/>
          </a:p>
          <a:p>
            <a:pPr lvl="0"/>
            <a:endParaRPr lang="en-US" altLang="zh-TW" noProof="0" dirty="0"/>
          </a:p>
        </p:txBody>
      </p:sp>
      <p:sp>
        <p:nvSpPr>
          <p:cNvPr id="13" name="Rechteck 11"/>
          <p:cNvSpPr>
            <a:spLocks noChangeArrowheads="1"/>
          </p:cNvSpPr>
          <p:nvPr/>
        </p:nvSpPr>
        <p:spPr bwMode="auto">
          <a:xfrm>
            <a:off x="0" y="3450167"/>
            <a:ext cx="9144000" cy="419365"/>
          </a:xfrm>
          <a:prstGeom prst="rect">
            <a:avLst/>
          </a:prstGeom>
          <a:solidFill>
            <a:srgbClr val="AA312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Century Gothic" pitchFamily="34" charset="0"/>
              </a:defRPr>
            </a:lvl1pPr>
            <a:lvl2pPr marL="742950" indent="-285750" eaLnBrk="0" hangingPunct="0">
              <a:defRPr>
                <a:solidFill>
                  <a:schemeClr val="tx1"/>
                </a:solidFill>
                <a:latin typeface="Century Gothic" pitchFamily="34" charset="0"/>
              </a:defRPr>
            </a:lvl2pPr>
            <a:lvl3pPr marL="1143000" indent="-228600" eaLnBrk="0" hangingPunct="0">
              <a:defRPr>
                <a:solidFill>
                  <a:schemeClr val="tx1"/>
                </a:solidFill>
                <a:latin typeface="Century Gothic" pitchFamily="34" charset="0"/>
              </a:defRPr>
            </a:lvl3pPr>
            <a:lvl4pPr marL="1600200" indent="-228600" eaLnBrk="0" hangingPunct="0">
              <a:defRPr>
                <a:solidFill>
                  <a:schemeClr val="tx1"/>
                </a:solidFill>
                <a:latin typeface="Century Gothic" pitchFamily="34" charset="0"/>
              </a:defRPr>
            </a:lvl4pPr>
            <a:lvl5pPr marL="2057400" indent="-228600" eaLnBrk="0" hangingPunct="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marL="0" marR="0" lvl="0" indent="0" defTabSz="761970" eaLnBrk="1" fontAlgn="auto" latinLnBrk="0" hangingPunct="1">
              <a:lnSpc>
                <a:spcPct val="100000"/>
              </a:lnSpc>
              <a:spcBef>
                <a:spcPts val="0"/>
              </a:spcBef>
              <a:spcAft>
                <a:spcPts val="0"/>
              </a:spcAft>
              <a:buClrTx/>
              <a:buSzTx/>
              <a:buFontTx/>
              <a:buNone/>
              <a:tabLst/>
              <a:defRPr/>
            </a:pPr>
            <a:endParaRPr kumimoji="0" lang="de-DE" altLang="nl-NL" sz="1333" b="1" i="0" u="none" strike="noStrike" kern="0" cap="none" spc="0" normalizeH="0" baseline="0" noProof="0">
              <a:ln>
                <a:noFill/>
              </a:ln>
              <a:solidFill>
                <a:srgbClr val="000000"/>
              </a:solidFill>
              <a:effectLst/>
              <a:uLnTx/>
              <a:uFillTx/>
              <a:latin typeface="Arial" charset="0"/>
              <a:ea typeface="+mn-ea"/>
              <a:cs typeface="Arial" charset="0"/>
            </a:endParaRPr>
          </a:p>
        </p:txBody>
      </p:sp>
      <p:pic>
        <p:nvPicPr>
          <p:cNvPr id="14" name="Grafik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32738" y="3497792"/>
            <a:ext cx="1003300" cy="32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5"/>
          <p:cNvGrpSpPr/>
          <p:nvPr/>
        </p:nvGrpSpPr>
        <p:grpSpPr>
          <a:xfrm>
            <a:off x="28576" y="4067969"/>
            <a:ext cx="9085263" cy="543718"/>
            <a:chOff x="28575" y="4881563"/>
            <a:chExt cx="9085263" cy="652462"/>
          </a:xfrm>
        </p:grpSpPr>
        <p:pic>
          <p:nvPicPr>
            <p:cNvPr id="17" name="Picture 24"/>
            <p:cNvPicPr preferRelativeResize="0">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443663" y="4883150"/>
              <a:ext cx="1128712" cy="650875"/>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18" name="Picture 25"/>
            <p:cNvPicPr preferRelativeResize="0">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86650" y="4881563"/>
              <a:ext cx="773113" cy="652462"/>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19" name="Picture 5"/>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795963" y="4883150"/>
              <a:ext cx="1004887" cy="650875"/>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203700" y="4883150"/>
              <a:ext cx="534988" cy="650875"/>
            </a:xfrm>
            <a:prstGeom prst="rect">
              <a:avLst/>
            </a:prstGeom>
            <a:noFill/>
            <a:ln w="28575" algn="ctr">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21" name="Picture 159"/>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r="11237"/>
            <a:stretch>
              <a:fillRect/>
            </a:stretch>
          </p:blipFill>
          <p:spPr bwMode="auto">
            <a:xfrm>
              <a:off x="8285163" y="4881563"/>
              <a:ext cx="828675" cy="652462"/>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22" name="Picture 2"/>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682750" y="4881563"/>
              <a:ext cx="668338"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28575" y="4881563"/>
              <a:ext cx="1011238"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2371725" y="4881563"/>
              <a:ext cx="900113"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306763" y="4883150"/>
              <a:ext cx="862012" cy="650875"/>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764088" y="4881563"/>
              <a:ext cx="646112"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8283" r="24652"/>
            <a:stretch>
              <a:fillRect/>
            </a:stretch>
          </p:blipFill>
          <p:spPr bwMode="auto">
            <a:xfrm>
              <a:off x="5410200" y="4881563"/>
              <a:ext cx="698500"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6600" y="4881563"/>
              <a:ext cx="952500"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9" name="Rechteck 11"/>
          <p:cNvSpPr>
            <a:spLocks noChangeArrowheads="1"/>
          </p:cNvSpPr>
          <p:nvPr userDrawn="1"/>
        </p:nvSpPr>
        <p:spPr bwMode="auto">
          <a:xfrm>
            <a:off x="0" y="3450167"/>
            <a:ext cx="9144000" cy="419365"/>
          </a:xfrm>
          <a:prstGeom prst="rect">
            <a:avLst/>
          </a:prstGeom>
          <a:solidFill>
            <a:srgbClr val="AA312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Century Gothic" pitchFamily="34" charset="0"/>
              </a:defRPr>
            </a:lvl1pPr>
            <a:lvl2pPr marL="742950" indent="-285750" eaLnBrk="0" hangingPunct="0">
              <a:defRPr>
                <a:solidFill>
                  <a:schemeClr val="tx1"/>
                </a:solidFill>
                <a:latin typeface="Century Gothic" pitchFamily="34" charset="0"/>
              </a:defRPr>
            </a:lvl2pPr>
            <a:lvl3pPr marL="1143000" indent="-228600" eaLnBrk="0" hangingPunct="0">
              <a:defRPr>
                <a:solidFill>
                  <a:schemeClr val="tx1"/>
                </a:solidFill>
                <a:latin typeface="Century Gothic" pitchFamily="34" charset="0"/>
              </a:defRPr>
            </a:lvl3pPr>
            <a:lvl4pPr marL="1600200" indent="-228600" eaLnBrk="0" hangingPunct="0">
              <a:defRPr>
                <a:solidFill>
                  <a:schemeClr val="tx1"/>
                </a:solidFill>
                <a:latin typeface="Century Gothic" pitchFamily="34" charset="0"/>
              </a:defRPr>
            </a:lvl4pPr>
            <a:lvl5pPr marL="2057400" indent="-228600" eaLnBrk="0" hangingPunct="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marL="0" marR="0" lvl="0" indent="0" defTabSz="761970" eaLnBrk="1" fontAlgn="auto" latinLnBrk="0" hangingPunct="1">
              <a:lnSpc>
                <a:spcPct val="100000"/>
              </a:lnSpc>
              <a:spcBef>
                <a:spcPts val="0"/>
              </a:spcBef>
              <a:spcAft>
                <a:spcPts val="0"/>
              </a:spcAft>
              <a:buClrTx/>
              <a:buSzTx/>
              <a:buFontTx/>
              <a:buNone/>
              <a:tabLst/>
              <a:defRPr/>
            </a:pPr>
            <a:endParaRPr kumimoji="0" lang="de-DE" altLang="nl-NL" sz="1333" b="1" i="0" u="none" strike="noStrike" kern="0" cap="none" spc="0" normalizeH="0" baseline="0" noProof="0">
              <a:ln>
                <a:noFill/>
              </a:ln>
              <a:solidFill>
                <a:srgbClr val="000000"/>
              </a:solidFill>
              <a:effectLst/>
              <a:uLnTx/>
              <a:uFillTx/>
              <a:latin typeface="Arial" charset="0"/>
              <a:ea typeface="+mn-ea"/>
              <a:cs typeface="Arial" charset="0"/>
            </a:endParaRPr>
          </a:p>
        </p:txBody>
      </p:sp>
      <p:pic>
        <p:nvPicPr>
          <p:cNvPr id="30" name="Grafik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2738" y="3497792"/>
            <a:ext cx="1003300" cy="32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 name="Group 30"/>
          <p:cNvGrpSpPr/>
          <p:nvPr userDrawn="1"/>
        </p:nvGrpSpPr>
        <p:grpSpPr>
          <a:xfrm>
            <a:off x="28576" y="4067969"/>
            <a:ext cx="9085263" cy="543718"/>
            <a:chOff x="28575" y="4881563"/>
            <a:chExt cx="9085263" cy="652462"/>
          </a:xfrm>
        </p:grpSpPr>
        <p:pic>
          <p:nvPicPr>
            <p:cNvPr id="32" name="Picture 24"/>
            <p:cNvPicPr preferRelativeResize="0">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443663" y="4883150"/>
              <a:ext cx="1128712" cy="650875"/>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33" name="Picture 25"/>
            <p:cNvPicPr preferRelativeResize="0">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86650" y="4881563"/>
              <a:ext cx="773113" cy="652462"/>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34" name="Picture 5"/>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795963" y="4883150"/>
              <a:ext cx="1004887" cy="650875"/>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35" name="Picture 2"/>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203700" y="4883150"/>
              <a:ext cx="534988" cy="650875"/>
            </a:xfrm>
            <a:prstGeom prst="rect">
              <a:avLst/>
            </a:prstGeom>
            <a:noFill/>
            <a:ln w="28575" algn="ctr">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36" name="Picture 159"/>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r="11237"/>
            <a:stretch>
              <a:fillRect/>
            </a:stretch>
          </p:blipFill>
          <p:spPr bwMode="auto">
            <a:xfrm>
              <a:off x="8285163" y="4881563"/>
              <a:ext cx="828675" cy="652462"/>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37" name="Picture 2"/>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682750" y="4881563"/>
              <a:ext cx="668338"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28575" y="4881563"/>
              <a:ext cx="1011238"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2371725" y="4881563"/>
              <a:ext cx="900113"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306763" y="4883150"/>
              <a:ext cx="862012" cy="650875"/>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764088" y="4881563"/>
              <a:ext cx="646112"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8283" r="24652"/>
            <a:stretch>
              <a:fillRect/>
            </a:stretch>
          </p:blipFill>
          <p:spPr bwMode="auto">
            <a:xfrm>
              <a:off x="5410200" y="4881563"/>
              <a:ext cx="698500"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6600" y="4881563"/>
              <a:ext cx="952500"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214377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zh-TW" dirty="0"/>
              <a:t>ASM Pacific Technology Ltd. © 2020</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zh-TW"/>
              <a:t>CONFIDENTIAL</a:t>
            </a:r>
            <a:endParaRPr lang="en-US" altLang="zh-TW" dirty="0"/>
          </a:p>
        </p:txBody>
      </p:sp>
    </p:spTree>
    <p:extLst>
      <p:ext uri="{BB962C8B-B14F-4D97-AF65-F5344CB8AC3E}">
        <p14:creationId xmlns:p14="http://schemas.microsoft.com/office/powerpoint/2010/main" val="400821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r>
              <a:rPr lang="en-US" dirty="0"/>
              <a:t>ASM Pacific Technology Ltd. © 2020</a:t>
            </a:r>
          </a:p>
        </p:txBody>
      </p:sp>
      <p:sp>
        <p:nvSpPr>
          <p:cNvPr id="5" name="Rectangle 5"/>
          <p:cNvSpPr>
            <a:spLocks noGrp="1" noChangeArrowheads="1"/>
          </p:cNvSpPr>
          <p:nvPr>
            <p:ph type="sldNum" sz="quarter" idx="11"/>
          </p:nvPr>
        </p:nvSpPr>
        <p:spPr>
          <a:ln/>
        </p:spPr>
        <p:txBody>
          <a:bodyPr/>
          <a:lstStyle>
            <a:lvl1pPr>
              <a:defRPr/>
            </a:lvl1pPr>
          </a:lstStyle>
          <a:p>
            <a:fld id="{CF91A5E6-BCCC-4E24-9129-468C6FEEE1C9}" type="slidenum">
              <a:rPr lang="en-US" smtClean="0"/>
              <a:pPr/>
              <a:t>‹#›</a:t>
            </a:fld>
            <a:endParaRPr lang="en-US" dirty="0"/>
          </a:p>
        </p:txBody>
      </p:sp>
    </p:spTree>
    <p:extLst>
      <p:ext uri="{BB962C8B-B14F-4D97-AF65-F5344CB8AC3E}">
        <p14:creationId xmlns:p14="http://schemas.microsoft.com/office/powerpoint/2010/main" val="27881030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1079500"/>
            <a:ext cx="4343400" cy="4318000"/>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79500"/>
            <a:ext cx="4343400" cy="4318000"/>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zh-TW" dirty="0"/>
              <a:t>ASM Pacific Technology Ltd. © 2020</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zh-TW"/>
              <a:t> CONFIDENTIAL</a:t>
            </a:r>
            <a:endParaRPr lang="en-US" altLang="zh-TW" dirty="0"/>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30844934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zh-TW" dirty="0"/>
              <a:t>ASM Pacific Technology Ltd. © 2020</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zh-TW"/>
              <a:t>CONFIDENTIAL</a:t>
            </a:r>
            <a:endParaRPr lang="en-US" altLang="zh-TW" dirty="0"/>
          </a:p>
        </p:txBody>
      </p:sp>
    </p:spTree>
    <p:extLst>
      <p:ext uri="{BB962C8B-B14F-4D97-AF65-F5344CB8AC3E}">
        <p14:creationId xmlns:p14="http://schemas.microsoft.com/office/powerpoint/2010/main" val="22563924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r>
              <a:rPr lang="en-US" altLang="zh-TW" dirty="0"/>
              <a:t>ASM Pacific Technology Ltd. © 2020</a:t>
            </a:r>
          </a:p>
        </p:txBody>
      </p:sp>
      <p:sp>
        <p:nvSpPr>
          <p:cNvPr id="8" name="Rectangle 5"/>
          <p:cNvSpPr>
            <a:spLocks noGrp="1" noChangeArrowheads="1"/>
          </p:cNvSpPr>
          <p:nvPr>
            <p:ph type="sldNum" sz="quarter" idx="11"/>
          </p:nvPr>
        </p:nvSpPr>
        <p:spPr>
          <a:ln/>
        </p:spPr>
        <p:txBody>
          <a:bodyPr/>
          <a:lstStyle>
            <a:lvl1pPr>
              <a:defRPr/>
            </a:lvl1pPr>
          </a:lstStyle>
          <a:p>
            <a:pPr>
              <a:defRPr/>
            </a:pPr>
            <a:r>
              <a:rPr lang="en-US" altLang="zh-TW"/>
              <a:t>CONFIDENTIAL</a:t>
            </a:r>
            <a:endParaRPr lang="en-US" altLang="zh-TW" dirty="0"/>
          </a:p>
        </p:txBody>
      </p:sp>
    </p:spTree>
    <p:extLst>
      <p:ext uri="{BB962C8B-B14F-4D97-AF65-F5344CB8AC3E}">
        <p14:creationId xmlns:p14="http://schemas.microsoft.com/office/powerpoint/2010/main" val="13472378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ltLang="zh-TW" dirty="0"/>
              <a:t>ASM Pacific Technology Ltd. © 2020</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ltLang="zh-TW"/>
              <a:t>CONFIDENTIAL</a:t>
            </a:r>
            <a:endParaRPr lang="en-US" altLang="zh-TW" dirty="0"/>
          </a:p>
        </p:txBody>
      </p:sp>
    </p:spTree>
    <p:extLst>
      <p:ext uri="{BB962C8B-B14F-4D97-AF65-F5344CB8AC3E}">
        <p14:creationId xmlns:p14="http://schemas.microsoft.com/office/powerpoint/2010/main" val="5799828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1079500"/>
            <a:ext cx="4343400" cy="4318000"/>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79500"/>
            <a:ext cx="4343400" cy="4318000"/>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zh-TW" dirty="0"/>
              <a:t>ASM Pacific Technology Ltd. © 2020</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zh-TW" dirty="0"/>
              <a:t> CONFIDENTIAL</a:t>
            </a:r>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954403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1079500"/>
            <a:ext cx="4343400" cy="4318000"/>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79500"/>
            <a:ext cx="4343400" cy="4318000"/>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dirty="0"/>
              <a:t>ASM Pacific Technology Ltd. © 2020</a:t>
            </a:r>
          </a:p>
        </p:txBody>
      </p:sp>
      <p:sp>
        <p:nvSpPr>
          <p:cNvPr id="6" name="Rectangle 5"/>
          <p:cNvSpPr>
            <a:spLocks noGrp="1" noChangeArrowheads="1"/>
          </p:cNvSpPr>
          <p:nvPr>
            <p:ph type="sldNum" sz="quarter" idx="11"/>
          </p:nvPr>
        </p:nvSpPr>
        <p:spPr>
          <a:ln/>
        </p:spPr>
        <p:txBody>
          <a:bodyPr/>
          <a:lstStyle>
            <a:lvl1pPr>
              <a:defRPr/>
            </a:lvl1pPr>
          </a:lstStyle>
          <a:p>
            <a:fld id="{CF91A5E6-BCCC-4E24-9129-468C6FEEE1C9}"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endParaRPr lang="nl-NL"/>
          </a:p>
        </p:txBody>
      </p:sp>
      <p:grpSp>
        <p:nvGrpSpPr>
          <p:cNvPr id="8" name="Group 7"/>
          <p:cNvGrpSpPr/>
          <p:nvPr userDrawn="1"/>
        </p:nvGrpSpPr>
        <p:grpSpPr>
          <a:xfrm>
            <a:off x="3" y="0"/>
            <a:ext cx="8829670" cy="457200"/>
            <a:chOff x="3" y="0"/>
            <a:chExt cx="8829670" cy="457200"/>
          </a:xfrm>
        </p:grpSpPr>
        <p:pic>
          <p:nvPicPr>
            <p:cNvPr id="9" name="Image 10" descr="tetiere Segula-UK.jpg"/>
            <p:cNvPicPr>
              <a:picLocks noChangeAspect="1"/>
            </p:cNvPicPr>
            <p:nvPr userDrawn="1"/>
          </p:nvPicPr>
          <p:blipFill rotWithShape="1">
            <a:blip r:embed="rId2" cstate="print">
              <a:extLst>
                <a:ext uri="{28A0092B-C50C-407E-A947-70E740481C1C}">
                  <a14:useLocalDpi xmlns:a14="http://schemas.microsoft.com/office/drawing/2010/main" val="0"/>
                </a:ext>
              </a:extLst>
            </a:blip>
            <a:srcRect t="28070" r="69514" b="29825"/>
            <a:stretch/>
          </p:blipFill>
          <p:spPr bwMode="auto">
            <a:xfrm>
              <a:off x="3" y="0"/>
              <a:ext cx="27876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http://bretagnepolenaval.org/modules/kameleon/upload/LOGO_GST_30_08_2010_16_06_14.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5198" y="115934"/>
              <a:ext cx="1514475" cy="32693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ight Triangle 10"/>
          <p:cNvSpPr/>
          <p:nvPr userDrawn="1"/>
        </p:nvSpPr>
        <p:spPr>
          <a:xfrm flipH="1">
            <a:off x="8534400" y="5105400"/>
            <a:ext cx="609600" cy="609600"/>
          </a:xfrm>
          <a:prstGeom prst="rtTriangle">
            <a:avLst/>
          </a:prstGeom>
          <a:solidFill>
            <a:srgbClr val="1F27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ZoneTexte 7"/>
          <p:cNvSpPr txBox="1">
            <a:spLocks noChangeArrowheads="1"/>
          </p:cNvSpPr>
          <p:nvPr userDrawn="1"/>
        </p:nvSpPr>
        <p:spPr bwMode="auto">
          <a:xfrm rot="16200000">
            <a:off x="-1924845" y="2967832"/>
            <a:ext cx="4092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defTabSz="457200" eaLnBrk="1" fontAlgn="base" hangingPunct="1">
              <a:spcBef>
                <a:spcPct val="0"/>
              </a:spcBef>
              <a:spcAft>
                <a:spcPct val="0"/>
              </a:spcAft>
            </a:pPr>
            <a:r>
              <a:rPr lang="fr-FR" altLang="en-US" sz="800">
                <a:solidFill>
                  <a:srgbClr val="50504F"/>
                </a:solidFill>
                <a:cs typeface="Arial" pitchFamily="34" charset="0"/>
              </a:rPr>
              <a:t>Copyright © SEGULA Technologies – All rights reserved – 01/2014</a:t>
            </a:r>
          </a:p>
        </p:txBody>
      </p:sp>
    </p:spTree>
    <p:extLst>
      <p:ext uri="{BB962C8B-B14F-4D97-AF65-F5344CB8AC3E}">
        <p14:creationId xmlns:p14="http://schemas.microsoft.com/office/powerpoint/2010/main" val="10296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Edit Master text styles</a:t>
            </a:r>
          </a:p>
        </p:txBody>
      </p:sp>
      <p:sp>
        <p:nvSpPr>
          <p:cNvPr id="4" name="Rectangle 4"/>
          <p:cNvSpPr>
            <a:spLocks noGrp="1" noChangeArrowheads="1"/>
          </p:cNvSpPr>
          <p:nvPr>
            <p:ph type="ftr" sz="quarter" idx="10"/>
          </p:nvPr>
        </p:nvSpPr>
        <p:spPr>
          <a:ln/>
        </p:spPr>
        <p:txBody>
          <a:bodyPr/>
          <a:lstStyle>
            <a:lvl1pPr>
              <a:defRPr/>
            </a:lvl1pPr>
          </a:lstStyle>
          <a:p>
            <a:r>
              <a:rPr lang="en-US" dirty="0"/>
              <a:t>ASM Pacific Technology Ltd. © 2020</a:t>
            </a:r>
          </a:p>
        </p:txBody>
      </p:sp>
      <p:sp>
        <p:nvSpPr>
          <p:cNvPr id="5" name="Rectangle 5"/>
          <p:cNvSpPr>
            <a:spLocks noGrp="1" noChangeArrowheads="1"/>
          </p:cNvSpPr>
          <p:nvPr>
            <p:ph type="sldNum" sz="quarter" idx="11"/>
          </p:nvPr>
        </p:nvSpPr>
        <p:spPr>
          <a:ln/>
        </p:spPr>
        <p:txBody>
          <a:bodyPr/>
          <a:lstStyle>
            <a:lvl1pPr>
              <a:defRPr/>
            </a:lvl1pPr>
          </a:lstStyle>
          <a:p>
            <a:fld id="{CF91A5E6-BCCC-4E24-9129-468C6FEEE1C9}" type="slidenum">
              <a:rPr lang="en-US" smtClean="0"/>
              <a:pPr/>
              <a:t>‹#›</a:t>
            </a:fld>
            <a:endParaRPr lang="en-US"/>
          </a:p>
        </p:txBody>
      </p:sp>
    </p:spTree>
    <p:extLst>
      <p:ext uri="{BB962C8B-B14F-4D97-AF65-F5344CB8AC3E}">
        <p14:creationId xmlns:p14="http://schemas.microsoft.com/office/powerpoint/2010/main" val="3219669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r>
              <a:rPr lang="en-US" dirty="0"/>
              <a:t>ASM Pacific Technology Ltd. © 2020</a:t>
            </a:r>
          </a:p>
        </p:txBody>
      </p:sp>
      <p:sp>
        <p:nvSpPr>
          <p:cNvPr id="8" name="Rectangle 5"/>
          <p:cNvSpPr>
            <a:spLocks noGrp="1" noChangeArrowheads="1"/>
          </p:cNvSpPr>
          <p:nvPr>
            <p:ph type="sldNum" sz="quarter" idx="11"/>
          </p:nvPr>
        </p:nvSpPr>
        <p:spPr>
          <a:ln/>
        </p:spPr>
        <p:txBody>
          <a:bodyPr/>
          <a:lstStyle>
            <a:lvl1pPr>
              <a:defRPr/>
            </a:lvl1pPr>
          </a:lstStyle>
          <a:p>
            <a:fld id="{CF91A5E6-BCCC-4E24-9129-468C6FEEE1C9}" type="slidenum">
              <a:rPr lang="en-US" smtClean="0"/>
              <a:pPr/>
              <a:t>‹#›</a:t>
            </a:fld>
            <a:endParaRPr lang="en-US"/>
          </a:p>
        </p:txBody>
      </p:sp>
    </p:spTree>
    <p:extLst>
      <p:ext uri="{BB962C8B-B14F-4D97-AF65-F5344CB8AC3E}">
        <p14:creationId xmlns:p14="http://schemas.microsoft.com/office/powerpoint/2010/main" val="2398445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r>
              <a:rPr lang="en-US" dirty="0"/>
              <a:t>ASM Pacific Technology Ltd. © 2020</a:t>
            </a:r>
          </a:p>
        </p:txBody>
      </p:sp>
      <p:sp>
        <p:nvSpPr>
          <p:cNvPr id="4" name="Rectangle 5"/>
          <p:cNvSpPr>
            <a:spLocks noGrp="1" noChangeArrowheads="1"/>
          </p:cNvSpPr>
          <p:nvPr>
            <p:ph type="sldNum" sz="quarter" idx="11"/>
          </p:nvPr>
        </p:nvSpPr>
        <p:spPr>
          <a:ln/>
        </p:spPr>
        <p:txBody>
          <a:bodyPr/>
          <a:lstStyle>
            <a:lvl1pPr>
              <a:defRPr/>
            </a:lvl1pPr>
          </a:lstStyle>
          <a:p>
            <a:fld id="{CF91A5E6-BCCC-4E24-9129-468C6FEEE1C9}" type="slidenum">
              <a:rPr lang="en-US" smtClean="0"/>
              <a:pPr/>
              <a:t>‹#›</a:t>
            </a:fld>
            <a:endParaRPr lang="en-US"/>
          </a:p>
        </p:txBody>
      </p:sp>
    </p:spTree>
    <p:extLst>
      <p:ext uri="{BB962C8B-B14F-4D97-AF65-F5344CB8AC3E}">
        <p14:creationId xmlns:p14="http://schemas.microsoft.com/office/powerpoint/2010/main" val="341908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1079500"/>
            <a:ext cx="4343400" cy="4318000"/>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79500"/>
            <a:ext cx="4343400" cy="4318000"/>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dirty="0"/>
              <a:t>ASM Pacific Technology Ltd. © 2020</a:t>
            </a:r>
          </a:p>
        </p:txBody>
      </p:sp>
      <p:sp>
        <p:nvSpPr>
          <p:cNvPr id="6" name="Rectangle 5"/>
          <p:cNvSpPr>
            <a:spLocks noGrp="1" noChangeArrowheads="1"/>
          </p:cNvSpPr>
          <p:nvPr>
            <p:ph type="sldNum" sz="quarter" idx="11"/>
          </p:nvPr>
        </p:nvSpPr>
        <p:spPr>
          <a:ln/>
        </p:spPr>
        <p:txBody>
          <a:bodyPr/>
          <a:lstStyle>
            <a:lvl1pPr>
              <a:defRPr/>
            </a:lvl1pPr>
          </a:lstStyle>
          <a:p>
            <a:fld id="{CF91A5E6-BCCC-4E24-9129-468C6FEEE1C9}"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360468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grpSp>
        <p:nvGrpSpPr>
          <p:cNvPr id="8" name="Group 7"/>
          <p:cNvGrpSpPr/>
          <p:nvPr userDrawn="1"/>
        </p:nvGrpSpPr>
        <p:grpSpPr>
          <a:xfrm>
            <a:off x="3" y="0"/>
            <a:ext cx="8829670" cy="457200"/>
            <a:chOff x="3" y="0"/>
            <a:chExt cx="8829670" cy="457200"/>
          </a:xfrm>
        </p:grpSpPr>
        <p:pic>
          <p:nvPicPr>
            <p:cNvPr id="9" name="Image 10" descr="tetiere Segula-UK.jpg"/>
            <p:cNvPicPr>
              <a:picLocks noChangeAspect="1"/>
            </p:cNvPicPr>
            <p:nvPr userDrawn="1"/>
          </p:nvPicPr>
          <p:blipFill rotWithShape="1">
            <a:blip r:embed="rId2" cstate="print">
              <a:extLst>
                <a:ext uri="{28A0092B-C50C-407E-A947-70E740481C1C}">
                  <a14:useLocalDpi xmlns:a14="http://schemas.microsoft.com/office/drawing/2010/main" val="0"/>
                </a:ext>
              </a:extLst>
            </a:blip>
            <a:srcRect t="28070" r="69514" b="29825"/>
            <a:stretch/>
          </p:blipFill>
          <p:spPr bwMode="auto">
            <a:xfrm>
              <a:off x="3" y="0"/>
              <a:ext cx="27876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http://bretagnepolenaval.org/modules/kameleon/upload/LOGO_GST_30_08_2010_16_06_14.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5198" y="115934"/>
              <a:ext cx="1514475" cy="326931"/>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ight Triangle 10"/>
          <p:cNvSpPr/>
          <p:nvPr userDrawn="1"/>
        </p:nvSpPr>
        <p:spPr>
          <a:xfrm flipH="1">
            <a:off x="8534400" y="5105400"/>
            <a:ext cx="609600" cy="609600"/>
          </a:xfrm>
          <a:prstGeom prst="rtTriangle">
            <a:avLst/>
          </a:prstGeom>
          <a:solidFill>
            <a:srgbClr val="1F27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ate Placeholder 3"/>
          <p:cNvSpPr>
            <a:spLocks noGrp="1"/>
          </p:cNvSpPr>
          <p:nvPr>
            <p:ph type="dt" sz="half" idx="10"/>
          </p:nvPr>
        </p:nvSpPr>
        <p:spPr>
          <a:xfrm>
            <a:off x="121442" y="5372100"/>
            <a:ext cx="2133600" cy="304271"/>
          </a:xfrm>
          <a:prstGeom prst="rect">
            <a:avLst/>
          </a:prstGeom>
        </p:spPr>
        <p:txBody>
          <a:bodyPr/>
          <a:lstStyle>
            <a:lvl1pPr>
              <a:defRPr>
                <a:solidFill>
                  <a:srgbClr val="1F2778"/>
                </a:solidFill>
              </a:defRPr>
            </a:lvl1pPr>
          </a:lstStyle>
          <a:p>
            <a:endParaRPr lang="en-US" dirty="0"/>
          </a:p>
        </p:txBody>
      </p:sp>
      <p:sp>
        <p:nvSpPr>
          <p:cNvPr id="13" name="Footer Placeholder 4"/>
          <p:cNvSpPr>
            <a:spLocks noGrp="1"/>
          </p:cNvSpPr>
          <p:nvPr>
            <p:ph type="ftr" sz="quarter" idx="11"/>
          </p:nvPr>
        </p:nvSpPr>
        <p:spPr>
          <a:xfrm>
            <a:off x="3124200" y="5372100"/>
            <a:ext cx="2895600" cy="304271"/>
          </a:xfrm>
        </p:spPr>
        <p:txBody>
          <a:bodyPr/>
          <a:lstStyle>
            <a:lvl1pPr>
              <a:defRPr>
                <a:solidFill>
                  <a:srgbClr val="1F2778"/>
                </a:solidFill>
              </a:defRPr>
            </a:lvl1pPr>
          </a:lstStyle>
          <a:p>
            <a:r>
              <a:rPr lang="en-US" dirty="0"/>
              <a:t>ASM Pacific Technology Ltd. © 2020</a:t>
            </a:r>
          </a:p>
        </p:txBody>
      </p:sp>
      <p:sp>
        <p:nvSpPr>
          <p:cNvPr id="14" name="Slide Number Placeholder 5"/>
          <p:cNvSpPr>
            <a:spLocks noGrp="1"/>
          </p:cNvSpPr>
          <p:nvPr>
            <p:ph type="sldNum" sz="quarter" idx="12"/>
          </p:nvPr>
        </p:nvSpPr>
        <p:spPr>
          <a:xfrm>
            <a:off x="7010400" y="5372100"/>
            <a:ext cx="2133600" cy="304271"/>
          </a:xfrm>
        </p:spPr>
        <p:txBody>
          <a:bodyPr/>
          <a:lstStyle>
            <a:lvl1pPr>
              <a:defRPr>
                <a:solidFill>
                  <a:schemeClr val="bg1"/>
                </a:solidFill>
              </a:defRPr>
            </a:lvl1pPr>
          </a:lstStyle>
          <a:p>
            <a:fld id="{CF91A5E6-BCCC-4E24-9129-468C6FEEE1C9}" type="slidenum">
              <a:rPr lang="en-US" smtClean="0"/>
              <a:pPr/>
              <a:t>‹#›</a:t>
            </a:fld>
            <a:endParaRPr lang="en-US"/>
          </a:p>
        </p:txBody>
      </p:sp>
      <p:sp>
        <p:nvSpPr>
          <p:cNvPr id="15" name="ZoneTexte 7"/>
          <p:cNvSpPr txBox="1">
            <a:spLocks noChangeArrowheads="1"/>
          </p:cNvSpPr>
          <p:nvPr userDrawn="1"/>
        </p:nvSpPr>
        <p:spPr bwMode="auto">
          <a:xfrm rot="16200000">
            <a:off x="-1924845" y="2967832"/>
            <a:ext cx="4092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defTabSz="457200" eaLnBrk="1" fontAlgn="base" hangingPunct="1">
              <a:spcBef>
                <a:spcPct val="0"/>
              </a:spcBef>
              <a:spcAft>
                <a:spcPct val="0"/>
              </a:spcAft>
            </a:pPr>
            <a:r>
              <a:rPr lang="fr-FR" altLang="en-US" sz="800">
                <a:solidFill>
                  <a:srgbClr val="50504F"/>
                </a:solidFill>
                <a:cs typeface="Arial" pitchFamily="34" charset="0"/>
              </a:rPr>
              <a:t>Copyright © SEGULA Technologies – All rights reserved – 01/2014</a:t>
            </a:r>
          </a:p>
        </p:txBody>
      </p:sp>
      <p:sp>
        <p:nvSpPr>
          <p:cNvPr id="16" name="Title 1"/>
          <p:cNvSpPr>
            <a:spLocks noGrp="1"/>
          </p:cNvSpPr>
          <p:nvPr>
            <p:ph type="title"/>
          </p:nvPr>
        </p:nvSpPr>
        <p:spPr>
          <a:xfrm>
            <a:off x="457200" y="419101"/>
            <a:ext cx="8229600" cy="685800"/>
          </a:xfrm>
        </p:spPr>
        <p:txBody>
          <a:bodyPr>
            <a:noAutofit/>
          </a:bodyPr>
          <a:lstStyle>
            <a:lvl1pPr algn="l">
              <a:defRPr sz="4000">
                <a:solidFill>
                  <a:srgbClr val="FF6600"/>
                </a:solidFill>
              </a:defRPr>
            </a:lvl1pPr>
          </a:lstStyle>
          <a:p>
            <a:r>
              <a:rPr lang="en-US" dirty="0"/>
              <a:t>Click to edit Master title style</a:t>
            </a:r>
          </a:p>
        </p:txBody>
      </p:sp>
    </p:spTree>
    <p:extLst>
      <p:ext uri="{BB962C8B-B14F-4D97-AF65-F5344CB8AC3E}">
        <p14:creationId xmlns:p14="http://schemas.microsoft.com/office/powerpoint/2010/main" val="123210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EDFE1"/>
        </a:solidFill>
        <a:effectLst/>
      </p:bgPr>
    </p:bg>
    <p:spTree>
      <p:nvGrpSpPr>
        <p:cNvPr id="1" name=""/>
        <p:cNvGrpSpPr/>
        <p:nvPr/>
      </p:nvGrpSpPr>
      <p:grpSpPr>
        <a:xfrm>
          <a:off x="0" y="0"/>
          <a:ext cx="0" cy="0"/>
          <a:chOff x="0" y="0"/>
          <a:chExt cx="0" cy="0"/>
        </a:xfrm>
      </p:grpSpPr>
      <p:sp>
        <p:nvSpPr>
          <p:cNvPr id="5131" name="Rectangle 2"/>
          <p:cNvSpPr>
            <a:spLocks noGrp="1" noChangeArrowheads="1"/>
          </p:cNvSpPr>
          <p:nvPr>
            <p:ph type="ctrTitle"/>
          </p:nvPr>
        </p:nvSpPr>
        <p:spPr>
          <a:xfrm>
            <a:off x="685800" y="1016000"/>
            <a:ext cx="7772400" cy="1016000"/>
          </a:xfrm>
        </p:spPr>
        <p:txBody>
          <a:bodyPr anchor="t"/>
          <a:lstStyle>
            <a:lvl1pPr algn="r">
              <a:defRPr sz="3333">
                <a:solidFill>
                  <a:schemeClr val="tx1"/>
                </a:solidFill>
                <a:latin typeface="Futura Md BT" panose="020B0602020204020303" pitchFamily="34" charset="0"/>
              </a:defRPr>
            </a:lvl1pPr>
          </a:lstStyle>
          <a:p>
            <a:pPr lvl="0"/>
            <a:r>
              <a:rPr lang="en-US" altLang="zh-TW" noProof="0"/>
              <a:t>Click to edit Master title style</a:t>
            </a:r>
            <a:endParaRPr lang="en-US" altLang="zh-TW" noProof="0" dirty="0"/>
          </a:p>
        </p:txBody>
      </p:sp>
      <p:sp>
        <p:nvSpPr>
          <p:cNvPr id="5132" name="Rectangle 3"/>
          <p:cNvSpPr>
            <a:spLocks noGrp="1" noChangeArrowheads="1"/>
          </p:cNvSpPr>
          <p:nvPr>
            <p:ph type="subTitle" idx="1" hasCustomPrompt="1"/>
          </p:nvPr>
        </p:nvSpPr>
        <p:spPr>
          <a:xfrm>
            <a:off x="5522119" y="2197427"/>
            <a:ext cx="2971800" cy="1058540"/>
          </a:xfrm>
        </p:spPr>
        <p:txBody>
          <a:bodyPr anchor="b"/>
          <a:lstStyle>
            <a:lvl1pPr marL="0" indent="0" algn="r">
              <a:buFont typeface="Wingdings" pitchFamily="2" charset="2"/>
              <a:buNone/>
              <a:defRPr sz="1333" i="1"/>
            </a:lvl1pPr>
          </a:lstStyle>
          <a:p>
            <a:pPr lvl="0"/>
            <a:r>
              <a:rPr lang="en-US" altLang="zh-TW" noProof="0" dirty="0"/>
              <a:t>Presenter Name &amp; Date</a:t>
            </a:r>
          </a:p>
          <a:p>
            <a:pPr lvl="0"/>
            <a:endParaRPr lang="en-US" altLang="zh-TW" noProof="0" dirty="0"/>
          </a:p>
          <a:p>
            <a:pPr lvl="0"/>
            <a:endParaRPr lang="en-US" altLang="zh-TW" noProof="0" dirty="0"/>
          </a:p>
        </p:txBody>
      </p:sp>
      <p:sp>
        <p:nvSpPr>
          <p:cNvPr id="13" name="Rechteck 11"/>
          <p:cNvSpPr>
            <a:spLocks noChangeArrowheads="1"/>
          </p:cNvSpPr>
          <p:nvPr/>
        </p:nvSpPr>
        <p:spPr bwMode="auto">
          <a:xfrm>
            <a:off x="0" y="3450167"/>
            <a:ext cx="9144000" cy="419365"/>
          </a:xfrm>
          <a:prstGeom prst="rect">
            <a:avLst/>
          </a:prstGeom>
          <a:solidFill>
            <a:srgbClr val="AA312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Century Gothic" pitchFamily="34" charset="0"/>
              </a:defRPr>
            </a:lvl1pPr>
            <a:lvl2pPr marL="742950" indent="-285750" eaLnBrk="0" hangingPunct="0">
              <a:defRPr>
                <a:solidFill>
                  <a:schemeClr val="tx1"/>
                </a:solidFill>
                <a:latin typeface="Century Gothic" pitchFamily="34" charset="0"/>
              </a:defRPr>
            </a:lvl2pPr>
            <a:lvl3pPr marL="1143000" indent="-228600" eaLnBrk="0" hangingPunct="0">
              <a:defRPr>
                <a:solidFill>
                  <a:schemeClr val="tx1"/>
                </a:solidFill>
                <a:latin typeface="Century Gothic" pitchFamily="34" charset="0"/>
              </a:defRPr>
            </a:lvl3pPr>
            <a:lvl4pPr marL="1600200" indent="-228600" eaLnBrk="0" hangingPunct="0">
              <a:defRPr>
                <a:solidFill>
                  <a:schemeClr val="tx1"/>
                </a:solidFill>
                <a:latin typeface="Century Gothic" pitchFamily="34" charset="0"/>
              </a:defRPr>
            </a:lvl4pPr>
            <a:lvl5pPr marL="2057400" indent="-228600" eaLnBrk="0" hangingPunct="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marL="0" marR="0" lvl="0" indent="0" defTabSz="761970" eaLnBrk="1" fontAlgn="auto" latinLnBrk="0" hangingPunct="1">
              <a:lnSpc>
                <a:spcPct val="100000"/>
              </a:lnSpc>
              <a:spcBef>
                <a:spcPts val="0"/>
              </a:spcBef>
              <a:spcAft>
                <a:spcPts val="0"/>
              </a:spcAft>
              <a:buClrTx/>
              <a:buSzTx/>
              <a:buFontTx/>
              <a:buNone/>
              <a:tabLst/>
              <a:defRPr/>
            </a:pPr>
            <a:endParaRPr kumimoji="0" lang="de-DE" altLang="nl-NL" sz="1333" b="1" i="0" u="none" strike="noStrike" kern="0" cap="none" spc="0" normalizeH="0" baseline="0" noProof="0">
              <a:ln>
                <a:noFill/>
              </a:ln>
              <a:solidFill>
                <a:srgbClr val="000000"/>
              </a:solidFill>
              <a:effectLst/>
              <a:uLnTx/>
              <a:uFillTx/>
              <a:latin typeface="Arial" charset="0"/>
              <a:ea typeface="+mn-ea"/>
              <a:cs typeface="Arial" charset="0"/>
            </a:endParaRPr>
          </a:p>
        </p:txBody>
      </p:sp>
      <p:pic>
        <p:nvPicPr>
          <p:cNvPr id="14" name="Grafik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32738" y="3497792"/>
            <a:ext cx="1003300" cy="32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5"/>
          <p:cNvGrpSpPr/>
          <p:nvPr/>
        </p:nvGrpSpPr>
        <p:grpSpPr>
          <a:xfrm>
            <a:off x="28576" y="4067969"/>
            <a:ext cx="9085263" cy="543718"/>
            <a:chOff x="28575" y="4881563"/>
            <a:chExt cx="9085263" cy="652462"/>
          </a:xfrm>
        </p:grpSpPr>
        <p:pic>
          <p:nvPicPr>
            <p:cNvPr id="17" name="Picture 24"/>
            <p:cNvPicPr preferRelativeResize="0">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443663" y="4883150"/>
              <a:ext cx="1128712" cy="650875"/>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18" name="Picture 25"/>
            <p:cNvPicPr preferRelativeResize="0">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86650" y="4881563"/>
              <a:ext cx="773113" cy="652462"/>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19" name="Picture 5"/>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795963" y="4883150"/>
              <a:ext cx="1004887" cy="650875"/>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203700" y="4883150"/>
              <a:ext cx="534988" cy="650875"/>
            </a:xfrm>
            <a:prstGeom prst="rect">
              <a:avLst/>
            </a:prstGeom>
            <a:noFill/>
            <a:ln w="28575" algn="ctr">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21" name="Picture 159"/>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r="11237"/>
            <a:stretch>
              <a:fillRect/>
            </a:stretch>
          </p:blipFill>
          <p:spPr bwMode="auto">
            <a:xfrm>
              <a:off x="8285163" y="4881563"/>
              <a:ext cx="828675" cy="652462"/>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22" name="Picture 2"/>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682750" y="4881563"/>
              <a:ext cx="668338"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28575" y="4881563"/>
              <a:ext cx="1011238"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2371725" y="4881563"/>
              <a:ext cx="900113"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306763" y="4883150"/>
              <a:ext cx="862012" cy="650875"/>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764088" y="4881563"/>
              <a:ext cx="646112"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8283" r="24652"/>
            <a:stretch>
              <a:fillRect/>
            </a:stretch>
          </p:blipFill>
          <p:spPr bwMode="auto">
            <a:xfrm>
              <a:off x="5410200" y="4881563"/>
              <a:ext cx="698500"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6600" y="4881563"/>
              <a:ext cx="952500"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9" name="Rechteck 11"/>
          <p:cNvSpPr>
            <a:spLocks noChangeArrowheads="1"/>
          </p:cNvSpPr>
          <p:nvPr/>
        </p:nvSpPr>
        <p:spPr bwMode="auto">
          <a:xfrm>
            <a:off x="0" y="3450167"/>
            <a:ext cx="9144000" cy="419365"/>
          </a:xfrm>
          <a:prstGeom prst="rect">
            <a:avLst/>
          </a:prstGeom>
          <a:solidFill>
            <a:srgbClr val="AA312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Century Gothic" pitchFamily="34" charset="0"/>
              </a:defRPr>
            </a:lvl1pPr>
            <a:lvl2pPr marL="742950" indent="-285750" eaLnBrk="0" hangingPunct="0">
              <a:defRPr>
                <a:solidFill>
                  <a:schemeClr val="tx1"/>
                </a:solidFill>
                <a:latin typeface="Century Gothic" pitchFamily="34" charset="0"/>
              </a:defRPr>
            </a:lvl2pPr>
            <a:lvl3pPr marL="1143000" indent="-228600" eaLnBrk="0" hangingPunct="0">
              <a:defRPr>
                <a:solidFill>
                  <a:schemeClr val="tx1"/>
                </a:solidFill>
                <a:latin typeface="Century Gothic" pitchFamily="34" charset="0"/>
              </a:defRPr>
            </a:lvl3pPr>
            <a:lvl4pPr marL="1600200" indent="-228600" eaLnBrk="0" hangingPunct="0">
              <a:defRPr>
                <a:solidFill>
                  <a:schemeClr val="tx1"/>
                </a:solidFill>
                <a:latin typeface="Century Gothic" pitchFamily="34" charset="0"/>
              </a:defRPr>
            </a:lvl4pPr>
            <a:lvl5pPr marL="2057400" indent="-228600" eaLnBrk="0" hangingPunct="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marL="0" marR="0" lvl="0" indent="0" defTabSz="761970" eaLnBrk="1" fontAlgn="auto" latinLnBrk="0" hangingPunct="1">
              <a:lnSpc>
                <a:spcPct val="100000"/>
              </a:lnSpc>
              <a:spcBef>
                <a:spcPts val="0"/>
              </a:spcBef>
              <a:spcAft>
                <a:spcPts val="0"/>
              </a:spcAft>
              <a:buClrTx/>
              <a:buSzTx/>
              <a:buFontTx/>
              <a:buNone/>
              <a:tabLst/>
              <a:defRPr/>
            </a:pPr>
            <a:endParaRPr kumimoji="0" lang="de-DE" altLang="nl-NL" sz="1333" b="1" i="0" u="none" strike="noStrike" kern="0" cap="none" spc="0" normalizeH="0" baseline="0" noProof="0">
              <a:ln>
                <a:noFill/>
              </a:ln>
              <a:solidFill>
                <a:srgbClr val="000000"/>
              </a:solidFill>
              <a:effectLst/>
              <a:uLnTx/>
              <a:uFillTx/>
              <a:latin typeface="Arial" charset="0"/>
              <a:ea typeface="+mn-ea"/>
              <a:cs typeface="Arial" charset="0"/>
            </a:endParaRPr>
          </a:p>
        </p:txBody>
      </p:sp>
      <p:pic>
        <p:nvPicPr>
          <p:cNvPr id="30" name="Grafik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32738" y="3497792"/>
            <a:ext cx="1003300" cy="32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 name="Group 30"/>
          <p:cNvGrpSpPr/>
          <p:nvPr/>
        </p:nvGrpSpPr>
        <p:grpSpPr>
          <a:xfrm>
            <a:off x="28576" y="4067969"/>
            <a:ext cx="9085263" cy="543718"/>
            <a:chOff x="28575" y="4881563"/>
            <a:chExt cx="9085263" cy="652462"/>
          </a:xfrm>
        </p:grpSpPr>
        <p:pic>
          <p:nvPicPr>
            <p:cNvPr id="32" name="Picture 24"/>
            <p:cNvPicPr preferRelativeResize="0">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443663" y="4883150"/>
              <a:ext cx="1128712" cy="650875"/>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33" name="Picture 25"/>
            <p:cNvPicPr preferRelativeResize="0">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86650" y="4881563"/>
              <a:ext cx="773113" cy="652462"/>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34" name="Picture 5"/>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795963" y="4883150"/>
              <a:ext cx="1004887" cy="650875"/>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35" name="Picture 2"/>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203700" y="4883150"/>
              <a:ext cx="534988" cy="650875"/>
            </a:xfrm>
            <a:prstGeom prst="rect">
              <a:avLst/>
            </a:prstGeom>
            <a:noFill/>
            <a:ln w="28575" algn="ctr">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36" name="Picture 159"/>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r="11237"/>
            <a:stretch>
              <a:fillRect/>
            </a:stretch>
          </p:blipFill>
          <p:spPr bwMode="auto">
            <a:xfrm>
              <a:off x="8285163" y="4881563"/>
              <a:ext cx="828675" cy="652462"/>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pic>
        <p:pic>
          <p:nvPicPr>
            <p:cNvPr id="37" name="Picture 2"/>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682750" y="4881563"/>
              <a:ext cx="668338"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28575" y="4881563"/>
              <a:ext cx="1011238"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2371725" y="4881563"/>
              <a:ext cx="900113"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306763" y="4883150"/>
              <a:ext cx="862012" cy="650875"/>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764088" y="4881563"/>
              <a:ext cx="646112"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8283" r="24652"/>
            <a:stretch>
              <a:fillRect/>
            </a:stretch>
          </p:blipFill>
          <p:spPr bwMode="auto">
            <a:xfrm>
              <a:off x="5410200" y="4881563"/>
              <a:ext cx="698500"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6600" y="4881563"/>
              <a:ext cx="952500" cy="652462"/>
            </a:xfrm>
            <a:prstGeom prst="rect">
              <a:avLst/>
            </a:prstGeom>
            <a:noFill/>
            <a:ln w="28575" algn="ctr">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4" name="Image 7" descr="SEGULA LES PAGES RETENUES_Page_1.jpg"/>
          <p:cNvPicPr>
            <a:picLocks noChangeAspect="1"/>
          </p:cNvPicPr>
          <p:nvPr userDrawn="1"/>
        </p:nvPicPr>
        <p:blipFill rotWithShape="1">
          <a:blip r:embed="rId15" cstate="print">
            <a:extLst>
              <a:ext uri="{28A0092B-C50C-407E-A947-70E740481C1C}">
                <a14:useLocalDpi xmlns:a14="http://schemas.microsoft.com/office/drawing/2010/main" val="0"/>
              </a:ext>
            </a:extLst>
          </a:blip>
          <a:srcRect/>
          <a:stretch/>
        </p:blipFill>
        <p:spPr bwMode="auto">
          <a:xfrm>
            <a:off x="0" y="7056"/>
            <a:ext cx="4054667" cy="570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bretagnepolenaval.org/modules/kameleon/upload/LOGO_GST_30_08_2010_16_06_14.jp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3962400" y="2476500"/>
            <a:ext cx="4610664" cy="995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06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emf"/><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hteck 3"/>
          <p:cNvSpPr>
            <a:spLocks noChangeArrowheads="1"/>
          </p:cNvSpPr>
          <p:nvPr/>
        </p:nvSpPr>
        <p:spPr bwMode="auto">
          <a:xfrm>
            <a:off x="0" y="0"/>
            <a:ext cx="9144000" cy="419365"/>
          </a:xfrm>
          <a:prstGeom prst="rect">
            <a:avLst/>
          </a:prstGeom>
          <a:solidFill>
            <a:srgbClr val="AA312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Century Gothic" pitchFamily="34" charset="0"/>
              </a:defRPr>
            </a:lvl1pPr>
            <a:lvl2pPr marL="742950" indent="-285750" eaLnBrk="0" hangingPunct="0">
              <a:defRPr>
                <a:solidFill>
                  <a:schemeClr val="tx1"/>
                </a:solidFill>
                <a:latin typeface="Century Gothic" pitchFamily="34" charset="0"/>
              </a:defRPr>
            </a:lvl2pPr>
            <a:lvl3pPr marL="1143000" indent="-228600" eaLnBrk="0" hangingPunct="0">
              <a:defRPr>
                <a:solidFill>
                  <a:schemeClr val="tx1"/>
                </a:solidFill>
                <a:latin typeface="Century Gothic" pitchFamily="34" charset="0"/>
              </a:defRPr>
            </a:lvl3pPr>
            <a:lvl4pPr marL="1600200" indent="-228600" eaLnBrk="0" hangingPunct="0">
              <a:defRPr>
                <a:solidFill>
                  <a:schemeClr val="tx1"/>
                </a:solidFill>
                <a:latin typeface="Century Gothic" pitchFamily="34" charset="0"/>
              </a:defRPr>
            </a:lvl4pPr>
            <a:lvl5pPr marL="2057400" indent="-228600" eaLnBrk="0" hangingPunct="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marL="0" marR="0" lvl="0" indent="0" defTabSz="761970" eaLnBrk="1" fontAlgn="auto" latinLnBrk="0" hangingPunct="1">
              <a:lnSpc>
                <a:spcPct val="100000"/>
              </a:lnSpc>
              <a:spcBef>
                <a:spcPts val="0"/>
              </a:spcBef>
              <a:spcAft>
                <a:spcPts val="0"/>
              </a:spcAft>
              <a:buClrTx/>
              <a:buSzTx/>
              <a:buFontTx/>
              <a:buNone/>
              <a:tabLst/>
              <a:defRPr/>
            </a:pPr>
            <a:endParaRPr kumimoji="0" lang="de-DE" altLang="nl-NL" sz="1333" b="1" i="0" u="none" strike="noStrike" kern="0" cap="none" spc="0" normalizeH="0" baseline="0" noProof="0">
              <a:ln>
                <a:noFill/>
              </a:ln>
              <a:solidFill>
                <a:srgbClr val="000000"/>
              </a:solidFill>
              <a:effectLst/>
              <a:uLnTx/>
              <a:uFillTx/>
              <a:latin typeface="Arial" charset="0"/>
              <a:ea typeface="+mn-ea"/>
              <a:cs typeface="Arial" charset="0"/>
            </a:endParaRPr>
          </a:p>
        </p:txBody>
      </p:sp>
      <p:sp>
        <p:nvSpPr>
          <p:cNvPr id="1027" name="Rectangle 2"/>
          <p:cNvSpPr>
            <a:spLocks noGrp="1" noChangeArrowheads="1"/>
          </p:cNvSpPr>
          <p:nvPr>
            <p:ph type="title"/>
          </p:nvPr>
        </p:nvSpPr>
        <p:spPr bwMode="auto">
          <a:xfrm>
            <a:off x="0" y="368308"/>
            <a:ext cx="9144000" cy="393693"/>
          </a:xfrm>
          <a:prstGeom prst="rect">
            <a:avLst/>
          </a:prstGeom>
          <a:solidFill>
            <a:srgbClr val="DEDFE1"/>
          </a:solidFill>
          <a:ln>
            <a:noFill/>
          </a:ln>
        </p:spPr>
        <p:txBody>
          <a:bodyPr vert="horz" wrap="square" lIns="91440" tIns="45720" rIns="91440" bIns="45720" numCol="1" anchor="ctr" anchorCtr="0" compatLnSpc="1">
            <a:prstTxWarp prst="textNoShape">
              <a:avLst/>
            </a:prstTxWarp>
          </a:bodyPr>
          <a:lstStyle/>
          <a:p>
            <a:pPr lvl="0"/>
            <a:r>
              <a:rPr lang="en-US" altLang="zh-TW" dirty="0"/>
              <a:t>Click to edit Master title</a:t>
            </a:r>
          </a:p>
        </p:txBody>
      </p:sp>
      <p:sp>
        <p:nvSpPr>
          <p:cNvPr id="1028" name="Rectangle 3"/>
          <p:cNvSpPr>
            <a:spLocks noGrp="1" noChangeArrowheads="1"/>
          </p:cNvSpPr>
          <p:nvPr>
            <p:ph type="body" idx="1"/>
          </p:nvPr>
        </p:nvSpPr>
        <p:spPr bwMode="auto">
          <a:xfrm>
            <a:off x="152400" y="1079500"/>
            <a:ext cx="8839200"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p:txBody>
      </p:sp>
      <p:sp>
        <p:nvSpPr>
          <p:cNvPr id="2" name="Rectangle 4"/>
          <p:cNvSpPr>
            <a:spLocks noGrp="1" noChangeArrowheads="1"/>
          </p:cNvSpPr>
          <p:nvPr>
            <p:ph type="ftr" sz="quarter" idx="3"/>
          </p:nvPr>
        </p:nvSpPr>
        <p:spPr bwMode="auto">
          <a:xfrm>
            <a:off x="76200" y="5511271"/>
            <a:ext cx="2895600" cy="1402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33" b="1" smtClean="0">
                <a:ea typeface="新細明體" pitchFamily="18" charset="-120"/>
              </a:defRPr>
            </a:lvl1pPr>
          </a:lstStyle>
          <a:p>
            <a:r>
              <a:rPr lang="en-US" dirty="0"/>
              <a:t>ASM Pacific Technology Ltd. © 2020</a:t>
            </a:r>
          </a:p>
        </p:txBody>
      </p:sp>
      <p:sp>
        <p:nvSpPr>
          <p:cNvPr id="4101" name="Rectangle 5"/>
          <p:cNvSpPr>
            <a:spLocks noGrp="1" noChangeArrowheads="1"/>
          </p:cNvSpPr>
          <p:nvPr>
            <p:ph type="sldNum" sz="quarter" idx="4"/>
          </p:nvPr>
        </p:nvSpPr>
        <p:spPr bwMode="auto">
          <a:xfrm>
            <a:off x="3505200" y="5515240"/>
            <a:ext cx="2133600" cy="127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33" b="1" smtClean="0"/>
            </a:lvl1pPr>
          </a:lstStyle>
          <a:p>
            <a:fld id="{CF91A5E6-BCCC-4E24-9129-468C6FEEE1C9}" type="slidenum">
              <a:rPr lang="en-US" smtClean="0"/>
              <a:pPr/>
              <a:t>‹#›</a:t>
            </a:fld>
            <a:endParaRPr lang="en-US"/>
          </a:p>
        </p:txBody>
      </p:sp>
      <p:pic>
        <p:nvPicPr>
          <p:cNvPr id="10" name="Grafik 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932738" y="47625"/>
            <a:ext cx="1003300" cy="32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txBox="1">
            <a:spLocks noChangeArrowheads="1"/>
          </p:cNvSpPr>
          <p:nvPr/>
        </p:nvSpPr>
        <p:spPr bwMode="auto">
          <a:xfrm>
            <a:off x="6865938" y="5515240"/>
            <a:ext cx="2133600" cy="127000"/>
          </a:xfrm>
          <a:prstGeom prst="rect">
            <a:avLst/>
          </a:prstGeom>
          <a:noFill/>
          <a:ln w="9525">
            <a:noFill/>
            <a:miter lim="800000"/>
            <a:headEnd/>
            <a:tailEnd/>
          </a:ln>
          <a:effectLst/>
        </p:spPr>
        <p:txBody>
          <a:bodyPr vert="horz" wrap="square" lIns="76200" tIns="38100" rIns="76200" bIns="38100" numCol="1" anchor="t" anchorCtr="0" compatLnSpc="1">
            <a:prstTxWarp prst="textNoShape">
              <a:avLst/>
            </a:prstTxWarp>
          </a:bodyPr>
          <a:lstStyle>
            <a:defPPr>
              <a:defRPr lang="en-US"/>
            </a:defPPr>
            <a:lvl1pPr algn="ctr" rtl="0" fontAlgn="base">
              <a:spcBef>
                <a:spcPct val="0"/>
              </a:spcBef>
              <a:spcAft>
                <a:spcPct val="0"/>
              </a:spcAft>
              <a:defRPr kumimoji="1" sz="1000"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algn="r">
              <a:defRPr/>
            </a:pPr>
            <a:r>
              <a:rPr lang="en-US" altLang="zh-TW" sz="833"/>
              <a:t> page </a:t>
            </a:r>
            <a:fld id="{7EEF94E7-BC31-4FEF-9988-AE52D84EDCDF}" type="slidenum">
              <a:rPr lang="en-US" altLang="zh-TW" sz="833" smtClean="0"/>
              <a:pPr algn="r">
                <a:defRPr/>
              </a:pPr>
              <a:t>‹#›</a:t>
            </a:fld>
            <a:endParaRPr lang="en-US" altLang="zh-TW" sz="833" dirty="0"/>
          </a:p>
        </p:txBody>
      </p:sp>
    </p:spTree>
    <p:extLst>
      <p:ext uri="{BB962C8B-B14F-4D97-AF65-F5344CB8AC3E}">
        <p14:creationId xmlns:p14="http://schemas.microsoft.com/office/powerpoint/2010/main" val="87152874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52" r:id="rId8"/>
  </p:sldLayoutIdLst>
  <p:hf sldNum="0" hdr="0" dt="0"/>
  <p:txStyles>
    <p:titleStyle>
      <a:lvl1pPr algn="l" rtl="0" eaLnBrk="1" fontAlgn="base" hangingPunct="1">
        <a:spcBef>
          <a:spcPct val="0"/>
        </a:spcBef>
        <a:spcAft>
          <a:spcPct val="0"/>
        </a:spcAft>
        <a:defRPr sz="2167" b="1">
          <a:solidFill>
            <a:schemeClr val="tx1"/>
          </a:solidFill>
          <a:latin typeface="Futura Md BT" panose="020B0602020204020303" pitchFamily="34" charset="0"/>
          <a:ea typeface="+mj-ea"/>
          <a:cs typeface="+mj-cs"/>
        </a:defRPr>
      </a:lvl1pPr>
      <a:lvl2pPr algn="l" rtl="0" eaLnBrk="1" fontAlgn="base" hangingPunct="1">
        <a:spcBef>
          <a:spcPct val="0"/>
        </a:spcBef>
        <a:spcAft>
          <a:spcPct val="0"/>
        </a:spcAft>
        <a:defRPr sz="2167" b="1">
          <a:solidFill>
            <a:schemeClr val="bg1"/>
          </a:solidFill>
          <a:latin typeface="Century Gothic" pitchFamily="34" charset="0"/>
        </a:defRPr>
      </a:lvl2pPr>
      <a:lvl3pPr algn="l" rtl="0" eaLnBrk="1" fontAlgn="base" hangingPunct="1">
        <a:spcBef>
          <a:spcPct val="0"/>
        </a:spcBef>
        <a:spcAft>
          <a:spcPct val="0"/>
        </a:spcAft>
        <a:defRPr sz="2167" b="1">
          <a:solidFill>
            <a:schemeClr val="bg1"/>
          </a:solidFill>
          <a:latin typeface="Century Gothic" pitchFamily="34" charset="0"/>
        </a:defRPr>
      </a:lvl3pPr>
      <a:lvl4pPr algn="l" rtl="0" eaLnBrk="1" fontAlgn="base" hangingPunct="1">
        <a:spcBef>
          <a:spcPct val="0"/>
        </a:spcBef>
        <a:spcAft>
          <a:spcPct val="0"/>
        </a:spcAft>
        <a:defRPr sz="2167" b="1">
          <a:solidFill>
            <a:schemeClr val="bg1"/>
          </a:solidFill>
          <a:latin typeface="Century Gothic" pitchFamily="34" charset="0"/>
        </a:defRPr>
      </a:lvl4pPr>
      <a:lvl5pPr algn="l" rtl="0" eaLnBrk="1" fontAlgn="base" hangingPunct="1">
        <a:spcBef>
          <a:spcPct val="0"/>
        </a:spcBef>
        <a:spcAft>
          <a:spcPct val="0"/>
        </a:spcAft>
        <a:defRPr sz="2167" b="1">
          <a:solidFill>
            <a:schemeClr val="bg1"/>
          </a:solidFill>
          <a:latin typeface="Century Gothic" pitchFamily="34" charset="0"/>
        </a:defRPr>
      </a:lvl5pPr>
      <a:lvl6pPr marL="380985" algn="l" rtl="0" eaLnBrk="1" fontAlgn="base" hangingPunct="1">
        <a:spcBef>
          <a:spcPct val="0"/>
        </a:spcBef>
        <a:spcAft>
          <a:spcPct val="0"/>
        </a:spcAft>
        <a:defRPr sz="2167" b="1">
          <a:solidFill>
            <a:schemeClr val="bg1"/>
          </a:solidFill>
          <a:latin typeface="Century Gothic" pitchFamily="34" charset="0"/>
        </a:defRPr>
      </a:lvl6pPr>
      <a:lvl7pPr marL="761970" algn="l" rtl="0" eaLnBrk="1" fontAlgn="base" hangingPunct="1">
        <a:spcBef>
          <a:spcPct val="0"/>
        </a:spcBef>
        <a:spcAft>
          <a:spcPct val="0"/>
        </a:spcAft>
        <a:defRPr sz="2167" b="1">
          <a:solidFill>
            <a:schemeClr val="bg1"/>
          </a:solidFill>
          <a:latin typeface="Century Gothic" pitchFamily="34" charset="0"/>
        </a:defRPr>
      </a:lvl7pPr>
      <a:lvl8pPr marL="1142954" algn="l" rtl="0" eaLnBrk="1" fontAlgn="base" hangingPunct="1">
        <a:spcBef>
          <a:spcPct val="0"/>
        </a:spcBef>
        <a:spcAft>
          <a:spcPct val="0"/>
        </a:spcAft>
        <a:defRPr sz="2167" b="1">
          <a:solidFill>
            <a:schemeClr val="bg1"/>
          </a:solidFill>
          <a:latin typeface="Century Gothic" pitchFamily="34" charset="0"/>
        </a:defRPr>
      </a:lvl8pPr>
      <a:lvl9pPr marL="1523939" algn="l" rtl="0" eaLnBrk="1" fontAlgn="base" hangingPunct="1">
        <a:spcBef>
          <a:spcPct val="0"/>
        </a:spcBef>
        <a:spcAft>
          <a:spcPct val="0"/>
        </a:spcAft>
        <a:defRPr sz="2167" b="1">
          <a:solidFill>
            <a:schemeClr val="bg1"/>
          </a:solidFill>
          <a:latin typeface="Century Gothic" pitchFamily="34" charset="0"/>
        </a:defRPr>
      </a:lvl9pPr>
    </p:titleStyle>
    <p:bodyStyle>
      <a:lvl1pPr marL="285739" indent="-285739" algn="l" rtl="0" eaLnBrk="1" fontAlgn="base" hangingPunct="1">
        <a:spcBef>
          <a:spcPct val="20000"/>
        </a:spcBef>
        <a:spcAft>
          <a:spcPct val="0"/>
        </a:spcAft>
        <a:buClr>
          <a:srgbClr val="990000"/>
        </a:buClr>
        <a:buSzPct val="80000"/>
        <a:buFont typeface="Wingdings" pitchFamily="2" charset="2"/>
        <a:buChar char="p"/>
        <a:defRPr sz="2000" b="0">
          <a:solidFill>
            <a:schemeClr val="tx1"/>
          </a:solidFill>
          <a:latin typeface="+mn-lt"/>
          <a:ea typeface="+mn-ea"/>
          <a:cs typeface="+mn-cs"/>
        </a:defRPr>
      </a:lvl1pPr>
      <a:lvl2pPr marL="619100" indent="-238115" algn="l" rtl="0" eaLnBrk="1" fontAlgn="base" hangingPunct="1">
        <a:spcBef>
          <a:spcPct val="20000"/>
        </a:spcBef>
        <a:spcAft>
          <a:spcPct val="0"/>
        </a:spcAft>
        <a:buClr>
          <a:srgbClr val="990000"/>
        </a:buClr>
        <a:buFont typeface="Wingdings" pitchFamily="2" charset="2"/>
        <a:buChar char="n"/>
        <a:defRPr sz="1667">
          <a:solidFill>
            <a:schemeClr val="tx1"/>
          </a:solidFill>
          <a:latin typeface="+mn-lt"/>
        </a:defRPr>
      </a:lvl2pPr>
      <a:lvl3pPr marL="952462" indent="-190492" algn="l" rtl="0" eaLnBrk="1" fontAlgn="base" hangingPunct="1">
        <a:spcBef>
          <a:spcPct val="20000"/>
        </a:spcBef>
        <a:spcAft>
          <a:spcPct val="0"/>
        </a:spcAft>
        <a:buClr>
          <a:srgbClr val="990000"/>
        </a:buClr>
        <a:buSzPct val="80000"/>
        <a:buFont typeface="Wingdings" pitchFamily="2" charset="2"/>
        <a:buChar char="p"/>
        <a:defRPr>
          <a:solidFill>
            <a:schemeClr val="tx1"/>
          </a:solidFill>
          <a:latin typeface="+mn-lt"/>
        </a:defRPr>
      </a:lvl3pPr>
      <a:lvl4pPr marL="1333447" indent="-190492" algn="l" rtl="0" eaLnBrk="1" fontAlgn="base" hangingPunct="1">
        <a:spcBef>
          <a:spcPct val="20000"/>
        </a:spcBef>
        <a:spcAft>
          <a:spcPct val="0"/>
        </a:spcAft>
        <a:buClr>
          <a:srgbClr val="A50021"/>
        </a:buClr>
        <a:buSzPct val="80000"/>
        <a:buFont typeface="Wingdings" pitchFamily="2" charset="2"/>
        <a:buChar char="n"/>
        <a:defRPr sz="1333">
          <a:solidFill>
            <a:schemeClr val="tx1"/>
          </a:solidFill>
          <a:latin typeface="+mn-lt"/>
        </a:defRPr>
      </a:lvl4pPr>
      <a:lvl5pPr marL="1714431" indent="-190492" algn="l" rtl="0" eaLnBrk="1" fontAlgn="base" hangingPunct="1">
        <a:spcBef>
          <a:spcPct val="20000"/>
        </a:spcBef>
        <a:spcAft>
          <a:spcPct val="0"/>
        </a:spcAft>
        <a:buChar char="»"/>
        <a:defRPr sz="1667">
          <a:solidFill>
            <a:schemeClr val="tx1"/>
          </a:solidFill>
          <a:latin typeface="+mn-lt"/>
        </a:defRPr>
      </a:lvl5pPr>
      <a:lvl6pPr marL="2095416" indent="-190492" algn="l" rtl="0" eaLnBrk="1" fontAlgn="base" hangingPunct="1">
        <a:spcBef>
          <a:spcPct val="20000"/>
        </a:spcBef>
        <a:spcAft>
          <a:spcPct val="0"/>
        </a:spcAft>
        <a:buChar char="»"/>
        <a:defRPr sz="1667">
          <a:solidFill>
            <a:schemeClr val="tx1"/>
          </a:solidFill>
          <a:latin typeface="+mn-lt"/>
        </a:defRPr>
      </a:lvl6pPr>
      <a:lvl7pPr marL="2476401" indent="-190492" algn="l" rtl="0" eaLnBrk="1" fontAlgn="base" hangingPunct="1">
        <a:spcBef>
          <a:spcPct val="20000"/>
        </a:spcBef>
        <a:spcAft>
          <a:spcPct val="0"/>
        </a:spcAft>
        <a:buChar char="»"/>
        <a:defRPr sz="1667">
          <a:solidFill>
            <a:schemeClr val="tx1"/>
          </a:solidFill>
          <a:latin typeface="+mn-lt"/>
        </a:defRPr>
      </a:lvl7pPr>
      <a:lvl8pPr marL="2857386" indent="-190492" algn="l" rtl="0" eaLnBrk="1" fontAlgn="base" hangingPunct="1">
        <a:spcBef>
          <a:spcPct val="20000"/>
        </a:spcBef>
        <a:spcAft>
          <a:spcPct val="0"/>
        </a:spcAft>
        <a:buChar char="»"/>
        <a:defRPr sz="1667">
          <a:solidFill>
            <a:schemeClr val="tx1"/>
          </a:solidFill>
          <a:latin typeface="+mn-lt"/>
        </a:defRPr>
      </a:lvl8pPr>
      <a:lvl9pPr marL="3238370" indent="-190492" algn="l" rtl="0" eaLnBrk="1" fontAlgn="base" hangingPunct="1">
        <a:spcBef>
          <a:spcPct val="20000"/>
        </a:spcBef>
        <a:spcAft>
          <a:spcPct val="0"/>
        </a:spcAft>
        <a:buChar char="»"/>
        <a:defRPr sz="1667">
          <a:solidFill>
            <a:schemeClr val="tx1"/>
          </a:solidFill>
          <a:latin typeface="+mn-lt"/>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hteck 3"/>
          <p:cNvSpPr>
            <a:spLocks noChangeArrowheads="1"/>
          </p:cNvSpPr>
          <p:nvPr/>
        </p:nvSpPr>
        <p:spPr bwMode="auto">
          <a:xfrm>
            <a:off x="0" y="0"/>
            <a:ext cx="9144000" cy="419365"/>
          </a:xfrm>
          <a:prstGeom prst="rect">
            <a:avLst/>
          </a:prstGeom>
          <a:solidFill>
            <a:srgbClr val="AA312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Century Gothic" pitchFamily="34" charset="0"/>
              </a:defRPr>
            </a:lvl1pPr>
            <a:lvl2pPr marL="742950" indent="-285750" eaLnBrk="0" hangingPunct="0">
              <a:defRPr>
                <a:solidFill>
                  <a:schemeClr val="tx1"/>
                </a:solidFill>
                <a:latin typeface="Century Gothic" pitchFamily="34" charset="0"/>
              </a:defRPr>
            </a:lvl2pPr>
            <a:lvl3pPr marL="1143000" indent="-228600" eaLnBrk="0" hangingPunct="0">
              <a:defRPr>
                <a:solidFill>
                  <a:schemeClr val="tx1"/>
                </a:solidFill>
                <a:latin typeface="Century Gothic" pitchFamily="34" charset="0"/>
              </a:defRPr>
            </a:lvl3pPr>
            <a:lvl4pPr marL="1600200" indent="-228600" eaLnBrk="0" hangingPunct="0">
              <a:defRPr>
                <a:solidFill>
                  <a:schemeClr val="tx1"/>
                </a:solidFill>
                <a:latin typeface="Century Gothic" pitchFamily="34" charset="0"/>
              </a:defRPr>
            </a:lvl4pPr>
            <a:lvl5pPr marL="2057400" indent="-228600" eaLnBrk="0" hangingPunct="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marL="0" marR="0" lvl="0" indent="0" defTabSz="761970" eaLnBrk="1" fontAlgn="auto" latinLnBrk="0" hangingPunct="1">
              <a:lnSpc>
                <a:spcPct val="100000"/>
              </a:lnSpc>
              <a:spcBef>
                <a:spcPts val="0"/>
              </a:spcBef>
              <a:spcAft>
                <a:spcPts val="0"/>
              </a:spcAft>
              <a:buClrTx/>
              <a:buSzTx/>
              <a:buFontTx/>
              <a:buNone/>
              <a:tabLst/>
              <a:defRPr/>
            </a:pPr>
            <a:endParaRPr kumimoji="0" lang="de-DE" altLang="nl-NL" sz="1333" b="1" i="0" u="none" strike="noStrike" kern="0" cap="none" spc="0" normalizeH="0" baseline="0" noProof="0">
              <a:ln>
                <a:noFill/>
              </a:ln>
              <a:solidFill>
                <a:srgbClr val="000000"/>
              </a:solidFill>
              <a:effectLst/>
              <a:uLnTx/>
              <a:uFillTx/>
              <a:latin typeface="Arial" charset="0"/>
              <a:ea typeface="+mn-ea"/>
              <a:cs typeface="Arial" charset="0"/>
            </a:endParaRPr>
          </a:p>
        </p:txBody>
      </p:sp>
      <p:sp>
        <p:nvSpPr>
          <p:cNvPr id="1027" name="Rectangle 2"/>
          <p:cNvSpPr>
            <a:spLocks noGrp="1" noChangeArrowheads="1"/>
          </p:cNvSpPr>
          <p:nvPr>
            <p:ph type="title"/>
          </p:nvPr>
        </p:nvSpPr>
        <p:spPr bwMode="auto">
          <a:xfrm>
            <a:off x="0" y="368308"/>
            <a:ext cx="9144000" cy="393693"/>
          </a:xfrm>
          <a:prstGeom prst="rect">
            <a:avLst/>
          </a:prstGeom>
          <a:solidFill>
            <a:srgbClr val="DEDFE1"/>
          </a:solidFill>
          <a:ln>
            <a:noFill/>
          </a:ln>
        </p:spPr>
        <p:txBody>
          <a:bodyPr vert="horz" wrap="square" lIns="91440" tIns="45720" rIns="91440" bIns="45720" numCol="1" anchor="ctr" anchorCtr="0" compatLnSpc="1">
            <a:prstTxWarp prst="textNoShape">
              <a:avLst/>
            </a:prstTxWarp>
          </a:bodyPr>
          <a:lstStyle/>
          <a:p>
            <a:pPr lvl="0"/>
            <a:r>
              <a:rPr lang="en-US" altLang="zh-TW" dirty="0"/>
              <a:t>Click to edit Master title</a:t>
            </a:r>
          </a:p>
        </p:txBody>
      </p:sp>
      <p:sp>
        <p:nvSpPr>
          <p:cNvPr id="1028" name="Rectangle 3"/>
          <p:cNvSpPr>
            <a:spLocks noGrp="1" noChangeArrowheads="1"/>
          </p:cNvSpPr>
          <p:nvPr>
            <p:ph type="body" idx="1"/>
          </p:nvPr>
        </p:nvSpPr>
        <p:spPr bwMode="auto">
          <a:xfrm>
            <a:off x="152400" y="1079500"/>
            <a:ext cx="8839200"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p:txBody>
      </p:sp>
      <p:sp>
        <p:nvSpPr>
          <p:cNvPr id="2" name="Rectangle 4"/>
          <p:cNvSpPr>
            <a:spLocks noGrp="1" noChangeArrowheads="1"/>
          </p:cNvSpPr>
          <p:nvPr>
            <p:ph type="ftr" sz="quarter" idx="3"/>
          </p:nvPr>
        </p:nvSpPr>
        <p:spPr bwMode="auto">
          <a:xfrm>
            <a:off x="76200" y="5511271"/>
            <a:ext cx="2895600" cy="1402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33" b="1" smtClean="0">
                <a:ea typeface="新細明體" pitchFamily="18" charset="-120"/>
              </a:defRPr>
            </a:lvl1pPr>
          </a:lstStyle>
          <a:p>
            <a:pPr>
              <a:defRPr/>
            </a:pPr>
            <a:r>
              <a:rPr lang="en-US" altLang="zh-TW" dirty="0"/>
              <a:t>ASM Pacific Technology Ltd. © 2020</a:t>
            </a:r>
          </a:p>
        </p:txBody>
      </p:sp>
      <p:sp>
        <p:nvSpPr>
          <p:cNvPr id="4101" name="Rectangle 5"/>
          <p:cNvSpPr>
            <a:spLocks noGrp="1" noChangeArrowheads="1"/>
          </p:cNvSpPr>
          <p:nvPr>
            <p:ph type="sldNum" sz="quarter" idx="4"/>
          </p:nvPr>
        </p:nvSpPr>
        <p:spPr bwMode="auto">
          <a:xfrm>
            <a:off x="3505200" y="5515240"/>
            <a:ext cx="2133600" cy="127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33" b="1" smtClean="0"/>
            </a:lvl1pPr>
          </a:lstStyle>
          <a:p>
            <a:fld id="{CF91A5E6-BCCC-4E24-9129-468C6FEEE1C9}" type="slidenum">
              <a:rPr lang="en-US" smtClean="0"/>
              <a:pPr/>
              <a:t>‹#›</a:t>
            </a:fld>
            <a:endParaRPr lang="en-US"/>
          </a:p>
        </p:txBody>
      </p:sp>
      <p:pic>
        <p:nvPicPr>
          <p:cNvPr id="10" name="Grafik 4"/>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932738" y="47625"/>
            <a:ext cx="1003300" cy="32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txBox="1">
            <a:spLocks noChangeArrowheads="1"/>
          </p:cNvSpPr>
          <p:nvPr/>
        </p:nvSpPr>
        <p:spPr bwMode="auto">
          <a:xfrm>
            <a:off x="6865938" y="5515240"/>
            <a:ext cx="2133600" cy="127000"/>
          </a:xfrm>
          <a:prstGeom prst="rect">
            <a:avLst/>
          </a:prstGeom>
          <a:noFill/>
          <a:ln w="9525">
            <a:noFill/>
            <a:miter lim="800000"/>
            <a:headEnd/>
            <a:tailEnd/>
          </a:ln>
          <a:effectLst/>
        </p:spPr>
        <p:txBody>
          <a:bodyPr vert="horz" wrap="square" lIns="76200" tIns="38100" rIns="76200" bIns="38100" numCol="1" anchor="t" anchorCtr="0" compatLnSpc="1">
            <a:prstTxWarp prst="textNoShape">
              <a:avLst/>
            </a:prstTxWarp>
          </a:bodyPr>
          <a:lstStyle>
            <a:defPPr>
              <a:defRPr lang="en-US"/>
            </a:defPPr>
            <a:lvl1pPr algn="ctr" rtl="0" fontAlgn="base">
              <a:spcBef>
                <a:spcPct val="0"/>
              </a:spcBef>
              <a:spcAft>
                <a:spcPct val="0"/>
              </a:spcAft>
              <a:defRPr kumimoji="1" sz="1000"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algn="r">
              <a:defRPr/>
            </a:pPr>
            <a:r>
              <a:rPr lang="en-US" altLang="zh-TW" sz="833"/>
              <a:t> page </a:t>
            </a:r>
            <a:fld id="{7EEF94E7-BC31-4FEF-9988-AE52D84EDCDF}" type="slidenum">
              <a:rPr lang="en-US" altLang="zh-TW" sz="833" smtClean="0"/>
              <a:pPr algn="r">
                <a:defRPr/>
              </a:pPr>
              <a:t>‹#›</a:t>
            </a:fld>
            <a:endParaRPr lang="en-US" altLang="zh-TW" sz="833" dirty="0"/>
          </a:p>
        </p:txBody>
      </p:sp>
    </p:spTree>
    <p:extLst>
      <p:ext uri="{BB962C8B-B14F-4D97-AF65-F5344CB8AC3E}">
        <p14:creationId xmlns:p14="http://schemas.microsoft.com/office/powerpoint/2010/main" val="352785889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Lst>
  <p:hf sldNum="0" hdr="0" dt="0"/>
  <p:txStyles>
    <p:titleStyle>
      <a:lvl1pPr algn="l" rtl="0" eaLnBrk="1" fontAlgn="base" hangingPunct="1">
        <a:spcBef>
          <a:spcPct val="0"/>
        </a:spcBef>
        <a:spcAft>
          <a:spcPct val="0"/>
        </a:spcAft>
        <a:defRPr sz="2167" b="1">
          <a:solidFill>
            <a:schemeClr val="tx1"/>
          </a:solidFill>
          <a:latin typeface="Futura Md BT" panose="020B0602020204020303" pitchFamily="34" charset="0"/>
          <a:ea typeface="+mj-ea"/>
          <a:cs typeface="+mj-cs"/>
        </a:defRPr>
      </a:lvl1pPr>
      <a:lvl2pPr algn="l" rtl="0" eaLnBrk="1" fontAlgn="base" hangingPunct="1">
        <a:spcBef>
          <a:spcPct val="0"/>
        </a:spcBef>
        <a:spcAft>
          <a:spcPct val="0"/>
        </a:spcAft>
        <a:defRPr sz="2167" b="1">
          <a:solidFill>
            <a:schemeClr val="bg1"/>
          </a:solidFill>
          <a:latin typeface="Century Gothic" pitchFamily="34" charset="0"/>
        </a:defRPr>
      </a:lvl2pPr>
      <a:lvl3pPr algn="l" rtl="0" eaLnBrk="1" fontAlgn="base" hangingPunct="1">
        <a:spcBef>
          <a:spcPct val="0"/>
        </a:spcBef>
        <a:spcAft>
          <a:spcPct val="0"/>
        </a:spcAft>
        <a:defRPr sz="2167" b="1">
          <a:solidFill>
            <a:schemeClr val="bg1"/>
          </a:solidFill>
          <a:latin typeface="Century Gothic" pitchFamily="34" charset="0"/>
        </a:defRPr>
      </a:lvl3pPr>
      <a:lvl4pPr algn="l" rtl="0" eaLnBrk="1" fontAlgn="base" hangingPunct="1">
        <a:spcBef>
          <a:spcPct val="0"/>
        </a:spcBef>
        <a:spcAft>
          <a:spcPct val="0"/>
        </a:spcAft>
        <a:defRPr sz="2167" b="1">
          <a:solidFill>
            <a:schemeClr val="bg1"/>
          </a:solidFill>
          <a:latin typeface="Century Gothic" pitchFamily="34" charset="0"/>
        </a:defRPr>
      </a:lvl4pPr>
      <a:lvl5pPr algn="l" rtl="0" eaLnBrk="1" fontAlgn="base" hangingPunct="1">
        <a:spcBef>
          <a:spcPct val="0"/>
        </a:spcBef>
        <a:spcAft>
          <a:spcPct val="0"/>
        </a:spcAft>
        <a:defRPr sz="2167" b="1">
          <a:solidFill>
            <a:schemeClr val="bg1"/>
          </a:solidFill>
          <a:latin typeface="Century Gothic" pitchFamily="34" charset="0"/>
        </a:defRPr>
      </a:lvl5pPr>
      <a:lvl6pPr marL="380985" algn="l" rtl="0" eaLnBrk="1" fontAlgn="base" hangingPunct="1">
        <a:spcBef>
          <a:spcPct val="0"/>
        </a:spcBef>
        <a:spcAft>
          <a:spcPct val="0"/>
        </a:spcAft>
        <a:defRPr sz="2167" b="1">
          <a:solidFill>
            <a:schemeClr val="bg1"/>
          </a:solidFill>
          <a:latin typeface="Century Gothic" pitchFamily="34" charset="0"/>
        </a:defRPr>
      </a:lvl6pPr>
      <a:lvl7pPr marL="761970" algn="l" rtl="0" eaLnBrk="1" fontAlgn="base" hangingPunct="1">
        <a:spcBef>
          <a:spcPct val="0"/>
        </a:spcBef>
        <a:spcAft>
          <a:spcPct val="0"/>
        </a:spcAft>
        <a:defRPr sz="2167" b="1">
          <a:solidFill>
            <a:schemeClr val="bg1"/>
          </a:solidFill>
          <a:latin typeface="Century Gothic" pitchFamily="34" charset="0"/>
        </a:defRPr>
      </a:lvl7pPr>
      <a:lvl8pPr marL="1142954" algn="l" rtl="0" eaLnBrk="1" fontAlgn="base" hangingPunct="1">
        <a:spcBef>
          <a:spcPct val="0"/>
        </a:spcBef>
        <a:spcAft>
          <a:spcPct val="0"/>
        </a:spcAft>
        <a:defRPr sz="2167" b="1">
          <a:solidFill>
            <a:schemeClr val="bg1"/>
          </a:solidFill>
          <a:latin typeface="Century Gothic" pitchFamily="34" charset="0"/>
        </a:defRPr>
      </a:lvl8pPr>
      <a:lvl9pPr marL="1523939" algn="l" rtl="0" eaLnBrk="1" fontAlgn="base" hangingPunct="1">
        <a:spcBef>
          <a:spcPct val="0"/>
        </a:spcBef>
        <a:spcAft>
          <a:spcPct val="0"/>
        </a:spcAft>
        <a:defRPr sz="2167" b="1">
          <a:solidFill>
            <a:schemeClr val="bg1"/>
          </a:solidFill>
          <a:latin typeface="Century Gothic" pitchFamily="34" charset="0"/>
        </a:defRPr>
      </a:lvl9pPr>
    </p:titleStyle>
    <p:bodyStyle>
      <a:lvl1pPr marL="285739" indent="-285739" algn="l" rtl="0" eaLnBrk="1" fontAlgn="base" hangingPunct="1">
        <a:spcBef>
          <a:spcPct val="20000"/>
        </a:spcBef>
        <a:spcAft>
          <a:spcPct val="0"/>
        </a:spcAft>
        <a:buClr>
          <a:srgbClr val="990000"/>
        </a:buClr>
        <a:buSzPct val="80000"/>
        <a:buFont typeface="Wingdings" pitchFamily="2" charset="2"/>
        <a:buChar char="p"/>
        <a:defRPr sz="2000" b="0">
          <a:solidFill>
            <a:schemeClr val="tx1"/>
          </a:solidFill>
          <a:latin typeface="+mn-lt"/>
          <a:ea typeface="+mn-ea"/>
          <a:cs typeface="+mn-cs"/>
        </a:defRPr>
      </a:lvl1pPr>
      <a:lvl2pPr marL="619100" indent="-238115" algn="l" rtl="0" eaLnBrk="1" fontAlgn="base" hangingPunct="1">
        <a:spcBef>
          <a:spcPct val="20000"/>
        </a:spcBef>
        <a:spcAft>
          <a:spcPct val="0"/>
        </a:spcAft>
        <a:buClr>
          <a:srgbClr val="990000"/>
        </a:buClr>
        <a:buFont typeface="Wingdings" pitchFamily="2" charset="2"/>
        <a:buChar char="n"/>
        <a:defRPr sz="1667">
          <a:solidFill>
            <a:schemeClr val="tx1"/>
          </a:solidFill>
          <a:latin typeface="+mn-lt"/>
        </a:defRPr>
      </a:lvl2pPr>
      <a:lvl3pPr marL="952462" indent="-190492" algn="l" rtl="0" eaLnBrk="1" fontAlgn="base" hangingPunct="1">
        <a:spcBef>
          <a:spcPct val="20000"/>
        </a:spcBef>
        <a:spcAft>
          <a:spcPct val="0"/>
        </a:spcAft>
        <a:buClr>
          <a:srgbClr val="990000"/>
        </a:buClr>
        <a:buSzPct val="80000"/>
        <a:buFont typeface="Wingdings" pitchFamily="2" charset="2"/>
        <a:buChar char="p"/>
        <a:defRPr>
          <a:solidFill>
            <a:schemeClr val="tx1"/>
          </a:solidFill>
          <a:latin typeface="+mn-lt"/>
        </a:defRPr>
      </a:lvl3pPr>
      <a:lvl4pPr marL="1333447" indent="-190492" algn="l" rtl="0" eaLnBrk="1" fontAlgn="base" hangingPunct="1">
        <a:spcBef>
          <a:spcPct val="20000"/>
        </a:spcBef>
        <a:spcAft>
          <a:spcPct val="0"/>
        </a:spcAft>
        <a:buClr>
          <a:srgbClr val="A50021"/>
        </a:buClr>
        <a:buSzPct val="80000"/>
        <a:buFont typeface="Wingdings" pitchFamily="2" charset="2"/>
        <a:buChar char="n"/>
        <a:defRPr sz="1333">
          <a:solidFill>
            <a:schemeClr val="tx1"/>
          </a:solidFill>
          <a:latin typeface="+mn-lt"/>
        </a:defRPr>
      </a:lvl4pPr>
      <a:lvl5pPr marL="1714431" indent="-190492" algn="l" rtl="0" eaLnBrk="1" fontAlgn="base" hangingPunct="1">
        <a:spcBef>
          <a:spcPct val="20000"/>
        </a:spcBef>
        <a:spcAft>
          <a:spcPct val="0"/>
        </a:spcAft>
        <a:buChar char="»"/>
        <a:defRPr sz="1667">
          <a:solidFill>
            <a:schemeClr val="tx1"/>
          </a:solidFill>
          <a:latin typeface="+mn-lt"/>
        </a:defRPr>
      </a:lvl5pPr>
      <a:lvl6pPr marL="2095416" indent="-190492" algn="l" rtl="0" eaLnBrk="1" fontAlgn="base" hangingPunct="1">
        <a:spcBef>
          <a:spcPct val="20000"/>
        </a:spcBef>
        <a:spcAft>
          <a:spcPct val="0"/>
        </a:spcAft>
        <a:buChar char="»"/>
        <a:defRPr sz="1667">
          <a:solidFill>
            <a:schemeClr val="tx1"/>
          </a:solidFill>
          <a:latin typeface="+mn-lt"/>
        </a:defRPr>
      </a:lvl6pPr>
      <a:lvl7pPr marL="2476401" indent="-190492" algn="l" rtl="0" eaLnBrk="1" fontAlgn="base" hangingPunct="1">
        <a:spcBef>
          <a:spcPct val="20000"/>
        </a:spcBef>
        <a:spcAft>
          <a:spcPct val="0"/>
        </a:spcAft>
        <a:buChar char="»"/>
        <a:defRPr sz="1667">
          <a:solidFill>
            <a:schemeClr val="tx1"/>
          </a:solidFill>
          <a:latin typeface="+mn-lt"/>
        </a:defRPr>
      </a:lvl7pPr>
      <a:lvl8pPr marL="2857386" indent="-190492" algn="l" rtl="0" eaLnBrk="1" fontAlgn="base" hangingPunct="1">
        <a:spcBef>
          <a:spcPct val="20000"/>
        </a:spcBef>
        <a:spcAft>
          <a:spcPct val="0"/>
        </a:spcAft>
        <a:buChar char="»"/>
        <a:defRPr sz="1667">
          <a:solidFill>
            <a:schemeClr val="tx1"/>
          </a:solidFill>
          <a:latin typeface="+mn-lt"/>
        </a:defRPr>
      </a:lvl8pPr>
      <a:lvl9pPr marL="3238370" indent="-190492" algn="l" rtl="0" eaLnBrk="1" fontAlgn="base" hangingPunct="1">
        <a:spcBef>
          <a:spcPct val="20000"/>
        </a:spcBef>
        <a:spcAft>
          <a:spcPct val="0"/>
        </a:spcAft>
        <a:buChar char="»"/>
        <a:defRPr sz="1667">
          <a:solidFill>
            <a:schemeClr val="tx1"/>
          </a:solidFill>
          <a:latin typeface="+mn-lt"/>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3"/>
          <p:cNvSpPr>
            <a:spLocks noChangeArrowheads="1"/>
          </p:cNvSpPr>
          <p:nvPr/>
        </p:nvSpPr>
        <p:spPr bwMode="auto">
          <a:xfrm>
            <a:off x="0" y="0"/>
            <a:ext cx="9144000" cy="419365"/>
          </a:xfrm>
          <a:prstGeom prst="rect">
            <a:avLst/>
          </a:prstGeom>
          <a:solidFill>
            <a:srgbClr val="AA312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Century Gothic" pitchFamily="34" charset="0"/>
              </a:defRPr>
            </a:lvl1pPr>
            <a:lvl2pPr marL="742950" indent="-285750" eaLnBrk="0" hangingPunct="0">
              <a:defRPr>
                <a:solidFill>
                  <a:schemeClr val="tx1"/>
                </a:solidFill>
                <a:latin typeface="Century Gothic" pitchFamily="34" charset="0"/>
              </a:defRPr>
            </a:lvl2pPr>
            <a:lvl3pPr marL="1143000" indent="-228600" eaLnBrk="0" hangingPunct="0">
              <a:defRPr>
                <a:solidFill>
                  <a:schemeClr val="tx1"/>
                </a:solidFill>
                <a:latin typeface="Century Gothic" pitchFamily="34" charset="0"/>
              </a:defRPr>
            </a:lvl3pPr>
            <a:lvl4pPr marL="1600200" indent="-228600" eaLnBrk="0" hangingPunct="0">
              <a:defRPr>
                <a:solidFill>
                  <a:schemeClr val="tx1"/>
                </a:solidFill>
                <a:latin typeface="Century Gothic" pitchFamily="34" charset="0"/>
              </a:defRPr>
            </a:lvl4pPr>
            <a:lvl5pPr marL="2057400" indent="-228600" eaLnBrk="0" hangingPunct="0">
              <a:defRPr>
                <a:solidFill>
                  <a:schemeClr val="tx1"/>
                </a:solidFill>
                <a:latin typeface="Century Gothic" pitchFamily="34" charset="0"/>
              </a:defRPr>
            </a:lvl5pPr>
            <a:lvl6pPr marL="2514600" indent="-228600" eaLnBrk="0" fontAlgn="base" hangingPunct="0">
              <a:spcBef>
                <a:spcPct val="0"/>
              </a:spcBef>
              <a:spcAft>
                <a:spcPct val="0"/>
              </a:spcAft>
              <a:defRPr>
                <a:solidFill>
                  <a:schemeClr val="tx1"/>
                </a:solidFill>
                <a:latin typeface="Century Gothic" pitchFamily="34" charset="0"/>
              </a:defRPr>
            </a:lvl6pPr>
            <a:lvl7pPr marL="2971800" indent="-228600" eaLnBrk="0" fontAlgn="base" hangingPunct="0">
              <a:spcBef>
                <a:spcPct val="0"/>
              </a:spcBef>
              <a:spcAft>
                <a:spcPct val="0"/>
              </a:spcAft>
              <a:defRPr>
                <a:solidFill>
                  <a:schemeClr val="tx1"/>
                </a:solidFill>
                <a:latin typeface="Century Gothic" pitchFamily="34" charset="0"/>
              </a:defRPr>
            </a:lvl7pPr>
            <a:lvl8pPr marL="3429000" indent="-228600" eaLnBrk="0" fontAlgn="base" hangingPunct="0">
              <a:spcBef>
                <a:spcPct val="0"/>
              </a:spcBef>
              <a:spcAft>
                <a:spcPct val="0"/>
              </a:spcAft>
              <a:defRPr>
                <a:solidFill>
                  <a:schemeClr val="tx1"/>
                </a:solidFill>
                <a:latin typeface="Century Gothic" pitchFamily="34" charset="0"/>
              </a:defRPr>
            </a:lvl8pPr>
            <a:lvl9pPr marL="3886200" indent="-228600" eaLnBrk="0" fontAlgn="base" hangingPunct="0">
              <a:spcBef>
                <a:spcPct val="0"/>
              </a:spcBef>
              <a:spcAft>
                <a:spcPct val="0"/>
              </a:spcAft>
              <a:defRPr>
                <a:solidFill>
                  <a:schemeClr val="tx1"/>
                </a:solidFill>
                <a:latin typeface="Century Gothic" pitchFamily="34" charset="0"/>
              </a:defRPr>
            </a:lvl9pPr>
          </a:lstStyle>
          <a:p>
            <a:pPr marL="0" marR="0" lvl="0" indent="0" defTabSz="761970" eaLnBrk="1" fontAlgn="auto" latinLnBrk="0" hangingPunct="1">
              <a:lnSpc>
                <a:spcPct val="100000"/>
              </a:lnSpc>
              <a:spcBef>
                <a:spcPts val="0"/>
              </a:spcBef>
              <a:spcAft>
                <a:spcPts val="0"/>
              </a:spcAft>
              <a:buClrTx/>
              <a:buSzTx/>
              <a:buFontTx/>
              <a:buNone/>
              <a:tabLst/>
              <a:defRPr/>
            </a:pPr>
            <a:endParaRPr kumimoji="0" lang="de-DE" altLang="nl-NL" sz="1333" b="1" i="0" u="none" strike="noStrike" kern="0" cap="none" spc="0" normalizeH="0" baseline="0" noProof="0">
              <a:ln>
                <a:noFill/>
              </a:ln>
              <a:solidFill>
                <a:srgbClr val="000000"/>
              </a:solidFill>
              <a:effectLst/>
              <a:uLnTx/>
              <a:uFillTx/>
              <a:latin typeface="Arial" charset="0"/>
              <a:ea typeface="+mn-ea"/>
              <a:cs typeface="Arial" charset="0"/>
            </a:endParaRPr>
          </a:p>
        </p:txBody>
      </p:sp>
      <p:sp>
        <p:nvSpPr>
          <p:cNvPr id="1027" name="Rectangle 2"/>
          <p:cNvSpPr>
            <a:spLocks noGrp="1" noChangeArrowheads="1"/>
          </p:cNvSpPr>
          <p:nvPr>
            <p:ph type="title"/>
          </p:nvPr>
        </p:nvSpPr>
        <p:spPr bwMode="auto">
          <a:xfrm>
            <a:off x="0" y="368308"/>
            <a:ext cx="9144000" cy="393693"/>
          </a:xfrm>
          <a:prstGeom prst="rect">
            <a:avLst/>
          </a:prstGeom>
          <a:solidFill>
            <a:srgbClr val="DEDFE1"/>
          </a:solidFill>
          <a:ln>
            <a:noFill/>
          </a:ln>
        </p:spPr>
        <p:txBody>
          <a:bodyPr vert="horz" wrap="square" lIns="91440" tIns="45720" rIns="91440" bIns="45720" numCol="1" anchor="ctr" anchorCtr="0" compatLnSpc="1">
            <a:prstTxWarp prst="textNoShape">
              <a:avLst/>
            </a:prstTxWarp>
          </a:bodyPr>
          <a:lstStyle/>
          <a:p>
            <a:pPr lvl="0"/>
            <a:r>
              <a:rPr lang="en-US" altLang="zh-TW" dirty="0"/>
              <a:t>Click to edit Master title</a:t>
            </a:r>
          </a:p>
        </p:txBody>
      </p:sp>
      <p:sp>
        <p:nvSpPr>
          <p:cNvPr id="1028" name="Rectangle 3"/>
          <p:cNvSpPr>
            <a:spLocks noGrp="1" noChangeArrowheads="1"/>
          </p:cNvSpPr>
          <p:nvPr>
            <p:ph type="body" idx="1"/>
          </p:nvPr>
        </p:nvSpPr>
        <p:spPr bwMode="auto">
          <a:xfrm>
            <a:off x="152400" y="1079500"/>
            <a:ext cx="8839200"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p:txBody>
      </p:sp>
      <p:sp>
        <p:nvSpPr>
          <p:cNvPr id="2" name="Rectangle 4"/>
          <p:cNvSpPr>
            <a:spLocks noGrp="1" noChangeArrowheads="1"/>
          </p:cNvSpPr>
          <p:nvPr>
            <p:ph type="ftr" sz="quarter" idx="3"/>
          </p:nvPr>
        </p:nvSpPr>
        <p:spPr bwMode="auto">
          <a:xfrm>
            <a:off x="76200" y="5511271"/>
            <a:ext cx="2895600" cy="1402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33" b="1" smtClean="0">
                <a:ea typeface="新細明體" pitchFamily="18" charset="-120"/>
              </a:defRPr>
            </a:lvl1pPr>
          </a:lstStyle>
          <a:p>
            <a:pPr>
              <a:defRPr/>
            </a:pPr>
            <a:r>
              <a:rPr lang="en-US" altLang="zh-TW" dirty="0"/>
              <a:t>ASM Pacific Technology Ltd. © 2020</a:t>
            </a:r>
          </a:p>
        </p:txBody>
      </p:sp>
      <p:sp>
        <p:nvSpPr>
          <p:cNvPr id="4101" name="Rectangle 5"/>
          <p:cNvSpPr>
            <a:spLocks noGrp="1" noChangeArrowheads="1"/>
          </p:cNvSpPr>
          <p:nvPr>
            <p:ph type="sldNum" sz="quarter" idx="4"/>
          </p:nvPr>
        </p:nvSpPr>
        <p:spPr bwMode="auto">
          <a:xfrm>
            <a:off x="3505200" y="5515240"/>
            <a:ext cx="2133600" cy="127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33" b="1" smtClean="0"/>
            </a:lvl1pPr>
          </a:lstStyle>
          <a:p>
            <a:pPr>
              <a:defRPr/>
            </a:pPr>
            <a:r>
              <a:rPr lang="en-US" altLang="zh-TW"/>
              <a:t>CONFIDENTIAL</a:t>
            </a:r>
            <a:endParaRPr lang="en-US" altLang="zh-TW" dirty="0"/>
          </a:p>
        </p:txBody>
      </p:sp>
      <p:pic>
        <p:nvPicPr>
          <p:cNvPr id="10" name="Grafik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932738" y="47625"/>
            <a:ext cx="1003300" cy="32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txBox="1">
            <a:spLocks noChangeArrowheads="1"/>
          </p:cNvSpPr>
          <p:nvPr/>
        </p:nvSpPr>
        <p:spPr bwMode="auto">
          <a:xfrm>
            <a:off x="6865938" y="5515240"/>
            <a:ext cx="2133600" cy="127000"/>
          </a:xfrm>
          <a:prstGeom prst="rect">
            <a:avLst/>
          </a:prstGeom>
          <a:noFill/>
          <a:ln w="9525">
            <a:noFill/>
            <a:miter lim="800000"/>
            <a:headEnd/>
            <a:tailEnd/>
          </a:ln>
          <a:effectLst/>
        </p:spPr>
        <p:txBody>
          <a:bodyPr vert="horz" wrap="square" lIns="76200" tIns="38100" rIns="76200" bIns="38100" numCol="1" anchor="t" anchorCtr="0" compatLnSpc="1">
            <a:prstTxWarp prst="textNoShape">
              <a:avLst/>
            </a:prstTxWarp>
          </a:bodyPr>
          <a:lstStyle>
            <a:defPPr>
              <a:defRPr lang="en-US"/>
            </a:defPPr>
            <a:lvl1pPr algn="ctr" rtl="0" fontAlgn="base">
              <a:spcBef>
                <a:spcPct val="0"/>
              </a:spcBef>
              <a:spcAft>
                <a:spcPct val="0"/>
              </a:spcAft>
              <a:defRPr kumimoji="1" sz="1000"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algn="r">
              <a:defRPr/>
            </a:pPr>
            <a:r>
              <a:rPr lang="en-US" altLang="zh-TW" sz="833"/>
              <a:t> page </a:t>
            </a:r>
            <a:fld id="{7EEF94E7-BC31-4FEF-9988-AE52D84EDCDF}" type="slidenum">
              <a:rPr lang="en-US" altLang="zh-TW" sz="833" smtClean="0"/>
              <a:pPr algn="r">
                <a:defRPr/>
              </a:pPr>
              <a:t>‹#›</a:t>
            </a:fld>
            <a:endParaRPr lang="en-US" altLang="zh-TW" sz="833" dirty="0"/>
          </a:p>
        </p:txBody>
      </p:sp>
    </p:spTree>
    <p:extLst>
      <p:ext uri="{BB962C8B-B14F-4D97-AF65-F5344CB8AC3E}">
        <p14:creationId xmlns:p14="http://schemas.microsoft.com/office/powerpoint/2010/main" val="169376788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Lst>
  <p:hf sldNum="0" hdr="0" dt="0"/>
  <p:txStyles>
    <p:titleStyle>
      <a:lvl1pPr algn="l" rtl="0" eaLnBrk="1" fontAlgn="base" hangingPunct="1">
        <a:spcBef>
          <a:spcPct val="0"/>
        </a:spcBef>
        <a:spcAft>
          <a:spcPct val="0"/>
        </a:spcAft>
        <a:defRPr sz="2167" b="1">
          <a:solidFill>
            <a:schemeClr val="tx1"/>
          </a:solidFill>
          <a:latin typeface="Futura Md BT" panose="020B0602020204020303" pitchFamily="34" charset="0"/>
          <a:ea typeface="+mj-ea"/>
          <a:cs typeface="+mj-cs"/>
        </a:defRPr>
      </a:lvl1pPr>
      <a:lvl2pPr algn="l" rtl="0" eaLnBrk="1" fontAlgn="base" hangingPunct="1">
        <a:spcBef>
          <a:spcPct val="0"/>
        </a:spcBef>
        <a:spcAft>
          <a:spcPct val="0"/>
        </a:spcAft>
        <a:defRPr sz="2167" b="1">
          <a:solidFill>
            <a:schemeClr val="bg1"/>
          </a:solidFill>
          <a:latin typeface="Century Gothic" pitchFamily="34" charset="0"/>
        </a:defRPr>
      </a:lvl2pPr>
      <a:lvl3pPr algn="l" rtl="0" eaLnBrk="1" fontAlgn="base" hangingPunct="1">
        <a:spcBef>
          <a:spcPct val="0"/>
        </a:spcBef>
        <a:spcAft>
          <a:spcPct val="0"/>
        </a:spcAft>
        <a:defRPr sz="2167" b="1">
          <a:solidFill>
            <a:schemeClr val="bg1"/>
          </a:solidFill>
          <a:latin typeface="Century Gothic" pitchFamily="34" charset="0"/>
        </a:defRPr>
      </a:lvl3pPr>
      <a:lvl4pPr algn="l" rtl="0" eaLnBrk="1" fontAlgn="base" hangingPunct="1">
        <a:spcBef>
          <a:spcPct val="0"/>
        </a:spcBef>
        <a:spcAft>
          <a:spcPct val="0"/>
        </a:spcAft>
        <a:defRPr sz="2167" b="1">
          <a:solidFill>
            <a:schemeClr val="bg1"/>
          </a:solidFill>
          <a:latin typeface="Century Gothic" pitchFamily="34" charset="0"/>
        </a:defRPr>
      </a:lvl4pPr>
      <a:lvl5pPr algn="l" rtl="0" eaLnBrk="1" fontAlgn="base" hangingPunct="1">
        <a:spcBef>
          <a:spcPct val="0"/>
        </a:spcBef>
        <a:spcAft>
          <a:spcPct val="0"/>
        </a:spcAft>
        <a:defRPr sz="2167" b="1">
          <a:solidFill>
            <a:schemeClr val="bg1"/>
          </a:solidFill>
          <a:latin typeface="Century Gothic" pitchFamily="34" charset="0"/>
        </a:defRPr>
      </a:lvl5pPr>
      <a:lvl6pPr marL="380985" algn="l" rtl="0" eaLnBrk="1" fontAlgn="base" hangingPunct="1">
        <a:spcBef>
          <a:spcPct val="0"/>
        </a:spcBef>
        <a:spcAft>
          <a:spcPct val="0"/>
        </a:spcAft>
        <a:defRPr sz="2167" b="1">
          <a:solidFill>
            <a:schemeClr val="bg1"/>
          </a:solidFill>
          <a:latin typeface="Century Gothic" pitchFamily="34" charset="0"/>
        </a:defRPr>
      </a:lvl6pPr>
      <a:lvl7pPr marL="761970" algn="l" rtl="0" eaLnBrk="1" fontAlgn="base" hangingPunct="1">
        <a:spcBef>
          <a:spcPct val="0"/>
        </a:spcBef>
        <a:spcAft>
          <a:spcPct val="0"/>
        </a:spcAft>
        <a:defRPr sz="2167" b="1">
          <a:solidFill>
            <a:schemeClr val="bg1"/>
          </a:solidFill>
          <a:latin typeface="Century Gothic" pitchFamily="34" charset="0"/>
        </a:defRPr>
      </a:lvl7pPr>
      <a:lvl8pPr marL="1142954" algn="l" rtl="0" eaLnBrk="1" fontAlgn="base" hangingPunct="1">
        <a:spcBef>
          <a:spcPct val="0"/>
        </a:spcBef>
        <a:spcAft>
          <a:spcPct val="0"/>
        </a:spcAft>
        <a:defRPr sz="2167" b="1">
          <a:solidFill>
            <a:schemeClr val="bg1"/>
          </a:solidFill>
          <a:latin typeface="Century Gothic" pitchFamily="34" charset="0"/>
        </a:defRPr>
      </a:lvl8pPr>
      <a:lvl9pPr marL="1523939" algn="l" rtl="0" eaLnBrk="1" fontAlgn="base" hangingPunct="1">
        <a:spcBef>
          <a:spcPct val="0"/>
        </a:spcBef>
        <a:spcAft>
          <a:spcPct val="0"/>
        </a:spcAft>
        <a:defRPr sz="2167" b="1">
          <a:solidFill>
            <a:schemeClr val="bg1"/>
          </a:solidFill>
          <a:latin typeface="Century Gothic" pitchFamily="34" charset="0"/>
        </a:defRPr>
      </a:lvl9pPr>
    </p:titleStyle>
    <p:bodyStyle>
      <a:lvl1pPr marL="285739" indent="-285739" algn="l" rtl="0" eaLnBrk="1" fontAlgn="base" hangingPunct="1">
        <a:spcBef>
          <a:spcPct val="20000"/>
        </a:spcBef>
        <a:spcAft>
          <a:spcPct val="0"/>
        </a:spcAft>
        <a:buClr>
          <a:srgbClr val="990000"/>
        </a:buClr>
        <a:buSzPct val="80000"/>
        <a:buFont typeface="Wingdings" pitchFamily="2" charset="2"/>
        <a:buChar char="p"/>
        <a:defRPr sz="2000" b="0">
          <a:solidFill>
            <a:schemeClr val="tx1"/>
          </a:solidFill>
          <a:latin typeface="+mn-lt"/>
          <a:ea typeface="+mn-ea"/>
          <a:cs typeface="+mn-cs"/>
        </a:defRPr>
      </a:lvl1pPr>
      <a:lvl2pPr marL="619100" indent="-238115" algn="l" rtl="0" eaLnBrk="1" fontAlgn="base" hangingPunct="1">
        <a:spcBef>
          <a:spcPct val="20000"/>
        </a:spcBef>
        <a:spcAft>
          <a:spcPct val="0"/>
        </a:spcAft>
        <a:buClr>
          <a:srgbClr val="990000"/>
        </a:buClr>
        <a:buFont typeface="Wingdings" pitchFamily="2" charset="2"/>
        <a:buChar char="n"/>
        <a:defRPr sz="1667">
          <a:solidFill>
            <a:schemeClr val="tx1"/>
          </a:solidFill>
          <a:latin typeface="+mn-lt"/>
        </a:defRPr>
      </a:lvl2pPr>
      <a:lvl3pPr marL="952462" indent="-190492" algn="l" rtl="0" eaLnBrk="1" fontAlgn="base" hangingPunct="1">
        <a:spcBef>
          <a:spcPct val="20000"/>
        </a:spcBef>
        <a:spcAft>
          <a:spcPct val="0"/>
        </a:spcAft>
        <a:buClr>
          <a:srgbClr val="990000"/>
        </a:buClr>
        <a:buSzPct val="80000"/>
        <a:buFont typeface="Wingdings" pitchFamily="2" charset="2"/>
        <a:buChar char="p"/>
        <a:defRPr>
          <a:solidFill>
            <a:schemeClr val="tx1"/>
          </a:solidFill>
          <a:latin typeface="+mn-lt"/>
        </a:defRPr>
      </a:lvl3pPr>
      <a:lvl4pPr marL="1333447" indent="-190492" algn="l" rtl="0" eaLnBrk="1" fontAlgn="base" hangingPunct="1">
        <a:spcBef>
          <a:spcPct val="20000"/>
        </a:spcBef>
        <a:spcAft>
          <a:spcPct val="0"/>
        </a:spcAft>
        <a:buClr>
          <a:srgbClr val="A50021"/>
        </a:buClr>
        <a:buSzPct val="80000"/>
        <a:buFont typeface="Wingdings" pitchFamily="2" charset="2"/>
        <a:buChar char="n"/>
        <a:defRPr sz="1333">
          <a:solidFill>
            <a:schemeClr val="tx1"/>
          </a:solidFill>
          <a:latin typeface="+mn-lt"/>
        </a:defRPr>
      </a:lvl4pPr>
      <a:lvl5pPr marL="1714431" indent="-190492" algn="l" rtl="0" eaLnBrk="1" fontAlgn="base" hangingPunct="1">
        <a:spcBef>
          <a:spcPct val="20000"/>
        </a:spcBef>
        <a:spcAft>
          <a:spcPct val="0"/>
        </a:spcAft>
        <a:buChar char="»"/>
        <a:defRPr sz="1667">
          <a:solidFill>
            <a:schemeClr val="tx1"/>
          </a:solidFill>
          <a:latin typeface="+mn-lt"/>
        </a:defRPr>
      </a:lvl5pPr>
      <a:lvl6pPr marL="2095416" indent="-190492" algn="l" rtl="0" eaLnBrk="1" fontAlgn="base" hangingPunct="1">
        <a:spcBef>
          <a:spcPct val="20000"/>
        </a:spcBef>
        <a:spcAft>
          <a:spcPct val="0"/>
        </a:spcAft>
        <a:buChar char="»"/>
        <a:defRPr sz="1667">
          <a:solidFill>
            <a:schemeClr val="tx1"/>
          </a:solidFill>
          <a:latin typeface="+mn-lt"/>
        </a:defRPr>
      </a:lvl6pPr>
      <a:lvl7pPr marL="2476401" indent="-190492" algn="l" rtl="0" eaLnBrk="1" fontAlgn="base" hangingPunct="1">
        <a:spcBef>
          <a:spcPct val="20000"/>
        </a:spcBef>
        <a:spcAft>
          <a:spcPct val="0"/>
        </a:spcAft>
        <a:buChar char="»"/>
        <a:defRPr sz="1667">
          <a:solidFill>
            <a:schemeClr val="tx1"/>
          </a:solidFill>
          <a:latin typeface="+mn-lt"/>
        </a:defRPr>
      </a:lvl7pPr>
      <a:lvl8pPr marL="2857386" indent="-190492" algn="l" rtl="0" eaLnBrk="1" fontAlgn="base" hangingPunct="1">
        <a:spcBef>
          <a:spcPct val="20000"/>
        </a:spcBef>
        <a:spcAft>
          <a:spcPct val="0"/>
        </a:spcAft>
        <a:buChar char="»"/>
        <a:defRPr sz="1667">
          <a:solidFill>
            <a:schemeClr val="tx1"/>
          </a:solidFill>
          <a:latin typeface="+mn-lt"/>
        </a:defRPr>
      </a:lvl8pPr>
      <a:lvl9pPr marL="3238370" indent="-190492" algn="l" rtl="0" eaLnBrk="1" fontAlgn="base" hangingPunct="1">
        <a:spcBef>
          <a:spcPct val="20000"/>
        </a:spcBef>
        <a:spcAft>
          <a:spcPct val="0"/>
        </a:spcAft>
        <a:buChar char="»"/>
        <a:defRPr sz="1667">
          <a:solidFill>
            <a:schemeClr val="tx1"/>
          </a:solidFill>
          <a:latin typeface="+mn-lt"/>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19.xml"/><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0.png"/><Relationship Id="rId7"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9.xml"/><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9.xml"/><Relationship Id="rId4" Type="http://schemas.openxmlformats.org/officeDocument/2006/relationships/image" Target="../media/image55.png"/></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9.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63.png"/><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3.xml"/><Relationship Id="rId1" Type="http://schemas.openxmlformats.org/officeDocument/2006/relationships/slideLayout" Target="../slideLayouts/slideLayout24.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45.png"/><Relationship Id="rId1" Type="http://schemas.openxmlformats.org/officeDocument/2006/relationships/slideLayout" Target="../slideLayouts/slideLayout19.xml"/><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2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5.xml"/><Relationship Id="rId1" Type="http://schemas.openxmlformats.org/officeDocument/2006/relationships/slideLayout" Target="../slideLayouts/slideLayout24.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2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53.png"/><Relationship Id="rId1" Type="http://schemas.openxmlformats.org/officeDocument/2006/relationships/slideLayout" Target="../slideLayouts/slideLayout19.xml"/><Relationship Id="rId4" Type="http://schemas.openxmlformats.org/officeDocument/2006/relationships/image" Target="../media/image80.png"/></Relationships>
</file>

<file path=ppt/slides/_rels/slide2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6.xml"/><Relationship Id="rId1" Type="http://schemas.openxmlformats.org/officeDocument/2006/relationships/slideLayout" Target="../slideLayouts/slideLayout19.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2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7.xml"/><Relationship Id="rId1" Type="http://schemas.openxmlformats.org/officeDocument/2006/relationships/slideLayout" Target="../slideLayouts/slideLayout24.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2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9.xml"/><Relationship Id="rId5" Type="http://schemas.openxmlformats.org/officeDocument/2006/relationships/image" Target="../media/image92.png"/><Relationship Id="rId4" Type="http://schemas.openxmlformats.org/officeDocument/2006/relationships/image" Target="../media/image91.png"/></Relationships>
</file>

<file path=ppt/slides/_rels/slide2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920.png"/><Relationship Id="rId1" Type="http://schemas.openxmlformats.org/officeDocument/2006/relationships/slideLayout" Target="../slideLayouts/slideLayout19.xml"/><Relationship Id="rId4" Type="http://schemas.openxmlformats.org/officeDocument/2006/relationships/image" Target="../media/image9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emf"/><Relationship Id="rId1" Type="http://schemas.openxmlformats.org/officeDocument/2006/relationships/slideLayout" Target="../slideLayouts/slideLayout19.xml"/><Relationship Id="rId4" Type="http://schemas.openxmlformats.org/officeDocument/2006/relationships/image" Target="../media/image9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8.xml"/><Relationship Id="rId1" Type="http://schemas.openxmlformats.org/officeDocument/2006/relationships/slideLayout" Target="../slideLayouts/slideLayout19.xml"/><Relationship Id="rId4" Type="http://schemas.openxmlformats.org/officeDocument/2006/relationships/image" Target="../media/image94.emf"/></Relationships>
</file>

<file path=ppt/slides/_rels/slide33.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97.png"/><Relationship Id="rId2" Type="http://schemas.openxmlformats.org/officeDocument/2006/relationships/notesSlide" Target="../notesSlides/notesSlide19.xml"/><Relationship Id="rId1" Type="http://schemas.openxmlformats.org/officeDocument/2006/relationships/slideLayout" Target="../slideLayouts/slideLayout19.xml"/><Relationship Id="rId6" Type="http://schemas.openxmlformats.org/officeDocument/2006/relationships/image" Target="../media/image960.png"/><Relationship Id="rId5" Type="http://schemas.openxmlformats.org/officeDocument/2006/relationships/image" Target="../media/image92.png"/><Relationship Id="rId4" Type="http://schemas.openxmlformats.org/officeDocument/2006/relationships/image" Target="../media/image91.png"/></Relationships>
</file>

<file path=ppt/slides/_rels/slide34.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9.xml"/><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4000" dirty="0"/>
              <a:t>Mechatronics training</a:t>
            </a:r>
            <a:br>
              <a:rPr lang="en-US" sz="4000" dirty="0"/>
            </a:br>
            <a:r>
              <a:rPr lang="en-US" sz="1800" dirty="0"/>
              <a:t>3-dimensional multibody system in MATLAB </a:t>
            </a:r>
            <a:r>
              <a:rPr lang="en-US" sz="1800" dirty="0" err="1"/>
              <a:t>SimScape</a:t>
            </a:r>
            <a:r>
              <a:rPr lang="en-US" sz="1800" dirty="0"/>
              <a:t> Multibody</a:t>
            </a:r>
            <a:endParaRPr lang="en-US" sz="4000" b="0" dirty="0"/>
          </a:p>
        </p:txBody>
      </p:sp>
      <p:sp>
        <p:nvSpPr>
          <p:cNvPr id="4" name="Footer Placeholder 3"/>
          <p:cNvSpPr>
            <a:spLocks noGrp="1"/>
          </p:cNvSpPr>
          <p:nvPr>
            <p:ph type="ftr" sz="quarter" idx="4294967295"/>
          </p:nvPr>
        </p:nvSpPr>
        <p:spPr>
          <a:xfrm>
            <a:off x="101600" y="5511271"/>
            <a:ext cx="2413000" cy="140229"/>
          </a:xfrm>
        </p:spPr>
        <p:txBody>
          <a:bodyPr/>
          <a:lstStyle/>
          <a:p>
            <a:pPr marL="0" marR="0" lvl="0" indent="0" algn="l" defTabSz="76197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ASM Pacific Technology Ltd. © 2020</a:t>
            </a:r>
          </a:p>
        </p:txBody>
      </p:sp>
      <p:sp>
        <p:nvSpPr>
          <p:cNvPr id="11" name="Slide Number Placeholder 4"/>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
        <p:nvSpPr>
          <p:cNvPr id="2" name="Rectangle 1">
            <a:extLst>
              <a:ext uri="{FF2B5EF4-FFF2-40B4-BE49-F238E27FC236}">
                <a16:creationId xmlns:a16="http://schemas.microsoft.com/office/drawing/2014/main" id="{B7495166-220B-4B79-A752-E971133F6182}"/>
              </a:ext>
            </a:extLst>
          </p:cNvPr>
          <p:cNvSpPr/>
          <p:nvPr/>
        </p:nvSpPr>
        <p:spPr>
          <a:xfrm>
            <a:off x="2590800" y="2534334"/>
            <a:ext cx="5867400" cy="923330"/>
          </a:xfrm>
          <a:prstGeom prst="rect">
            <a:avLst/>
          </a:prstGeom>
        </p:spPr>
        <p:txBody>
          <a:bodyPr wrap="square">
            <a:spAutoFit/>
          </a:bodyPr>
          <a:lstStyle/>
          <a:p>
            <a:pPr algn="r"/>
            <a:r>
              <a:rPr lang="en-US" i="1" dirty="0">
                <a:solidFill>
                  <a:srgbClr val="000000"/>
                </a:solidFill>
              </a:rPr>
              <a:t>COC </a:t>
            </a:r>
            <a:r>
              <a:rPr lang="en-US" dirty="0">
                <a:solidFill>
                  <a:srgbClr val="000000"/>
                </a:solidFill>
              </a:rPr>
              <a:t>​</a:t>
            </a:r>
            <a:endParaRPr lang="en-US" dirty="0">
              <a:solidFill>
                <a:srgbClr val="000000"/>
              </a:solidFill>
              <a:latin typeface="Segoe UI" panose="020B0502040204020203" pitchFamily="34" charset="0"/>
            </a:endParaRPr>
          </a:p>
          <a:p>
            <a:pPr algn="r"/>
            <a:r>
              <a:rPr lang="en-US" i="1" dirty="0">
                <a:solidFill>
                  <a:srgbClr val="000000"/>
                </a:solidFill>
              </a:rPr>
              <a:t>January 9</a:t>
            </a:r>
            <a:r>
              <a:rPr lang="en-US" i="1" baseline="30000" dirty="0">
                <a:solidFill>
                  <a:srgbClr val="000000"/>
                </a:solidFill>
              </a:rPr>
              <a:t>th</a:t>
            </a:r>
            <a:r>
              <a:rPr lang="en-US" i="1" dirty="0">
                <a:solidFill>
                  <a:srgbClr val="000000"/>
                </a:solidFill>
              </a:rPr>
              <a:t> 2023, Presenter Jasper Gerritsen</a:t>
            </a:r>
          </a:p>
          <a:p>
            <a:pPr algn="r"/>
            <a:r>
              <a:rPr lang="en-US" i="1" dirty="0">
                <a:solidFill>
                  <a:srgbClr val="000000"/>
                </a:solidFill>
                <a:latin typeface="Segoe UI" panose="020B0502040204020203" pitchFamily="34" charset="0"/>
              </a:rPr>
              <a:t>Slides originally by Stijn Beer</a:t>
            </a:r>
            <a:endParaRPr lang="en-US"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1874251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p:txBody>
          <a:bodyPr/>
          <a:lstStyle/>
          <a:p>
            <a:r>
              <a:rPr lang="en-GB" dirty="0"/>
              <a:t>The available joints in </a:t>
            </a:r>
            <a:r>
              <a:rPr lang="en-GB" dirty="0" err="1"/>
              <a:t>Simscape</a:t>
            </a:r>
            <a:r>
              <a:rPr lang="en-GB" dirty="0"/>
              <a:t> Multibody</a:t>
            </a:r>
            <a:endParaRPr lang="en-NL"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p:txBody>
          <a:bodyPr/>
          <a:lstStyle/>
          <a:p>
            <a:pPr>
              <a:defRPr/>
            </a:pPr>
            <a:r>
              <a:rPr lang="en-US" altLang="zh-TW" dirty="0"/>
              <a:t>ASM Pacific Technology Ltd. © 2020</a:t>
            </a:r>
          </a:p>
        </p:txBody>
      </p:sp>
      <p:sp>
        <p:nvSpPr>
          <p:cNvPr id="12" name="Content Placeholder 2">
            <a:extLst>
              <a:ext uri="{FF2B5EF4-FFF2-40B4-BE49-F238E27FC236}">
                <a16:creationId xmlns:a16="http://schemas.microsoft.com/office/drawing/2014/main" id="{D83E0E74-9BB0-4DE0-91BA-8C8F796CCCF1}"/>
              </a:ext>
            </a:extLst>
          </p:cNvPr>
          <p:cNvSpPr>
            <a:spLocks noGrp="1"/>
          </p:cNvSpPr>
          <p:nvPr>
            <p:ph idx="1"/>
          </p:nvPr>
        </p:nvSpPr>
        <p:spPr>
          <a:xfrm>
            <a:off x="152400" y="1079500"/>
            <a:ext cx="4648200" cy="4267192"/>
          </a:xfrm>
        </p:spPr>
        <p:txBody>
          <a:bodyPr/>
          <a:lstStyle/>
          <a:p>
            <a:r>
              <a:rPr lang="en-US" sz="1800" dirty="0"/>
              <a:t>Joints are used to connect the different bodies to one another, or to connect a body to the fixed world.</a:t>
            </a:r>
          </a:p>
          <a:p>
            <a:r>
              <a:rPr lang="en-US" sz="1800" dirty="0"/>
              <a:t>The different joints that are available in </a:t>
            </a:r>
            <a:r>
              <a:rPr lang="en-US" sz="1800" dirty="0" err="1"/>
              <a:t>Simscape</a:t>
            </a:r>
            <a:r>
              <a:rPr lang="en-US" sz="1800" dirty="0"/>
              <a:t> Multibody are shown in the table on the right. </a:t>
            </a:r>
          </a:p>
          <a:p>
            <a:r>
              <a:rPr lang="en-US" sz="1800" dirty="0"/>
              <a:t>For each joint, the joint primitives indicate the possible motions. The most important ones are:</a:t>
            </a:r>
          </a:p>
          <a:p>
            <a:pPr lvl="1"/>
            <a:r>
              <a:rPr lang="en-US" sz="1467" dirty="0"/>
              <a:t>P (Prismatic) allows translation along a single standard axis (x, y or z).</a:t>
            </a:r>
          </a:p>
          <a:p>
            <a:pPr lvl="1"/>
            <a:r>
              <a:rPr lang="en-US" sz="1467" dirty="0"/>
              <a:t>R (Revolute) allows rotation about a single standard axis (x, y or z).</a:t>
            </a:r>
          </a:p>
          <a:p>
            <a:pPr lvl="1"/>
            <a:r>
              <a:rPr lang="en-US" sz="1467" dirty="0"/>
              <a:t>S (Spherical) allows rotation about any 3-D axis [x, y, z]. </a:t>
            </a:r>
          </a:p>
          <a:p>
            <a:endParaRPr lang="en-US" sz="1800" dirty="0"/>
          </a:p>
          <a:p>
            <a:pPr marL="457200" indent="-457200">
              <a:buFont typeface="+mj-lt"/>
              <a:buAutoNum type="arabicPeriod"/>
            </a:pPr>
            <a:endParaRPr lang="en-GB" sz="1800" dirty="0"/>
          </a:p>
        </p:txBody>
      </p:sp>
      <p:pic>
        <p:nvPicPr>
          <p:cNvPr id="3" name="Picture 2">
            <a:extLst>
              <a:ext uri="{FF2B5EF4-FFF2-40B4-BE49-F238E27FC236}">
                <a16:creationId xmlns:a16="http://schemas.microsoft.com/office/drawing/2014/main" id="{99733917-3289-4BE4-B850-082215F558C7}"/>
              </a:ext>
            </a:extLst>
          </p:cNvPr>
          <p:cNvPicPr>
            <a:picLocks noChangeAspect="1"/>
          </p:cNvPicPr>
          <p:nvPr/>
        </p:nvPicPr>
        <p:blipFill>
          <a:blip r:embed="rId3"/>
          <a:stretch>
            <a:fillRect/>
          </a:stretch>
        </p:blipFill>
        <p:spPr>
          <a:xfrm>
            <a:off x="4800600" y="1079500"/>
            <a:ext cx="4029075" cy="3257550"/>
          </a:xfrm>
          <a:prstGeom prst="rect">
            <a:avLst/>
          </a:prstGeom>
        </p:spPr>
      </p:pic>
      <p:sp>
        <p:nvSpPr>
          <p:cNvPr id="6" name="Content Placeholder 2">
            <a:extLst>
              <a:ext uri="{FF2B5EF4-FFF2-40B4-BE49-F238E27FC236}">
                <a16:creationId xmlns:a16="http://schemas.microsoft.com/office/drawing/2014/main" id="{0A5A0295-163E-4233-847A-BCECC1DE8085}"/>
              </a:ext>
            </a:extLst>
          </p:cNvPr>
          <p:cNvSpPr txBox="1">
            <a:spLocks/>
          </p:cNvSpPr>
          <p:nvPr/>
        </p:nvSpPr>
        <p:spPr bwMode="auto">
          <a:xfrm>
            <a:off x="4798503" y="4549041"/>
            <a:ext cx="4029075" cy="94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5739" indent="-285739" algn="l" rtl="0" eaLnBrk="1" fontAlgn="base" hangingPunct="1">
              <a:spcBef>
                <a:spcPct val="20000"/>
              </a:spcBef>
              <a:spcAft>
                <a:spcPct val="0"/>
              </a:spcAft>
              <a:buClr>
                <a:srgbClr val="990000"/>
              </a:buClr>
              <a:buSzPct val="80000"/>
              <a:buFont typeface="Wingdings" pitchFamily="2" charset="2"/>
              <a:buChar char="p"/>
              <a:defRPr sz="2000" b="0">
                <a:solidFill>
                  <a:schemeClr val="tx1"/>
                </a:solidFill>
                <a:latin typeface="+mn-lt"/>
                <a:ea typeface="+mn-ea"/>
                <a:cs typeface="+mn-cs"/>
              </a:defRPr>
            </a:lvl1pPr>
            <a:lvl2pPr marL="619100" indent="-238115" algn="l" rtl="0" eaLnBrk="1" fontAlgn="base" hangingPunct="1">
              <a:spcBef>
                <a:spcPct val="20000"/>
              </a:spcBef>
              <a:spcAft>
                <a:spcPct val="0"/>
              </a:spcAft>
              <a:buClr>
                <a:srgbClr val="990000"/>
              </a:buClr>
              <a:buFont typeface="Wingdings" pitchFamily="2" charset="2"/>
              <a:buChar char="n"/>
              <a:defRPr sz="1667">
                <a:solidFill>
                  <a:schemeClr val="tx1"/>
                </a:solidFill>
                <a:latin typeface="+mn-lt"/>
              </a:defRPr>
            </a:lvl2pPr>
            <a:lvl3pPr marL="952462" indent="-190492" algn="l" rtl="0" eaLnBrk="1" fontAlgn="base" hangingPunct="1">
              <a:spcBef>
                <a:spcPct val="20000"/>
              </a:spcBef>
              <a:spcAft>
                <a:spcPct val="0"/>
              </a:spcAft>
              <a:buClr>
                <a:srgbClr val="990000"/>
              </a:buClr>
              <a:buSzPct val="80000"/>
              <a:buFont typeface="Wingdings" pitchFamily="2" charset="2"/>
              <a:buChar char="p"/>
              <a:defRPr>
                <a:solidFill>
                  <a:schemeClr val="tx1"/>
                </a:solidFill>
                <a:latin typeface="+mn-lt"/>
              </a:defRPr>
            </a:lvl3pPr>
            <a:lvl4pPr marL="1333447" indent="-190492" algn="l" rtl="0" eaLnBrk="1" fontAlgn="base" hangingPunct="1">
              <a:spcBef>
                <a:spcPct val="20000"/>
              </a:spcBef>
              <a:spcAft>
                <a:spcPct val="0"/>
              </a:spcAft>
              <a:buClr>
                <a:srgbClr val="A50021"/>
              </a:buClr>
              <a:buSzPct val="80000"/>
              <a:buFont typeface="Wingdings" pitchFamily="2" charset="2"/>
              <a:buChar char="n"/>
              <a:defRPr sz="1333">
                <a:solidFill>
                  <a:schemeClr val="tx1"/>
                </a:solidFill>
                <a:latin typeface="+mn-lt"/>
              </a:defRPr>
            </a:lvl4pPr>
            <a:lvl5pPr marL="1714431" indent="-190492" algn="l" rtl="0" eaLnBrk="1" fontAlgn="base" hangingPunct="1">
              <a:spcBef>
                <a:spcPct val="20000"/>
              </a:spcBef>
              <a:spcAft>
                <a:spcPct val="0"/>
              </a:spcAft>
              <a:buChar char="»"/>
              <a:defRPr sz="1667">
                <a:solidFill>
                  <a:schemeClr val="tx1"/>
                </a:solidFill>
                <a:latin typeface="+mn-lt"/>
              </a:defRPr>
            </a:lvl5pPr>
            <a:lvl6pPr marL="2095416" indent="-190492" algn="l" rtl="0" eaLnBrk="1" fontAlgn="base" hangingPunct="1">
              <a:spcBef>
                <a:spcPct val="20000"/>
              </a:spcBef>
              <a:spcAft>
                <a:spcPct val="0"/>
              </a:spcAft>
              <a:buChar char="»"/>
              <a:defRPr sz="1667">
                <a:solidFill>
                  <a:schemeClr val="tx1"/>
                </a:solidFill>
                <a:latin typeface="+mn-lt"/>
              </a:defRPr>
            </a:lvl6pPr>
            <a:lvl7pPr marL="2476401" indent="-190492" algn="l" rtl="0" eaLnBrk="1" fontAlgn="base" hangingPunct="1">
              <a:spcBef>
                <a:spcPct val="20000"/>
              </a:spcBef>
              <a:spcAft>
                <a:spcPct val="0"/>
              </a:spcAft>
              <a:buChar char="»"/>
              <a:defRPr sz="1667">
                <a:solidFill>
                  <a:schemeClr val="tx1"/>
                </a:solidFill>
                <a:latin typeface="+mn-lt"/>
              </a:defRPr>
            </a:lvl7pPr>
            <a:lvl8pPr marL="2857386" indent="-190492" algn="l" rtl="0" eaLnBrk="1" fontAlgn="base" hangingPunct="1">
              <a:spcBef>
                <a:spcPct val="20000"/>
              </a:spcBef>
              <a:spcAft>
                <a:spcPct val="0"/>
              </a:spcAft>
              <a:buChar char="»"/>
              <a:defRPr sz="1667">
                <a:solidFill>
                  <a:schemeClr val="tx1"/>
                </a:solidFill>
                <a:latin typeface="+mn-lt"/>
              </a:defRPr>
            </a:lvl8pPr>
            <a:lvl9pPr marL="3238370" indent="-190492" algn="l" rtl="0" eaLnBrk="1" fontAlgn="base" hangingPunct="1">
              <a:spcBef>
                <a:spcPct val="20000"/>
              </a:spcBef>
              <a:spcAft>
                <a:spcPct val="0"/>
              </a:spcAft>
              <a:buChar char="»"/>
              <a:defRPr sz="1667">
                <a:solidFill>
                  <a:schemeClr val="tx1"/>
                </a:solidFill>
                <a:latin typeface="+mn-lt"/>
              </a:defRPr>
            </a:lvl9pPr>
          </a:lstStyle>
          <a:p>
            <a:pPr marL="0" indent="0">
              <a:buNone/>
            </a:pPr>
            <a:r>
              <a:rPr kumimoji="0" lang="en-US" sz="1600" b="1" kern="0" dirty="0"/>
              <a:t>Which joint would you choose to connect the world to the base frame?</a:t>
            </a:r>
          </a:p>
          <a:p>
            <a:endParaRPr kumimoji="0" lang="en-US" sz="1800" kern="0" dirty="0"/>
          </a:p>
          <a:p>
            <a:pPr marL="457200" indent="-457200">
              <a:buFont typeface="+mj-lt"/>
              <a:buAutoNum type="arabicPeriod"/>
            </a:pPr>
            <a:endParaRPr kumimoji="0" lang="en-GB" sz="1800" kern="0" dirty="0"/>
          </a:p>
        </p:txBody>
      </p:sp>
      <p:sp>
        <p:nvSpPr>
          <p:cNvPr id="5" name="Slide Number Placeholder 4">
            <a:extLst>
              <a:ext uri="{FF2B5EF4-FFF2-40B4-BE49-F238E27FC236}">
                <a16:creationId xmlns:a16="http://schemas.microsoft.com/office/drawing/2014/main" id="{A0216AE6-83FC-43D9-86C3-BBC0FADF5949}"/>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973677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3091-867D-4D81-9507-4E972D784CC1}"/>
              </a:ext>
            </a:extLst>
          </p:cNvPr>
          <p:cNvSpPr>
            <a:spLocks noGrp="1"/>
          </p:cNvSpPr>
          <p:nvPr>
            <p:ph type="title"/>
          </p:nvPr>
        </p:nvSpPr>
        <p:spPr/>
        <p:txBody>
          <a:bodyPr/>
          <a:lstStyle/>
          <a:p>
            <a:r>
              <a:rPr lang="en-GB" dirty="0"/>
              <a:t>Planar joint properties</a:t>
            </a:r>
            <a:endParaRPr lang="en-N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5C4012-8C49-41B5-B0B9-CB128285905D}"/>
                  </a:ext>
                </a:extLst>
              </p:cNvPr>
              <p:cNvSpPr>
                <a:spLocks noGrp="1"/>
              </p:cNvSpPr>
              <p:nvPr>
                <p:ph idx="1"/>
              </p:nvPr>
            </p:nvSpPr>
            <p:spPr>
              <a:xfrm>
                <a:off x="152400" y="1079500"/>
                <a:ext cx="6248400" cy="3911600"/>
              </a:xfrm>
            </p:spPr>
            <p:txBody>
              <a:bodyPr/>
              <a:lstStyle/>
              <a:p>
                <a:r>
                  <a:rPr lang="en-GB" dirty="0"/>
                  <a:t>We use a planar joint connection because translational motions in the z-direction and rotational motions about the x- and y-axis are relatively small.</a:t>
                </a:r>
              </a:p>
              <a:p>
                <a:endParaRPr lang="en-GB" sz="1600" dirty="0"/>
              </a:p>
              <a:p>
                <a:endParaRPr lang="en-GB" sz="1600" dirty="0"/>
              </a:p>
              <a:p>
                <a:r>
                  <a:rPr lang="en-GB" sz="1800" dirty="0"/>
                  <a:t>Properties of the planar joint:</a:t>
                </a:r>
              </a:p>
              <a:p>
                <a:pPr lvl="1"/>
                <a:r>
                  <a:rPr lang="en-GB" sz="1600" dirty="0"/>
                  <a:t>Translational stiffness in x-direction: </a:t>
                </a:r>
                <a14:m>
                  <m:oMath xmlns:m="http://schemas.openxmlformats.org/officeDocument/2006/math">
                    <m:sSub>
                      <m:sSubPr>
                        <m:ctrlPr>
                          <a:rPr lang="en-GB" sz="1600" i="1">
                            <a:latin typeface="Cambria Math" panose="02040503050406030204" pitchFamily="18" charset="0"/>
                          </a:rPr>
                        </m:ctrlPr>
                      </m:sSubPr>
                      <m:e>
                        <m:r>
                          <a:rPr lang="en-GB" sz="1600" i="1">
                            <a:latin typeface="Cambria Math" panose="02040503050406030204" pitchFamily="18" charset="0"/>
                          </a:rPr>
                          <m:t>𝑘</m:t>
                        </m:r>
                      </m:e>
                      <m:sub>
                        <m:r>
                          <a:rPr lang="en-GB" sz="1600" i="1">
                            <a:latin typeface="Cambria Math" panose="02040503050406030204" pitchFamily="18" charset="0"/>
                          </a:rPr>
                          <m:t>𝑥</m:t>
                        </m:r>
                      </m:sub>
                    </m:sSub>
                  </m:oMath>
                </a14:m>
                <a:r>
                  <a:rPr lang="en-GB" sz="1600" dirty="0"/>
                  <a:t> </a:t>
                </a:r>
                <a:br>
                  <a:rPr lang="en-GB" sz="1600" dirty="0"/>
                </a:br>
                <a:r>
                  <a:rPr lang="en-GB" sz="1600" dirty="0"/>
                  <a:t>Damping in x-direction: </a:t>
                </a:r>
                <a14:m>
                  <m:oMath xmlns:m="http://schemas.openxmlformats.org/officeDocument/2006/math">
                    <m:sSub>
                      <m:sSubPr>
                        <m:ctrlPr>
                          <a:rPr lang="en-GB" sz="1600" i="1">
                            <a:latin typeface="Cambria Math" panose="02040503050406030204" pitchFamily="18" charset="0"/>
                          </a:rPr>
                        </m:ctrlPr>
                      </m:sSubPr>
                      <m:e>
                        <m:r>
                          <a:rPr lang="en-GB" sz="1600" b="0" i="1" smtClean="0">
                            <a:latin typeface="Cambria Math" panose="02040503050406030204" pitchFamily="18" charset="0"/>
                          </a:rPr>
                          <m:t>𝑑</m:t>
                        </m:r>
                      </m:e>
                      <m:sub>
                        <m:r>
                          <a:rPr lang="en-GB" sz="1600" i="1">
                            <a:latin typeface="Cambria Math" panose="02040503050406030204" pitchFamily="18" charset="0"/>
                          </a:rPr>
                          <m:t>𝑥</m:t>
                        </m:r>
                      </m:sub>
                    </m:sSub>
                  </m:oMath>
                </a14:m>
                <a:r>
                  <a:rPr lang="en-GB" sz="1600" dirty="0"/>
                  <a:t> (not shown in the figure). </a:t>
                </a:r>
              </a:p>
              <a:p>
                <a:pPr lvl="1"/>
                <a:r>
                  <a:rPr lang="en-GB" sz="1600" dirty="0"/>
                  <a:t>Translational stiffness in y-direction: </a:t>
                </a:r>
                <a14:m>
                  <m:oMath xmlns:m="http://schemas.openxmlformats.org/officeDocument/2006/math">
                    <m:sSub>
                      <m:sSubPr>
                        <m:ctrlPr>
                          <a:rPr lang="en-GB" sz="1600" i="1">
                            <a:latin typeface="Cambria Math" panose="02040503050406030204" pitchFamily="18" charset="0"/>
                          </a:rPr>
                        </m:ctrlPr>
                      </m:sSubPr>
                      <m:e>
                        <m:r>
                          <a:rPr lang="en-GB" sz="1600" i="1">
                            <a:latin typeface="Cambria Math" panose="02040503050406030204" pitchFamily="18" charset="0"/>
                          </a:rPr>
                          <m:t>𝑘</m:t>
                        </m:r>
                      </m:e>
                      <m:sub>
                        <m:r>
                          <a:rPr lang="en-GB" sz="1600" i="1">
                            <a:latin typeface="Cambria Math" panose="02040503050406030204" pitchFamily="18" charset="0"/>
                          </a:rPr>
                          <m:t>𝑦</m:t>
                        </m:r>
                      </m:sub>
                    </m:sSub>
                  </m:oMath>
                </a14:m>
                <a:br>
                  <a:rPr lang="en-GB" sz="1600" dirty="0"/>
                </a:br>
                <a:r>
                  <a:rPr lang="en-GB" sz="1600" dirty="0"/>
                  <a:t>Damping in y-direction: </a:t>
                </a:r>
                <a14:m>
                  <m:oMath xmlns:m="http://schemas.openxmlformats.org/officeDocument/2006/math">
                    <m:sSub>
                      <m:sSubPr>
                        <m:ctrlPr>
                          <a:rPr lang="en-GB" sz="1600" i="1">
                            <a:latin typeface="Cambria Math" panose="02040503050406030204" pitchFamily="18" charset="0"/>
                          </a:rPr>
                        </m:ctrlPr>
                      </m:sSubPr>
                      <m:e>
                        <m:r>
                          <a:rPr lang="en-GB" sz="1600" i="1">
                            <a:latin typeface="Cambria Math" panose="02040503050406030204" pitchFamily="18" charset="0"/>
                          </a:rPr>
                          <m:t>𝑑</m:t>
                        </m:r>
                      </m:e>
                      <m:sub>
                        <m:r>
                          <a:rPr lang="en-GB" sz="1600" b="0" i="1" smtClean="0">
                            <a:latin typeface="Cambria Math" panose="02040503050406030204" pitchFamily="18" charset="0"/>
                          </a:rPr>
                          <m:t>𝑦</m:t>
                        </m:r>
                      </m:sub>
                    </m:sSub>
                  </m:oMath>
                </a14:m>
                <a:r>
                  <a:rPr lang="en-GB" sz="1600" dirty="0"/>
                  <a:t> (not shown in the figure).</a:t>
                </a:r>
              </a:p>
              <a:p>
                <a:pPr lvl="1"/>
                <a:r>
                  <a:rPr lang="en-GB" sz="1600" dirty="0"/>
                  <a:t>Rotational stiffness (</a:t>
                </a:r>
                <a14:m>
                  <m:oMath xmlns:m="http://schemas.openxmlformats.org/officeDocument/2006/math">
                    <m:sSub>
                      <m:sSubPr>
                        <m:ctrlPr>
                          <a:rPr lang="en-GB" sz="1600" b="0" i="1" smtClean="0">
                            <a:latin typeface="Cambria Math" panose="02040503050406030204" pitchFamily="18" charset="0"/>
                          </a:rPr>
                        </m:ctrlPr>
                      </m:sSubPr>
                      <m:e>
                        <m:r>
                          <a:rPr lang="en-GB" sz="1600" i="1" smtClean="0">
                            <a:latin typeface="Cambria Math" panose="02040503050406030204" pitchFamily="18" charset="0"/>
                          </a:rPr>
                          <m:t>𝑅</m:t>
                        </m:r>
                      </m:e>
                      <m:sub>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𝑘</m:t>
                            </m:r>
                          </m:e>
                          <m:sub>
                            <m:r>
                              <a:rPr lang="en-GB" sz="1600" b="0" i="1" smtClean="0">
                                <a:latin typeface="Cambria Math" panose="02040503050406030204" pitchFamily="18" charset="0"/>
                              </a:rPr>
                              <m:t>𝑧</m:t>
                            </m:r>
                          </m:sub>
                        </m:sSub>
                      </m:sub>
                    </m:sSub>
                  </m:oMath>
                </a14:m>
                <a:r>
                  <a:rPr lang="en-GB" sz="1600" dirty="0"/>
                  <a:t>)and rotational damping (</a:t>
                </a:r>
                <a14:m>
                  <m:oMath xmlns:m="http://schemas.openxmlformats.org/officeDocument/2006/math">
                    <m:sSub>
                      <m:sSubPr>
                        <m:ctrlPr>
                          <a:rPr lang="en-GB" sz="1600" i="1">
                            <a:latin typeface="Cambria Math" panose="02040503050406030204" pitchFamily="18" charset="0"/>
                          </a:rPr>
                        </m:ctrlPr>
                      </m:sSubPr>
                      <m:e>
                        <m:r>
                          <a:rPr lang="en-GB" sz="1600" i="1">
                            <a:latin typeface="Cambria Math" panose="02040503050406030204" pitchFamily="18" charset="0"/>
                          </a:rPr>
                          <m:t>𝑅</m:t>
                        </m:r>
                      </m:e>
                      <m:sub>
                        <m:sSub>
                          <m:sSubPr>
                            <m:ctrlPr>
                              <a:rPr lang="en-GB" sz="1600" i="1">
                                <a:latin typeface="Cambria Math" panose="02040503050406030204" pitchFamily="18" charset="0"/>
                              </a:rPr>
                            </m:ctrlPr>
                          </m:sSubPr>
                          <m:e>
                            <m:r>
                              <a:rPr lang="en-GB" sz="1600" i="1">
                                <a:latin typeface="Cambria Math" panose="02040503050406030204" pitchFamily="18" charset="0"/>
                              </a:rPr>
                              <m:t>𝑑</m:t>
                            </m:r>
                          </m:e>
                          <m:sub>
                            <m:r>
                              <a:rPr lang="en-GB" sz="1600" b="0" i="1" smtClean="0">
                                <a:latin typeface="Cambria Math" panose="02040503050406030204" pitchFamily="18" charset="0"/>
                              </a:rPr>
                              <m:t>𝑧</m:t>
                            </m:r>
                          </m:sub>
                        </m:sSub>
                      </m:sub>
                    </m:sSub>
                  </m:oMath>
                </a14:m>
                <a:r>
                  <a:rPr lang="en-GB" sz="1600" dirty="0"/>
                  <a:t>) about the z-axis. (both are not shown in the figure). </a:t>
                </a:r>
                <a:br>
                  <a:rPr lang="en-GB" dirty="0">
                    <a:sym typeface="Wingdings" panose="05000000000000000000" pitchFamily="2" charset="2"/>
                  </a:rPr>
                </a:br>
                <a:endParaRPr lang="en-GB" dirty="0"/>
              </a:p>
              <a:p>
                <a:pPr lvl="1"/>
                <a:endParaRPr lang="en-GB" b="1" dirty="0"/>
              </a:p>
              <a:p>
                <a:pPr marL="380985" lvl="1" indent="0">
                  <a:buNone/>
                </a:pPr>
                <a:endParaRPr lang="en-GB" b="1" dirty="0"/>
              </a:p>
            </p:txBody>
          </p:sp>
        </mc:Choice>
        <mc:Fallback xmlns="">
          <p:sp>
            <p:nvSpPr>
              <p:cNvPr id="3" name="Content Placeholder 2">
                <a:extLst>
                  <a:ext uri="{FF2B5EF4-FFF2-40B4-BE49-F238E27FC236}">
                    <a16:creationId xmlns:a16="http://schemas.microsoft.com/office/drawing/2014/main" id="{1B5C4012-8C49-41B5-B0B9-CB128285905D}"/>
                  </a:ext>
                </a:extLst>
              </p:cNvPr>
              <p:cNvSpPr>
                <a:spLocks noGrp="1" noRot="1" noChangeAspect="1" noMove="1" noResize="1" noEditPoints="1" noAdjustHandles="1" noChangeArrowheads="1" noChangeShapeType="1" noTextEdit="1"/>
              </p:cNvSpPr>
              <p:nvPr>
                <p:ph idx="1"/>
              </p:nvPr>
            </p:nvSpPr>
            <p:spPr>
              <a:xfrm>
                <a:off x="152400" y="1079500"/>
                <a:ext cx="6248400" cy="3911600"/>
              </a:xfrm>
              <a:blipFill>
                <a:blip r:embed="rId3"/>
                <a:stretch>
                  <a:fillRect l="-390" t="-779" b="-1713"/>
                </a:stretch>
              </a:blipFill>
            </p:spPr>
            <p:txBody>
              <a:bodyPr/>
              <a:lstStyle/>
              <a:p>
                <a:r>
                  <a:rPr lang="en-NL">
                    <a:noFill/>
                  </a:rPr>
                  <a:t> </a:t>
                </a:r>
              </a:p>
            </p:txBody>
          </p:sp>
        </mc:Fallback>
      </mc:AlternateContent>
      <p:sp>
        <p:nvSpPr>
          <p:cNvPr id="4" name="Footer Placeholder 3">
            <a:extLst>
              <a:ext uri="{FF2B5EF4-FFF2-40B4-BE49-F238E27FC236}">
                <a16:creationId xmlns:a16="http://schemas.microsoft.com/office/drawing/2014/main" id="{B40D72FE-9990-4AE1-800E-3579307D5007}"/>
              </a:ext>
            </a:extLst>
          </p:cNvPr>
          <p:cNvSpPr>
            <a:spLocks noGrp="1"/>
          </p:cNvSpPr>
          <p:nvPr>
            <p:ph type="ftr" sz="quarter" idx="10"/>
          </p:nvPr>
        </p:nvSpPr>
        <p:spPr/>
        <p:txBody>
          <a:bodyPr/>
          <a:lstStyle/>
          <a:p>
            <a:pPr>
              <a:defRPr/>
            </a:pPr>
            <a:r>
              <a:rPr lang="en-US" altLang="zh-TW" dirty="0"/>
              <a:t>ASM Pacific Technology Ltd. © 2020</a:t>
            </a:r>
          </a:p>
        </p:txBody>
      </p:sp>
      <p:pic>
        <p:nvPicPr>
          <p:cNvPr id="6" name="Picture 5">
            <a:extLst>
              <a:ext uri="{FF2B5EF4-FFF2-40B4-BE49-F238E27FC236}">
                <a16:creationId xmlns:a16="http://schemas.microsoft.com/office/drawing/2014/main" id="{5D48B308-8E07-45FF-BE87-32FE0D36638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241276" y="1839937"/>
            <a:ext cx="2697405" cy="2416124"/>
          </a:xfrm>
          <a:prstGeom prst="rect">
            <a:avLst/>
          </a:prstGeom>
        </p:spPr>
      </p:pic>
      <p:pic>
        <p:nvPicPr>
          <p:cNvPr id="5" name="Picture 4">
            <a:extLst>
              <a:ext uri="{FF2B5EF4-FFF2-40B4-BE49-F238E27FC236}">
                <a16:creationId xmlns:a16="http://schemas.microsoft.com/office/drawing/2014/main" id="{52F4D15F-FE4B-4B67-964E-C531D611D764}"/>
              </a:ext>
            </a:extLst>
          </p:cNvPr>
          <p:cNvPicPr>
            <a:picLocks noChangeAspect="1"/>
          </p:cNvPicPr>
          <p:nvPr/>
        </p:nvPicPr>
        <p:blipFill rotWithShape="1">
          <a:blip r:embed="rId5"/>
          <a:srcRect t="55166" b="37816"/>
          <a:stretch/>
        </p:blipFill>
        <p:spPr>
          <a:xfrm>
            <a:off x="1033463" y="2538315"/>
            <a:ext cx="4029075" cy="228600"/>
          </a:xfrm>
          <a:prstGeom prst="rect">
            <a:avLst/>
          </a:prstGeom>
        </p:spPr>
      </p:pic>
      <p:sp>
        <p:nvSpPr>
          <p:cNvPr id="7" name="Rectangle 6">
            <a:extLst>
              <a:ext uri="{FF2B5EF4-FFF2-40B4-BE49-F238E27FC236}">
                <a16:creationId xmlns:a16="http://schemas.microsoft.com/office/drawing/2014/main" id="{4A2EA99E-7FC4-4050-A044-5041BDA9CAB3}"/>
              </a:ext>
            </a:extLst>
          </p:cNvPr>
          <p:cNvSpPr/>
          <p:nvPr/>
        </p:nvSpPr>
        <p:spPr bwMode="auto">
          <a:xfrm>
            <a:off x="1033463" y="2538315"/>
            <a:ext cx="3995737" cy="2286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sp>
        <p:nvSpPr>
          <p:cNvPr id="9" name="Slide Number Placeholder 4">
            <a:extLst>
              <a:ext uri="{FF2B5EF4-FFF2-40B4-BE49-F238E27FC236}">
                <a16:creationId xmlns:a16="http://schemas.microsoft.com/office/drawing/2014/main" id="{86F03A6B-FBAA-4017-A7F8-E1C6D32901CD}"/>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3257661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3091-867D-4D81-9507-4E972D784CC1}"/>
              </a:ext>
            </a:extLst>
          </p:cNvPr>
          <p:cNvSpPr>
            <a:spLocks noGrp="1"/>
          </p:cNvSpPr>
          <p:nvPr>
            <p:ph type="title"/>
          </p:nvPr>
        </p:nvSpPr>
        <p:spPr/>
        <p:txBody>
          <a:bodyPr/>
          <a:lstStyle/>
          <a:p>
            <a:r>
              <a:rPr lang="en-GB" dirty="0"/>
              <a:t>Defining the rotational planar joint properties</a:t>
            </a:r>
            <a:endParaRPr lang="en-N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5C4012-8C49-41B5-B0B9-CB128285905D}"/>
                  </a:ext>
                </a:extLst>
              </p:cNvPr>
              <p:cNvSpPr>
                <a:spLocks noGrp="1"/>
              </p:cNvSpPr>
              <p:nvPr>
                <p:ph idx="1"/>
              </p:nvPr>
            </p:nvSpPr>
            <p:spPr>
              <a:xfrm>
                <a:off x="152400" y="876300"/>
                <a:ext cx="5257800" cy="3911600"/>
              </a:xfrm>
            </p:spPr>
            <p:txBody>
              <a:bodyPr/>
              <a:lstStyle/>
              <a:p>
                <a:r>
                  <a:rPr lang="en-GB" sz="1600" dirty="0"/>
                  <a:t>Assume very small rotations about the z-axis </a:t>
                </a:r>
                <a14:m>
                  <m:oMath xmlns:m="http://schemas.openxmlformats.org/officeDocument/2006/math">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𝜃</m:t>
                        </m:r>
                        <m:r>
                          <a:rPr lang="en-GB" sz="1600" b="0" i="1" smtClean="0">
                            <a:latin typeface="Cambria Math" panose="02040503050406030204" pitchFamily="18" charset="0"/>
                          </a:rPr>
                          <m:t>≈0</m:t>
                        </m:r>
                      </m:e>
                    </m:d>
                  </m:oMath>
                </a14:m>
                <a:r>
                  <a:rPr lang="en-GB" sz="1600" dirty="0"/>
                  <a:t>. Then, the moment about the z-axis:</a:t>
                </a:r>
                <a:br>
                  <a:rPr lang="en-GB" sz="1400" dirty="0"/>
                </a:br>
                <a14:m>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𝑀</m:t>
                        </m:r>
                      </m:e>
                      <m:sub>
                        <m:r>
                          <a:rPr lang="en-GB" sz="1400" i="1">
                            <a:latin typeface="Cambria Math" panose="02040503050406030204" pitchFamily="18" charset="0"/>
                          </a:rPr>
                          <m:t>𝑧</m:t>
                        </m:r>
                      </m:sub>
                    </m:sSub>
                    <m:r>
                      <a:rPr lang="en-GB" sz="1400" i="1">
                        <a:latin typeface="Cambria Math" panose="02040503050406030204" pitchFamily="18" charset="0"/>
                      </a:rPr>
                      <m:t>=</m:t>
                    </m:r>
                    <m:r>
                      <a:rPr lang="en-GB" sz="1400" b="0" i="1" smtClean="0">
                        <a:latin typeface="Cambria Math" panose="02040503050406030204" pitchFamily="18" charset="0"/>
                      </a:rPr>
                      <m:t>𝐹𝑜𝑟𝑐𝑒</m:t>
                    </m:r>
                    <m:r>
                      <a:rPr lang="en-GB" sz="1400" b="0" i="1" smtClean="0">
                        <a:latin typeface="Cambria Math" panose="02040503050406030204" pitchFamily="18" charset="0"/>
                      </a:rPr>
                      <m:t>⋅</m:t>
                    </m:r>
                    <m:r>
                      <a:rPr lang="en-GB" sz="1400" b="0" i="1" smtClean="0">
                        <a:latin typeface="Cambria Math" panose="02040503050406030204" pitchFamily="18" charset="0"/>
                      </a:rPr>
                      <m:t>𝑎𝑟𝑚</m:t>
                    </m:r>
                  </m:oMath>
                </a14:m>
                <a:r>
                  <a:rPr lang="en-GB" sz="1400" b="0" i="1" dirty="0">
                    <a:latin typeface="Cambria Math" panose="02040503050406030204" pitchFamily="18" charset="0"/>
                  </a:rPr>
                  <a:t> </a:t>
                </a:r>
                <a:br>
                  <a:rPr lang="en-GB" sz="1400" b="0" i="1" dirty="0">
                    <a:latin typeface="Cambria Math" panose="02040503050406030204" pitchFamily="18" charset="0"/>
                  </a:rPr>
                </a:br>
                <a:r>
                  <a:rPr lang="en-GB" sz="1400" b="0" i="1" dirty="0">
                    <a:latin typeface="Cambria Math" panose="02040503050406030204" pitchFamily="18" charset="0"/>
                  </a:rPr>
                  <a:t> </a:t>
                </a:r>
                <a14:m>
                  <m:oMath xmlns:m="http://schemas.openxmlformats.org/officeDocument/2006/math">
                    <m:r>
                      <a:rPr lang="en-GB" sz="1400" b="0" i="1" smtClean="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rPr>
                          <m:t>𝑘</m:t>
                        </m:r>
                      </m:e>
                      <m:sub>
                        <m:r>
                          <a:rPr lang="en-GB" sz="1400" b="0" i="1" smtClean="0">
                            <a:latin typeface="Cambria Math" panose="02040503050406030204" pitchFamily="18" charset="0"/>
                          </a:rPr>
                          <m:t>𝑥</m:t>
                        </m:r>
                      </m:sub>
                    </m:sSub>
                    <m:r>
                      <m:rPr>
                        <m:sty m:val="p"/>
                      </m:rPr>
                      <a:rPr lang="en-GB" sz="1400">
                        <a:latin typeface="Cambria Math" panose="02040503050406030204" pitchFamily="18" charset="0"/>
                      </a:rPr>
                      <m:t>Δ</m:t>
                    </m:r>
                    <m:r>
                      <a:rPr lang="en-GB" sz="1400" i="1">
                        <a:latin typeface="Cambria Math" panose="02040503050406030204" pitchFamily="18" charset="0"/>
                      </a:rPr>
                      <m:t>𝑥</m:t>
                    </m:r>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r>
                      <a:rPr lang="en-GB" sz="1400" b="0" i="1" smtClean="0">
                        <a:latin typeface="Cambria Math" panose="02040503050406030204" pitchFamily="18" charset="0"/>
                      </a:rPr>
                      <m:t>𝑊</m:t>
                    </m:r>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𝑘</m:t>
                        </m:r>
                      </m:e>
                      <m:sub>
                        <m:r>
                          <a:rPr lang="en-GB" sz="1400" b="0" i="1" smtClean="0">
                            <a:latin typeface="Cambria Math" panose="02040503050406030204" pitchFamily="18" charset="0"/>
                          </a:rPr>
                          <m:t>𝑦</m:t>
                        </m:r>
                      </m:sub>
                    </m:sSub>
                    <m:r>
                      <m:rPr>
                        <m:sty m:val="p"/>
                      </m:rPr>
                      <a:rPr lang="en-GB" sz="1400">
                        <a:latin typeface="Cambria Math" panose="02040503050406030204" pitchFamily="18" charset="0"/>
                      </a:rPr>
                      <m:t>Δ</m:t>
                    </m:r>
                    <m:r>
                      <a:rPr lang="en-GB" sz="1400" i="1">
                        <a:latin typeface="Cambria Math" panose="02040503050406030204" pitchFamily="18" charset="0"/>
                      </a:rPr>
                      <m:t>𝑦</m:t>
                    </m:r>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r>
                      <a:rPr lang="en-GB" sz="1400" b="0" i="1" smtClean="0">
                        <a:latin typeface="Cambria Math" panose="02040503050406030204" pitchFamily="18" charset="0"/>
                      </a:rPr>
                      <m:t>𝐿</m:t>
                    </m:r>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b="0" i="1" smtClean="0">
                            <a:latin typeface="Cambria Math" panose="02040503050406030204" pitchFamily="18" charset="0"/>
                          </a:rPr>
                          <m:t>𝑑</m:t>
                        </m:r>
                      </m:e>
                      <m:sub>
                        <m:r>
                          <a:rPr lang="en-GB" sz="1400" i="1">
                            <a:latin typeface="Cambria Math" panose="02040503050406030204" pitchFamily="18" charset="0"/>
                          </a:rPr>
                          <m:t>𝑥</m:t>
                        </m:r>
                      </m:sub>
                    </m:sSub>
                    <m:r>
                      <m:rPr>
                        <m:sty m:val="p"/>
                      </m:rPr>
                      <a:rPr lang="en-GB" sz="1400">
                        <a:latin typeface="Cambria Math" panose="02040503050406030204" pitchFamily="18" charset="0"/>
                      </a:rPr>
                      <m:t>Δ</m:t>
                    </m:r>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𝑥</m:t>
                        </m:r>
                      </m:e>
                    </m:acc>
                    <m:r>
                      <a:rPr lang="en-GB" sz="1400" i="1">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2</m:t>
                        </m:r>
                      </m:den>
                    </m:f>
                    <m:r>
                      <a:rPr lang="en-GB" sz="1400" i="1">
                        <a:latin typeface="Cambria Math" panose="02040503050406030204" pitchFamily="18" charset="0"/>
                      </a:rPr>
                      <m:t>𝑊</m:t>
                    </m:r>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b="0" i="1" smtClean="0">
                            <a:latin typeface="Cambria Math" panose="02040503050406030204" pitchFamily="18" charset="0"/>
                          </a:rPr>
                          <m:t>𝑑</m:t>
                        </m:r>
                      </m:e>
                      <m:sub>
                        <m:r>
                          <a:rPr lang="en-GB" sz="1400" i="1">
                            <a:latin typeface="Cambria Math" panose="02040503050406030204" pitchFamily="18" charset="0"/>
                          </a:rPr>
                          <m:t>𝑦</m:t>
                        </m:r>
                      </m:sub>
                    </m:sSub>
                    <m:r>
                      <m:rPr>
                        <m:sty m:val="p"/>
                      </m:rPr>
                      <a:rPr lang="en-GB" sz="1400">
                        <a:latin typeface="Cambria Math" panose="02040503050406030204" pitchFamily="18" charset="0"/>
                      </a:rPr>
                      <m:t>Δ</m:t>
                    </m:r>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𝑦</m:t>
                        </m:r>
                      </m:e>
                    </m:acc>
                    <m:r>
                      <a:rPr lang="en-GB" sz="1400" i="1">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2</m:t>
                        </m:r>
                      </m:den>
                    </m:f>
                    <m:r>
                      <a:rPr lang="en-GB" sz="1400" i="1">
                        <a:latin typeface="Cambria Math" panose="02040503050406030204" pitchFamily="18" charset="0"/>
                      </a:rPr>
                      <m:t>𝐿</m:t>
                    </m:r>
                  </m:oMath>
                </a14:m>
                <a:br>
                  <a:rPr lang="en-GB" sz="1400" b="0" i="1" dirty="0">
                    <a:latin typeface="Cambria Math" panose="02040503050406030204" pitchFamily="18" charset="0"/>
                  </a:rPr>
                </a:br>
                <a:br>
                  <a:rPr lang="en-GB" sz="1400" b="0" i="1" dirty="0">
                    <a:latin typeface="Cambria Math" panose="02040503050406030204" pitchFamily="18" charset="0"/>
                  </a:rPr>
                </a:br>
                <a:br>
                  <a:rPr lang="en-GB" sz="1400" b="0" i="1" dirty="0">
                    <a:latin typeface="Cambria Math" panose="02040503050406030204" pitchFamily="18" charset="0"/>
                  </a:rPr>
                </a:br>
                <a:endParaRPr lang="en-GB" sz="1400" b="0" i="1" dirty="0">
                  <a:latin typeface="Cambria Math" panose="02040503050406030204" pitchFamily="18" charset="0"/>
                </a:endParaRPr>
              </a:p>
              <a:p>
                <a:r>
                  <a:rPr lang="en-GB" sz="1600" dirty="0"/>
                  <a:t>Hereafter, we rewrite </a:t>
                </a:r>
                <a14:m>
                  <m:oMath xmlns:m="http://schemas.openxmlformats.org/officeDocument/2006/math">
                    <m:r>
                      <m:rPr>
                        <m:sty m:val="p"/>
                      </m:rPr>
                      <a:rPr lang="en-GB" sz="1600" b="0" i="0" smtClean="0">
                        <a:latin typeface="Cambria Math" panose="02040503050406030204" pitchFamily="18" charset="0"/>
                      </a:rPr>
                      <m:t>Δ</m:t>
                    </m:r>
                    <m:r>
                      <a:rPr lang="en-GB" sz="1600" b="0" i="1" smtClean="0">
                        <a:latin typeface="Cambria Math" panose="02040503050406030204" pitchFamily="18" charset="0"/>
                      </a:rPr>
                      <m:t>𝑥</m:t>
                    </m:r>
                    <m:r>
                      <a:rPr lang="en-GB" sz="1600" b="0" i="1" smtClean="0">
                        <a:latin typeface="Cambria Math" panose="02040503050406030204" pitchFamily="18" charset="0"/>
                      </a:rPr>
                      <m:t>, </m:t>
                    </m:r>
                    <m:r>
                      <m:rPr>
                        <m:sty m:val="p"/>
                      </m:rPr>
                      <a:rPr lang="en-GB" sz="1600" b="0" i="0" smtClean="0">
                        <a:latin typeface="Cambria Math" panose="02040503050406030204" pitchFamily="18" charset="0"/>
                      </a:rPr>
                      <m:t>Δ</m:t>
                    </m:r>
                    <m:r>
                      <a:rPr lang="en-GB" sz="1600" b="0" i="1" smtClean="0">
                        <a:latin typeface="Cambria Math" panose="02040503050406030204" pitchFamily="18" charset="0"/>
                      </a:rPr>
                      <m:t>𝑦</m:t>
                    </m:r>
                    <m:r>
                      <a:rPr lang="en-GB" sz="1600" b="0" i="1" smtClean="0">
                        <a:latin typeface="Cambria Math" panose="02040503050406030204" pitchFamily="18" charset="0"/>
                      </a:rPr>
                      <m:t>, </m:t>
                    </m:r>
                    <m:r>
                      <m:rPr>
                        <m:sty m:val="p"/>
                      </m:rPr>
                      <a:rPr lang="en-GB" sz="1600" b="0" i="0" smtClean="0">
                        <a:latin typeface="Cambria Math" panose="02040503050406030204" pitchFamily="18" charset="0"/>
                      </a:rPr>
                      <m:t>Δ</m:t>
                    </m:r>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oMath>
                </a14:m>
                <a:r>
                  <a:rPr lang="en-GB" sz="1600" b="0" dirty="0"/>
                  <a:t> and </a:t>
                </a:r>
                <a14:m>
                  <m:oMath xmlns:m="http://schemas.openxmlformats.org/officeDocument/2006/math">
                    <m:r>
                      <m:rPr>
                        <m:sty m:val="p"/>
                      </m:rPr>
                      <a:rPr lang="en-GB" sz="1600" b="0" i="0" smtClean="0">
                        <a:latin typeface="Cambria Math" panose="02040503050406030204" pitchFamily="18" charset="0"/>
                      </a:rPr>
                      <m:t>Δ</m:t>
                    </m:r>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𝑦</m:t>
                        </m:r>
                      </m:e>
                    </m:acc>
                  </m:oMath>
                </a14:m>
                <a:r>
                  <a:rPr lang="en-GB" sz="1600" b="0" dirty="0"/>
                  <a:t> with the equations on the right, such that:</a:t>
                </a:r>
              </a:p>
              <a:p>
                <a:pPr marL="0" indent="0">
                  <a:buNone/>
                </a:pPr>
                <a14:m>
                  <m:oMathPara xmlns:m="http://schemas.openxmlformats.org/officeDocument/2006/math">
                    <m:oMathParaPr>
                      <m:jc m:val="centerGroup"/>
                    </m:oMathParaPr>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𝑀</m:t>
                          </m:r>
                        </m:e>
                        <m:sub>
                          <m:r>
                            <a:rPr lang="en-GB" sz="1400" b="0" i="1" smtClean="0">
                              <a:latin typeface="Cambria Math" panose="02040503050406030204" pitchFamily="18" charset="0"/>
                            </a:rPr>
                            <m:t>𝑧</m:t>
                          </m:r>
                        </m:sub>
                      </m:sSub>
                      <m:r>
                        <a:rPr lang="en-GB" sz="1400" i="1">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4</m:t>
                          </m:r>
                        </m:den>
                      </m:f>
                      <m:d>
                        <m:dPr>
                          <m:ctrlPr>
                            <a:rPr lang="en-GB" sz="1400" b="0" i="1" smtClean="0">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𝑘</m:t>
                              </m:r>
                            </m:e>
                            <m:sub>
                              <m:r>
                                <a:rPr lang="en-GB" sz="1400" b="0" i="1" smtClean="0">
                                  <a:latin typeface="Cambria Math" panose="02040503050406030204" pitchFamily="18" charset="0"/>
                                </a:rPr>
                                <m:t>𝑥</m:t>
                              </m:r>
                            </m:sub>
                          </m:sSub>
                          <m:sSup>
                            <m:sSupPr>
                              <m:ctrlPr>
                                <a:rPr lang="en-GB" sz="1400" b="0" i="1" smtClean="0">
                                  <a:latin typeface="Cambria Math" panose="02040503050406030204" pitchFamily="18" charset="0"/>
                                </a:rPr>
                              </m:ctrlPr>
                            </m:sSupPr>
                            <m:e>
                              <m:r>
                                <a:rPr lang="en-GB" sz="1400" i="1" smtClean="0">
                                  <a:latin typeface="Cambria Math" panose="02040503050406030204" pitchFamily="18" charset="0"/>
                                </a:rPr>
                                <m:t>𝑊</m:t>
                              </m:r>
                            </m:e>
                            <m:sup>
                              <m:r>
                                <a:rPr lang="en-GB" sz="1400" b="0" i="1" smtClean="0">
                                  <a:latin typeface="Cambria Math" panose="02040503050406030204" pitchFamily="18" charset="0"/>
                                </a:rPr>
                                <m:t>2</m:t>
                              </m:r>
                            </m:sup>
                          </m:sSup>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𝑘</m:t>
                              </m:r>
                            </m:e>
                            <m:sub>
                              <m:r>
                                <a:rPr lang="en-GB" sz="1400" b="0" i="1" smtClean="0">
                                  <a:latin typeface="Cambria Math" panose="02040503050406030204" pitchFamily="18" charset="0"/>
                                </a:rPr>
                                <m:t>𝑦</m:t>
                              </m:r>
                            </m:sub>
                          </m:sSub>
                          <m:sSup>
                            <m:sSupPr>
                              <m:ctrlPr>
                                <a:rPr lang="en-GB" sz="1400" i="1">
                                  <a:latin typeface="Cambria Math" panose="02040503050406030204" pitchFamily="18" charset="0"/>
                                </a:rPr>
                              </m:ctrlPr>
                            </m:sSupPr>
                            <m:e>
                              <m:r>
                                <a:rPr lang="en-GB" sz="1400" b="0" i="1" smtClean="0">
                                  <a:latin typeface="Cambria Math" panose="02040503050406030204" pitchFamily="18" charset="0"/>
                                </a:rPr>
                                <m:t>𝐿</m:t>
                              </m:r>
                            </m:e>
                            <m:sup>
                              <m:r>
                                <a:rPr lang="en-GB" sz="1400" i="1">
                                  <a:latin typeface="Cambria Math" panose="02040503050406030204" pitchFamily="18" charset="0"/>
                                </a:rPr>
                                <m:t>2</m:t>
                              </m:r>
                            </m:sup>
                          </m:sSup>
                        </m:e>
                      </m:d>
                      <m:r>
                        <a:rPr lang="en-GB" sz="1400" i="1">
                          <a:latin typeface="Cambria Math" panose="02040503050406030204" pitchFamily="18" charset="0"/>
                        </a:rPr>
                        <m:t>𝜃</m:t>
                      </m:r>
                      <m:r>
                        <a:rPr lang="en-GB" sz="1400" b="0" i="1" smtClean="0">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4</m:t>
                          </m:r>
                        </m:den>
                      </m:f>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b="0" i="1" smtClean="0">
                                  <a:latin typeface="Cambria Math" panose="02040503050406030204" pitchFamily="18" charset="0"/>
                                </a:rPr>
                                <m:t>𝑑</m:t>
                              </m:r>
                            </m:e>
                            <m:sub>
                              <m:r>
                                <a:rPr lang="en-GB" sz="1400" i="1">
                                  <a:latin typeface="Cambria Math" panose="02040503050406030204" pitchFamily="18" charset="0"/>
                                </a:rPr>
                                <m:t>𝑥</m:t>
                              </m:r>
                            </m:sub>
                          </m:sSub>
                          <m:sSup>
                            <m:sSupPr>
                              <m:ctrlPr>
                                <a:rPr lang="en-GB" sz="1400" i="1">
                                  <a:latin typeface="Cambria Math" panose="02040503050406030204" pitchFamily="18" charset="0"/>
                                </a:rPr>
                              </m:ctrlPr>
                            </m:sSupPr>
                            <m:e>
                              <m:r>
                                <a:rPr lang="en-GB" sz="1400" i="1">
                                  <a:latin typeface="Cambria Math" panose="02040503050406030204" pitchFamily="18" charset="0"/>
                                </a:rPr>
                                <m:t>𝑊</m:t>
                              </m:r>
                            </m:e>
                            <m:sup>
                              <m:r>
                                <a:rPr lang="en-GB" sz="1400" i="1">
                                  <a:latin typeface="Cambria Math" panose="02040503050406030204" pitchFamily="18" charset="0"/>
                                </a:rPr>
                                <m:t>2</m:t>
                              </m:r>
                            </m:sup>
                          </m:sSup>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b="0" i="1" smtClean="0">
                                  <a:latin typeface="Cambria Math" panose="02040503050406030204" pitchFamily="18" charset="0"/>
                                </a:rPr>
                                <m:t>𝑑</m:t>
                              </m:r>
                            </m:e>
                            <m:sub>
                              <m:r>
                                <a:rPr lang="en-GB" sz="1400" i="1">
                                  <a:latin typeface="Cambria Math" panose="02040503050406030204" pitchFamily="18" charset="0"/>
                                </a:rPr>
                                <m:t>𝑦</m:t>
                              </m:r>
                            </m:sub>
                          </m:sSub>
                          <m:sSup>
                            <m:sSupPr>
                              <m:ctrlPr>
                                <a:rPr lang="en-GB" sz="1400" i="1">
                                  <a:latin typeface="Cambria Math" panose="02040503050406030204" pitchFamily="18" charset="0"/>
                                </a:rPr>
                              </m:ctrlPr>
                            </m:sSupPr>
                            <m:e>
                              <m:r>
                                <a:rPr lang="en-GB" sz="1400" i="1">
                                  <a:latin typeface="Cambria Math" panose="02040503050406030204" pitchFamily="18" charset="0"/>
                                </a:rPr>
                                <m:t>𝐿</m:t>
                              </m:r>
                            </m:e>
                            <m:sup>
                              <m:r>
                                <a:rPr lang="en-GB" sz="1400" i="1">
                                  <a:latin typeface="Cambria Math" panose="02040503050406030204" pitchFamily="18" charset="0"/>
                                </a:rPr>
                                <m:t>2</m:t>
                              </m:r>
                            </m:sup>
                          </m:sSup>
                        </m:e>
                      </m:d>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𝜃</m:t>
                          </m:r>
                        </m:e>
                      </m:acc>
                    </m:oMath>
                  </m:oMathPara>
                </a14:m>
                <a:endParaRPr lang="en-GB" sz="1400" i="1" dirty="0"/>
              </a:p>
              <a:p>
                <a:pPr marL="0" indent="0">
                  <a:buNone/>
                </a:pPr>
                <a:endParaRPr lang="en-GB" sz="1400" i="1" dirty="0"/>
              </a:p>
              <a:p>
                <a:r>
                  <a:rPr lang="en-GB" sz="1600" dirty="0">
                    <a:sym typeface="Wingdings" panose="05000000000000000000" pitchFamily="2" charset="2"/>
                  </a:rPr>
                  <a:t>Then, the rotational stiffness and damping about the z-axis is given by:</a:t>
                </a:r>
                <a:br>
                  <a:rPr lang="en-GB" sz="1733" dirty="0">
                    <a:sym typeface="Wingdings" panose="05000000000000000000" pitchFamily="2" charset="2"/>
                  </a:rPr>
                </a:br>
                <a14:m>
                  <m:oMath xmlns:m="http://schemas.openxmlformats.org/officeDocument/2006/math">
                    <m:r>
                      <a:rPr lang="en-GB" sz="1400" b="0" i="1" smtClean="0">
                        <a:latin typeface="Cambria Math" panose="02040503050406030204" pitchFamily="18" charset="0"/>
                        <a:sym typeface="Wingdings" panose="05000000000000000000" pitchFamily="2" charset="2"/>
                      </a:rPr>
                      <m:t>𝑅</m:t>
                    </m:r>
                    <m:r>
                      <a:rPr lang="en-GB" sz="1400" b="0" i="1" smtClean="0">
                        <a:latin typeface="Cambria Math" panose="02040503050406030204" pitchFamily="18" charset="0"/>
                        <a:sym typeface="Wingdings" panose="05000000000000000000" pitchFamily="2" charset="2"/>
                      </a:rPr>
                      <m:t>=</m:t>
                    </m:r>
                    <m:sSub>
                      <m:sSubPr>
                        <m:ctrlPr>
                          <a:rPr lang="en-GB" sz="1400" b="0" i="1" smtClean="0">
                            <a:latin typeface="Cambria Math" panose="02040503050406030204" pitchFamily="18" charset="0"/>
                            <a:sym typeface="Wingdings" panose="05000000000000000000" pitchFamily="2" charset="2"/>
                          </a:rPr>
                        </m:ctrlPr>
                      </m:sSubPr>
                      <m:e>
                        <m:r>
                          <a:rPr lang="en-GB" sz="1400" b="0" i="1" smtClean="0">
                            <a:latin typeface="Cambria Math" panose="02040503050406030204" pitchFamily="18" charset="0"/>
                            <a:sym typeface="Wingdings" panose="05000000000000000000" pitchFamily="2" charset="2"/>
                          </a:rPr>
                          <m:t>𝑅</m:t>
                        </m:r>
                      </m:e>
                      <m:sub>
                        <m:sSub>
                          <m:sSubPr>
                            <m:ctrlPr>
                              <a:rPr lang="en-GB" sz="1400" b="0" i="1" smtClean="0">
                                <a:latin typeface="Cambria Math" panose="02040503050406030204" pitchFamily="18" charset="0"/>
                                <a:sym typeface="Wingdings" panose="05000000000000000000" pitchFamily="2" charset="2"/>
                              </a:rPr>
                            </m:ctrlPr>
                          </m:sSubPr>
                          <m:e>
                            <m:r>
                              <a:rPr lang="en-GB" sz="1400" b="0" i="1" smtClean="0">
                                <a:latin typeface="Cambria Math" panose="02040503050406030204" pitchFamily="18" charset="0"/>
                                <a:sym typeface="Wingdings" panose="05000000000000000000" pitchFamily="2" charset="2"/>
                              </a:rPr>
                              <m:t>𝑘</m:t>
                            </m:r>
                          </m:e>
                          <m:sub>
                            <m:r>
                              <a:rPr lang="en-GB" sz="1400" b="0" i="1" smtClean="0">
                                <a:latin typeface="Cambria Math" panose="02040503050406030204" pitchFamily="18" charset="0"/>
                                <a:sym typeface="Wingdings" panose="05000000000000000000" pitchFamily="2" charset="2"/>
                              </a:rPr>
                              <m:t>𝑧</m:t>
                            </m:r>
                          </m:sub>
                        </m:sSub>
                      </m:sub>
                    </m:sSub>
                    <m:r>
                      <a:rPr lang="en-GB" sz="1400" b="0" i="1" smtClean="0">
                        <a:latin typeface="Cambria Math" panose="02040503050406030204" pitchFamily="18" charset="0"/>
                        <a:sym typeface="Wingdings" panose="05000000000000000000" pitchFamily="2" charset="2"/>
                      </a:rPr>
                      <m:t>+</m:t>
                    </m:r>
                    <m:sSub>
                      <m:sSubPr>
                        <m:ctrlPr>
                          <a:rPr lang="en-GB" sz="1400" b="0" i="1" smtClean="0">
                            <a:latin typeface="Cambria Math" panose="02040503050406030204" pitchFamily="18" charset="0"/>
                            <a:sym typeface="Wingdings" panose="05000000000000000000" pitchFamily="2" charset="2"/>
                          </a:rPr>
                        </m:ctrlPr>
                      </m:sSubPr>
                      <m:e>
                        <m:r>
                          <a:rPr lang="en-GB" sz="1400" b="0" i="1" smtClean="0">
                            <a:latin typeface="Cambria Math" panose="02040503050406030204" pitchFamily="18" charset="0"/>
                            <a:sym typeface="Wingdings" panose="05000000000000000000" pitchFamily="2" charset="2"/>
                          </a:rPr>
                          <m:t>𝑅</m:t>
                        </m:r>
                      </m:e>
                      <m:sub>
                        <m:sSub>
                          <m:sSubPr>
                            <m:ctrlPr>
                              <a:rPr lang="en-GB" sz="1400" b="0" i="1" smtClean="0">
                                <a:latin typeface="Cambria Math" panose="02040503050406030204" pitchFamily="18" charset="0"/>
                                <a:sym typeface="Wingdings" panose="05000000000000000000" pitchFamily="2" charset="2"/>
                              </a:rPr>
                            </m:ctrlPr>
                          </m:sSubPr>
                          <m:e>
                            <m:r>
                              <a:rPr lang="en-GB" sz="1400" b="0" i="1" smtClean="0">
                                <a:latin typeface="Cambria Math" panose="02040503050406030204" pitchFamily="18" charset="0"/>
                                <a:sym typeface="Wingdings" panose="05000000000000000000" pitchFamily="2" charset="2"/>
                              </a:rPr>
                              <m:t>𝑑</m:t>
                            </m:r>
                          </m:e>
                          <m:sub>
                            <m:r>
                              <a:rPr lang="en-GB" sz="1400" b="0" i="1" smtClean="0">
                                <a:latin typeface="Cambria Math" panose="02040503050406030204" pitchFamily="18" charset="0"/>
                                <a:sym typeface="Wingdings" panose="05000000000000000000" pitchFamily="2" charset="2"/>
                              </a:rPr>
                              <m:t>𝑧</m:t>
                            </m:r>
                          </m:sub>
                        </m:sSub>
                      </m:sub>
                    </m:sSub>
                    <m:r>
                      <a:rPr lang="en-GB" sz="1400" b="0" i="1" smtClean="0">
                        <a:latin typeface="Cambria Math" panose="02040503050406030204" pitchFamily="18" charset="0"/>
                        <a:sym typeface="Wingdings" panose="05000000000000000000" pitchFamily="2" charset="2"/>
                      </a:rPr>
                      <m:t>=</m:t>
                    </m:r>
                    <m:f>
                      <m:fPr>
                        <m:ctrlPr>
                          <a:rPr lang="en-GB" sz="1400" b="0" i="1" smtClean="0">
                            <a:latin typeface="Cambria Math" panose="02040503050406030204" pitchFamily="18" charset="0"/>
                            <a:sym typeface="Wingdings" panose="05000000000000000000" pitchFamily="2" charset="2"/>
                          </a:rPr>
                        </m:ctrlPr>
                      </m:fPr>
                      <m:num>
                        <m:sSub>
                          <m:sSubPr>
                            <m:ctrlPr>
                              <a:rPr lang="en-GB" sz="1400" b="0" i="1" smtClean="0">
                                <a:latin typeface="Cambria Math" panose="02040503050406030204" pitchFamily="18" charset="0"/>
                                <a:sym typeface="Wingdings" panose="05000000000000000000" pitchFamily="2" charset="2"/>
                              </a:rPr>
                            </m:ctrlPr>
                          </m:sSubPr>
                          <m:e>
                            <m:r>
                              <a:rPr lang="en-GB" sz="1400" b="0" i="1" smtClean="0">
                                <a:latin typeface="Cambria Math" panose="02040503050406030204" pitchFamily="18" charset="0"/>
                                <a:sym typeface="Wingdings" panose="05000000000000000000" pitchFamily="2" charset="2"/>
                              </a:rPr>
                              <m:t>𝑀</m:t>
                            </m:r>
                          </m:e>
                          <m:sub>
                            <m:sSub>
                              <m:sSubPr>
                                <m:ctrlPr>
                                  <a:rPr lang="en-GB" sz="1400" b="0" i="1" smtClean="0">
                                    <a:latin typeface="Cambria Math" panose="02040503050406030204" pitchFamily="18" charset="0"/>
                                    <a:sym typeface="Wingdings" panose="05000000000000000000" pitchFamily="2" charset="2"/>
                                  </a:rPr>
                                </m:ctrlPr>
                              </m:sSubPr>
                              <m:e>
                                <m:r>
                                  <a:rPr lang="en-GB" sz="1400" b="0" i="1" smtClean="0">
                                    <a:latin typeface="Cambria Math" panose="02040503050406030204" pitchFamily="18" charset="0"/>
                                    <a:sym typeface="Wingdings" panose="05000000000000000000" pitchFamily="2" charset="2"/>
                                  </a:rPr>
                                  <m:t>𝑘</m:t>
                                </m:r>
                              </m:e>
                              <m:sub>
                                <m:r>
                                  <a:rPr lang="en-GB" sz="1400" b="0" i="1" smtClean="0">
                                    <a:latin typeface="Cambria Math" panose="02040503050406030204" pitchFamily="18" charset="0"/>
                                    <a:sym typeface="Wingdings" panose="05000000000000000000" pitchFamily="2" charset="2"/>
                                  </a:rPr>
                                  <m:t>𝑧</m:t>
                                </m:r>
                              </m:sub>
                            </m:sSub>
                          </m:sub>
                        </m:sSub>
                      </m:num>
                      <m:den>
                        <m:r>
                          <a:rPr lang="en-GB" sz="1400" b="0" i="1" smtClean="0">
                            <a:latin typeface="Cambria Math" panose="02040503050406030204" pitchFamily="18" charset="0"/>
                            <a:sym typeface="Wingdings" panose="05000000000000000000" pitchFamily="2" charset="2"/>
                          </a:rPr>
                          <m:t>𝜃</m:t>
                        </m:r>
                      </m:den>
                    </m:f>
                    <m:r>
                      <a:rPr lang="en-GB" sz="1400" b="0" i="1" smtClean="0">
                        <a:latin typeface="Cambria Math" panose="02040503050406030204" pitchFamily="18" charset="0"/>
                        <a:sym typeface="Wingdings" panose="05000000000000000000" pitchFamily="2" charset="2"/>
                      </a:rPr>
                      <m:t>+</m:t>
                    </m:r>
                    <m:f>
                      <m:fPr>
                        <m:ctrlPr>
                          <a:rPr lang="en-GB" sz="1400" b="0" i="1" smtClean="0">
                            <a:latin typeface="Cambria Math" panose="02040503050406030204" pitchFamily="18" charset="0"/>
                            <a:sym typeface="Wingdings" panose="05000000000000000000" pitchFamily="2" charset="2"/>
                          </a:rPr>
                        </m:ctrlPr>
                      </m:fPr>
                      <m:num>
                        <m:sSub>
                          <m:sSubPr>
                            <m:ctrlPr>
                              <a:rPr lang="en-GB" sz="1400" b="0" i="1" smtClean="0">
                                <a:latin typeface="Cambria Math" panose="02040503050406030204" pitchFamily="18" charset="0"/>
                                <a:sym typeface="Wingdings" panose="05000000000000000000" pitchFamily="2" charset="2"/>
                              </a:rPr>
                            </m:ctrlPr>
                          </m:sSubPr>
                          <m:e>
                            <m:r>
                              <a:rPr lang="en-GB" sz="1400" b="0" i="1" smtClean="0">
                                <a:latin typeface="Cambria Math" panose="02040503050406030204" pitchFamily="18" charset="0"/>
                                <a:sym typeface="Wingdings" panose="05000000000000000000" pitchFamily="2" charset="2"/>
                              </a:rPr>
                              <m:t>𝑀</m:t>
                            </m:r>
                          </m:e>
                          <m:sub>
                            <m:sSub>
                              <m:sSubPr>
                                <m:ctrlPr>
                                  <a:rPr lang="en-GB" sz="1400" b="0" i="1" smtClean="0">
                                    <a:latin typeface="Cambria Math" panose="02040503050406030204" pitchFamily="18" charset="0"/>
                                    <a:sym typeface="Wingdings" panose="05000000000000000000" pitchFamily="2" charset="2"/>
                                  </a:rPr>
                                </m:ctrlPr>
                              </m:sSubPr>
                              <m:e>
                                <m:r>
                                  <a:rPr lang="en-GB" sz="1400" b="0" i="1" smtClean="0">
                                    <a:latin typeface="Cambria Math" panose="02040503050406030204" pitchFamily="18" charset="0"/>
                                    <a:sym typeface="Wingdings" panose="05000000000000000000" pitchFamily="2" charset="2"/>
                                  </a:rPr>
                                  <m:t>𝑑</m:t>
                                </m:r>
                              </m:e>
                              <m:sub>
                                <m:r>
                                  <a:rPr lang="en-GB" sz="1400" b="0" i="1" smtClean="0">
                                    <a:latin typeface="Cambria Math" panose="02040503050406030204" pitchFamily="18" charset="0"/>
                                    <a:sym typeface="Wingdings" panose="05000000000000000000" pitchFamily="2" charset="2"/>
                                  </a:rPr>
                                  <m:t>𝑧</m:t>
                                </m:r>
                              </m:sub>
                            </m:sSub>
                          </m:sub>
                        </m:sSub>
                      </m:num>
                      <m:den>
                        <m:acc>
                          <m:accPr>
                            <m:chr m:val="̇"/>
                            <m:ctrlPr>
                              <a:rPr lang="en-GB" sz="1400" b="0" i="1" smtClean="0">
                                <a:latin typeface="Cambria Math" panose="02040503050406030204" pitchFamily="18" charset="0"/>
                                <a:sym typeface="Wingdings" panose="05000000000000000000" pitchFamily="2" charset="2"/>
                              </a:rPr>
                            </m:ctrlPr>
                          </m:accPr>
                          <m:e>
                            <m:r>
                              <a:rPr lang="en-GB" sz="1400" b="0" i="1" smtClean="0">
                                <a:latin typeface="Cambria Math" panose="02040503050406030204" pitchFamily="18" charset="0"/>
                                <a:sym typeface="Wingdings" panose="05000000000000000000" pitchFamily="2" charset="2"/>
                              </a:rPr>
                              <m:t>𝜃</m:t>
                            </m:r>
                          </m:e>
                        </m:acc>
                      </m:den>
                    </m:f>
                  </m:oMath>
                </a14:m>
                <a:br>
                  <a:rPr lang="en-GB" sz="1400" dirty="0">
                    <a:sym typeface="Wingdings" panose="05000000000000000000" pitchFamily="2" charset="2"/>
                  </a:rPr>
                </a:br>
                <a14:m>
                  <m:oMath xmlns:m="http://schemas.openxmlformats.org/officeDocument/2006/math">
                    <m:r>
                      <a:rPr lang="en-GB" sz="1400" b="0" i="0" smtClean="0">
                        <a:latin typeface="Cambria Math" panose="02040503050406030204" pitchFamily="18" charset="0"/>
                        <a:sym typeface="Wingdings" panose="05000000000000000000" pitchFamily="2" charset="2"/>
                      </a:rPr>
                      <m:t>    </m:t>
                    </m:r>
                    <m:r>
                      <a:rPr lang="en-GB" sz="1400" i="1">
                        <a:latin typeface="Cambria Math" panose="02040503050406030204" pitchFamily="18" charset="0"/>
                        <a:sym typeface="Wingdings" panose="05000000000000000000" pitchFamily="2" charset="2"/>
                      </a:rPr>
                      <m:t>=</m:t>
                    </m:r>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4</m:t>
                        </m:r>
                      </m:den>
                    </m:f>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𝑘</m:t>
                            </m:r>
                          </m:e>
                          <m:sub>
                            <m:r>
                              <a:rPr lang="en-GB" sz="1400" i="1">
                                <a:latin typeface="Cambria Math" panose="02040503050406030204" pitchFamily="18" charset="0"/>
                              </a:rPr>
                              <m:t>𝑥</m:t>
                            </m:r>
                          </m:sub>
                        </m:sSub>
                        <m:sSup>
                          <m:sSupPr>
                            <m:ctrlPr>
                              <a:rPr lang="en-GB" sz="1400" i="1">
                                <a:latin typeface="Cambria Math" panose="02040503050406030204" pitchFamily="18" charset="0"/>
                              </a:rPr>
                            </m:ctrlPr>
                          </m:sSupPr>
                          <m:e>
                            <m:r>
                              <a:rPr lang="en-GB" sz="1400" b="0" i="1" smtClean="0">
                                <a:latin typeface="Cambria Math" panose="02040503050406030204" pitchFamily="18" charset="0"/>
                              </a:rPr>
                              <m:t>𝑊</m:t>
                            </m:r>
                          </m:e>
                          <m:sup>
                            <m:r>
                              <a:rPr lang="en-GB" sz="1400" i="1">
                                <a:latin typeface="Cambria Math" panose="02040503050406030204" pitchFamily="18" charset="0"/>
                              </a:rPr>
                              <m:t>2</m:t>
                            </m:r>
                          </m:sup>
                        </m:sSup>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𝑘</m:t>
                            </m:r>
                          </m:e>
                          <m:sub>
                            <m:r>
                              <a:rPr lang="en-GB" sz="1400" i="1">
                                <a:latin typeface="Cambria Math" panose="02040503050406030204" pitchFamily="18" charset="0"/>
                              </a:rPr>
                              <m:t>𝑦</m:t>
                            </m:r>
                          </m:sub>
                        </m:sSub>
                        <m:sSup>
                          <m:sSupPr>
                            <m:ctrlPr>
                              <a:rPr lang="en-GB" sz="1400" i="1">
                                <a:latin typeface="Cambria Math" panose="02040503050406030204" pitchFamily="18" charset="0"/>
                              </a:rPr>
                            </m:ctrlPr>
                          </m:sSupPr>
                          <m:e>
                            <m:r>
                              <a:rPr lang="en-GB" sz="1400" b="0" i="1" smtClean="0">
                                <a:latin typeface="Cambria Math" panose="02040503050406030204" pitchFamily="18" charset="0"/>
                              </a:rPr>
                              <m:t>𝐿</m:t>
                            </m:r>
                          </m:e>
                          <m:sup>
                            <m:r>
                              <a:rPr lang="en-GB" sz="1400" i="1">
                                <a:latin typeface="Cambria Math" panose="02040503050406030204" pitchFamily="18" charset="0"/>
                              </a:rPr>
                              <m:t>2</m:t>
                            </m:r>
                          </m:sup>
                        </m:sSup>
                      </m:e>
                    </m:d>
                    <m:r>
                      <a:rPr lang="en-GB" sz="1400" b="0" i="1" smtClean="0">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4</m:t>
                        </m:r>
                      </m:den>
                    </m:f>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𝑑</m:t>
                            </m:r>
                          </m:e>
                          <m:sub>
                            <m:r>
                              <a:rPr lang="en-GB" sz="1400" i="1">
                                <a:latin typeface="Cambria Math" panose="02040503050406030204" pitchFamily="18" charset="0"/>
                              </a:rPr>
                              <m:t>𝑥</m:t>
                            </m:r>
                          </m:sub>
                        </m:sSub>
                        <m:sSup>
                          <m:sSupPr>
                            <m:ctrlPr>
                              <a:rPr lang="en-GB" sz="1400" i="1">
                                <a:latin typeface="Cambria Math" panose="02040503050406030204" pitchFamily="18" charset="0"/>
                              </a:rPr>
                            </m:ctrlPr>
                          </m:sSupPr>
                          <m:e>
                            <m:r>
                              <a:rPr lang="en-GB" sz="1400" i="1">
                                <a:latin typeface="Cambria Math" panose="02040503050406030204" pitchFamily="18" charset="0"/>
                              </a:rPr>
                              <m:t>𝑊</m:t>
                            </m:r>
                          </m:e>
                          <m:sup>
                            <m:r>
                              <a:rPr lang="en-GB" sz="1400" i="1">
                                <a:latin typeface="Cambria Math" panose="02040503050406030204" pitchFamily="18" charset="0"/>
                              </a:rPr>
                              <m:t>2</m:t>
                            </m:r>
                          </m:sup>
                        </m:sSup>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𝑑</m:t>
                            </m:r>
                          </m:e>
                          <m:sub>
                            <m:r>
                              <a:rPr lang="en-GB" sz="1400" i="1">
                                <a:latin typeface="Cambria Math" panose="02040503050406030204" pitchFamily="18" charset="0"/>
                              </a:rPr>
                              <m:t>𝑦</m:t>
                            </m:r>
                          </m:sub>
                        </m:sSub>
                        <m:sSup>
                          <m:sSupPr>
                            <m:ctrlPr>
                              <a:rPr lang="en-GB" sz="1400" i="1">
                                <a:latin typeface="Cambria Math" panose="02040503050406030204" pitchFamily="18" charset="0"/>
                              </a:rPr>
                            </m:ctrlPr>
                          </m:sSupPr>
                          <m:e>
                            <m:r>
                              <a:rPr lang="en-GB" sz="1400" i="1">
                                <a:latin typeface="Cambria Math" panose="02040503050406030204" pitchFamily="18" charset="0"/>
                              </a:rPr>
                              <m:t>𝐿</m:t>
                            </m:r>
                          </m:e>
                          <m:sup>
                            <m:r>
                              <a:rPr lang="en-GB" sz="1400" i="1">
                                <a:latin typeface="Cambria Math" panose="02040503050406030204" pitchFamily="18" charset="0"/>
                              </a:rPr>
                              <m:t>2</m:t>
                            </m:r>
                          </m:sup>
                        </m:sSup>
                      </m:e>
                    </m:d>
                  </m:oMath>
                </a14:m>
                <a:br>
                  <a:rPr lang="en-GB" dirty="0">
                    <a:sym typeface="Wingdings" panose="05000000000000000000" pitchFamily="2" charset="2"/>
                  </a:rPr>
                </a:br>
                <a:endParaRPr lang="en-GB" dirty="0"/>
              </a:p>
              <a:p>
                <a:pPr lvl="1"/>
                <a:endParaRPr lang="en-GB" b="1" dirty="0"/>
              </a:p>
              <a:p>
                <a:pPr marL="380985" lvl="1" indent="0">
                  <a:buNone/>
                </a:pPr>
                <a:endParaRPr lang="en-GB" b="1" dirty="0"/>
              </a:p>
            </p:txBody>
          </p:sp>
        </mc:Choice>
        <mc:Fallback xmlns="">
          <p:sp>
            <p:nvSpPr>
              <p:cNvPr id="3" name="Content Placeholder 2">
                <a:extLst>
                  <a:ext uri="{FF2B5EF4-FFF2-40B4-BE49-F238E27FC236}">
                    <a16:creationId xmlns:a16="http://schemas.microsoft.com/office/drawing/2014/main" id="{1B5C4012-8C49-41B5-B0B9-CB128285905D}"/>
                  </a:ext>
                </a:extLst>
              </p:cNvPr>
              <p:cNvSpPr>
                <a:spLocks noGrp="1" noRot="1" noChangeAspect="1" noMove="1" noResize="1" noEditPoints="1" noAdjustHandles="1" noChangeArrowheads="1" noChangeShapeType="1" noTextEdit="1"/>
              </p:cNvSpPr>
              <p:nvPr>
                <p:ph idx="1"/>
              </p:nvPr>
            </p:nvSpPr>
            <p:spPr>
              <a:xfrm>
                <a:off x="152400" y="876300"/>
                <a:ext cx="5257800" cy="3911600"/>
              </a:xfrm>
              <a:blipFill>
                <a:blip r:embed="rId3"/>
                <a:stretch>
                  <a:fillRect t="-468" r="-1159" b="-9828"/>
                </a:stretch>
              </a:blipFill>
            </p:spPr>
            <p:txBody>
              <a:bodyPr/>
              <a:lstStyle/>
              <a:p>
                <a:r>
                  <a:rPr lang="en-NL">
                    <a:noFill/>
                  </a:rPr>
                  <a:t> </a:t>
                </a:r>
              </a:p>
            </p:txBody>
          </p:sp>
        </mc:Fallback>
      </mc:AlternateContent>
      <p:sp>
        <p:nvSpPr>
          <p:cNvPr id="4" name="Footer Placeholder 3">
            <a:extLst>
              <a:ext uri="{FF2B5EF4-FFF2-40B4-BE49-F238E27FC236}">
                <a16:creationId xmlns:a16="http://schemas.microsoft.com/office/drawing/2014/main" id="{B40D72FE-9990-4AE1-800E-3579307D5007}"/>
              </a:ext>
            </a:extLst>
          </p:cNvPr>
          <p:cNvSpPr>
            <a:spLocks noGrp="1"/>
          </p:cNvSpPr>
          <p:nvPr>
            <p:ph type="ftr" sz="quarter" idx="10"/>
          </p:nvPr>
        </p:nvSpPr>
        <p:spPr/>
        <p:txBody>
          <a:bodyPr/>
          <a:lstStyle/>
          <a:p>
            <a:pPr>
              <a:defRPr/>
            </a:pPr>
            <a:r>
              <a:rPr lang="en-US" altLang="zh-TW" dirty="0"/>
              <a:t>ASM Pacific Technology Ltd. © 2020</a:t>
            </a:r>
          </a:p>
        </p:txBody>
      </p:sp>
      <p:pic>
        <p:nvPicPr>
          <p:cNvPr id="11" name="Picture 10">
            <a:extLst>
              <a:ext uri="{FF2B5EF4-FFF2-40B4-BE49-F238E27FC236}">
                <a16:creationId xmlns:a16="http://schemas.microsoft.com/office/drawing/2014/main" id="{B144E8CC-005B-46B0-8B5C-61CBB22AED7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214" t="-481" r="28206" b="481"/>
          <a:stretch/>
        </p:blipFill>
        <p:spPr>
          <a:xfrm>
            <a:off x="6063019" y="908119"/>
            <a:ext cx="2648197" cy="2005578"/>
          </a:xfrm>
          <a:prstGeom prst="rect">
            <a:avLst/>
          </a:prstGeom>
        </p:spPr>
      </p:pic>
      <p:grpSp>
        <p:nvGrpSpPr>
          <p:cNvPr id="13" name="Group 12">
            <a:extLst>
              <a:ext uri="{FF2B5EF4-FFF2-40B4-BE49-F238E27FC236}">
                <a16:creationId xmlns:a16="http://schemas.microsoft.com/office/drawing/2014/main" id="{A2B2D580-8BE4-4D3B-B4B0-51145A1A697A}"/>
              </a:ext>
            </a:extLst>
          </p:cNvPr>
          <p:cNvGrpSpPr/>
          <p:nvPr/>
        </p:nvGrpSpPr>
        <p:grpSpPr>
          <a:xfrm>
            <a:off x="5390537" y="2879141"/>
            <a:ext cx="3557186" cy="1175154"/>
            <a:chOff x="5371070" y="2840341"/>
            <a:chExt cx="3557186" cy="1175154"/>
          </a:xfrm>
        </p:grpSpPr>
        <p:pic>
          <p:nvPicPr>
            <p:cNvPr id="5" name="Picture 4">
              <a:extLst>
                <a:ext uri="{FF2B5EF4-FFF2-40B4-BE49-F238E27FC236}">
                  <a16:creationId xmlns:a16="http://schemas.microsoft.com/office/drawing/2014/main" id="{52512AA4-11B5-4E94-82C6-8F1EAFC5E85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3548" t="10028" b="31795"/>
            <a:stretch/>
          </p:blipFill>
          <p:spPr>
            <a:xfrm>
              <a:off x="5371070" y="2840341"/>
              <a:ext cx="1503136" cy="1175154"/>
            </a:xfrm>
            <a:prstGeom prst="rect">
              <a:avLst/>
            </a:prstGeom>
          </p:spPr>
        </p:pic>
        <p:grpSp>
          <p:nvGrpSpPr>
            <p:cNvPr id="9" name="Group 8">
              <a:extLst>
                <a:ext uri="{FF2B5EF4-FFF2-40B4-BE49-F238E27FC236}">
                  <a16:creationId xmlns:a16="http://schemas.microsoft.com/office/drawing/2014/main" id="{74548543-E43A-4964-A249-70AC2A8E69B0}"/>
                </a:ext>
              </a:extLst>
            </p:cNvPr>
            <p:cNvGrpSpPr/>
            <p:nvPr/>
          </p:nvGrpSpPr>
          <p:grpSpPr>
            <a:xfrm>
              <a:off x="6971224" y="2878110"/>
              <a:ext cx="1957032" cy="1045457"/>
              <a:chOff x="7044395" y="2894989"/>
              <a:chExt cx="1957032" cy="1045457"/>
            </a:xfrm>
          </p:grpSpPr>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E1D855C-71B1-4F0F-993A-6FCEB76C210F}"/>
                      </a:ext>
                    </a:extLst>
                  </p:cNvPr>
                  <p:cNvSpPr/>
                  <p:nvPr/>
                </p:nvSpPr>
                <p:spPr>
                  <a:xfrm>
                    <a:off x="7044395" y="2894989"/>
                    <a:ext cx="1957031" cy="495713"/>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GB" sz="1400" b="0" i="0" smtClean="0">
                              <a:latin typeface="Cambria Math" panose="02040503050406030204" pitchFamily="18" charset="0"/>
                            </a:rPr>
                            <m:t>Δ</m:t>
                          </m:r>
                          <m:r>
                            <a:rPr lang="en-GB" sz="1400" b="0" i="1" smtClean="0">
                              <a:latin typeface="Cambria Math" panose="02040503050406030204" pitchFamily="18" charset="0"/>
                            </a:rPr>
                            <m:t>𝑥</m:t>
                          </m:r>
                          <m:r>
                            <a:rPr lang="en-GB" sz="1400" b="0" i="1" smtClean="0">
                              <a:latin typeface="Cambria Math" panose="02040503050406030204" pitchFamily="18" charset="0"/>
                            </a:rPr>
                            <m:t>=</m:t>
                          </m:r>
                          <m:f>
                            <m:fPr>
                              <m:ctrlPr>
                                <a:rPr lang="en-GB" sz="1400" i="1" smtClean="0">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2</m:t>
                              </m:r>
                            </m:den>
                          </m:f>
                          <m:r>
                            <a:rPr lang="en-GB" sz="1400" b="0" i="1" smtClean="0">
                              <a:latin typeface="Cambria Math" panose="02040503050406030204" pitchFamily="18" charset="0"/>
                            </a:rPr>
                            <m:t>𝑊</m:t>
                          </m:r>
                          <m:func>
                            <m:funcPr>
                              <m:ctrlPr>
                                <a:rPr lang="en-GB" sz="1400" b="0" i="1" smtClean="0">
                                  <a:latin typeface="Cambria Math" panose="02040503050406030204" pitchFamily="18" charset="0"/>
                                </a:rPr>
                              </m:ctrlPr>
                            </m:funcPr>
                            <m:fName>
                              <m:r>
                                <m:rPr>
                                  <m:sty m:val="p"/>
                                </m:rPr>
                                <a:rPr lang="en-GB" sz="1400" b="0" i="0" smtClean="0">
                                  <a:latin typeface="Cambria Math" panose="02040503050406030204" pitchFamily="18" charset="0"/>
                                </a:rPr>
                                <m:t>sin</m:t>
                              </m:r>
                            </m:fName>
                            <m:e>
                              <m:r>
                                <a:rPr lang="en-GB" sz="1400" b="0" i="1" smtClean="0">
                                  <a:latin typeface="Cambria Math" panose="02040503050406030204" pitchFamily="18" charset="0"/>
                                </a:rPr>
                                <m:t>𝜃</m:t>
                              </m:r>
                            </m:e>
                          </m:func>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r>
                            <a:rPr lang="en-GB" sz="1400" b="0" i="1" smtClean="0">
                              <a:latin typeface="Cambria Math" panose="02040503050406030204" pitchFamily="18" charset="0"/>
                            </a:rPr>
                            <m:t>𝑊</m:t>
                          </m:r>
                          <m:r>
                            <a:rPr lang="en-GB" sz="1400" i="1">
                              <a:latin typeface="Cambria Math" panose="02040503050406030204" pitchFamily="18" charset="0"/>
                            </a:rPr>
                            <m:t>𝜃</m:t>
                          </m:r>
                        </m:oMath>
                      </m:oMathPara>
                    </a14:m>
                    <a:br>
                      <a:rPr lang="en-GB" sz="1400" dirty="0"/>
                    </a:br>
                    <a:endParaRPr lang="en-NL" sz="1400" dirty="0"/>
                  </a:p>
                </p:txBody>
              </p:sp>
            </mc:Choice>
            <mc:Fallback xmlns="">
              <p:sp>
                <p:nvSpPr>
                  <p:cNvPr id="10" name="Rectangle 9">
                    <a:extLst>
                      <a:ext uri="{FF2B5EF4-FFF2-40B4-BE49-F238E27FC236}">
                        <a16:creationId xmlns:a16="http://schemas.microsoft.com/office/drawing/2014/main" id="{4E1D855C-71B1-4F0F-993A-6FCEB76C210F}"/>
                      </a:ext>
                    </a:extLst>
                  </p:cNvPr>
                  <p:cNvSpPr>
                    <a:spLocks noRot="1" noChangeAspect="1" noMove="1" noResize="1" noEditPoints="1" noAdjustHandles="1" noChangeArrowheads="1" noChangeShapeType="1" noTextEdit="1"/>
                  </p:cNvSpPr>
                  <p:nvPr/>
                </p:nvSpPr>
                <p:spPr>
                  <a:xfrm>
                    <a:off x="7044395" y="2894989"/>
                    <a:ext cx="1957031" cy="495713"/>
                  </a:xfrm>
                  <a:prstGeom prst="rect">
                    <a:avLst/>
                  </a:prstGeom>
                  <a:blipFill>
                    <a:blip r:embed="rId6"/>
                    <a:stretch>
                      <a:fillRect b="-1220"/>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0CFDF0E-E866-4DEC-8BC4-615555C22F66}"/>
                      </a:ext>
                    </a:extLst>
                  </p:cNvPr>
                  <p:cNvSpPr txBox="1"/>
                  <p:nvPr/>
                </p:nvSpPr>
                <p:spPr>
                  <a:xfrm>
                    <a:off x="7044396" y="3444797"/>
                    <a:ext cx="1957031" cy="49564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GB" sz="1400" b="0" i="0" smtClean="0">
                              <a:latin typeface="Cambria Math" panose="02040503050406030204" pitchFamily="18" charset="0"/>
                            </a:rPr>
                            <m:t>Δ</m:t>
                          </m:r>
                          <m:r>
                            <a:rPr lang="en-GB" sz="1400" b="0" i="1" smtClean="0">
                              <a:latin typeface="Cambria Math" panose="02040503050406030204" pitchFamily="18" charset="0"/>
                            </a:rPr>
                            <m:t>𝑦</m:t>
                          </m:r>
                          <m:r>
                            <a:rPr lang="en-GB" sz="1400" b="0" i="1" smtClean="0">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2</m:t>
                              </m:r>
                            </m:den>
                          </m:f>
                          <m:r>
                            <a:rPr lang="en-GB" sz="1400" b="0" i="1" smtClean="0">
                              <a:latin typeface="Cambria Math" panose="02040503050406030204" pitchFamily="18" charset="0"/>
                            </a:rPr>
                            <m:t>𝐿</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r>
                                <a:rPr lang="en-GB" sz="1400" i="1">
                                  <a:latin typeface="Cambria Math" panose="02040503050406030204" pitchFamily="18" charset="0"/>
                                </a:rPr>
                                <m:t>𝜃</m:t>
                              </m:r>
                            </m:e>
                          </m:func>
                          <m:r>
                            <a:rPr lang="en-GB" sz="1400" i="1">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2</m:t>
                              </m:r>
                            </m:den>
                          </m:f>
                          <m:r>
                            <a:rPr lang="en-GB" sz="1400" b="0" i="1" smtClean="0">
                              <a:latin typeface="Cambria Math" panose="02040503050406030204" pitchFamily="18" charset="0"/>
                            </a:rPr>
                            <m:t>𝐿</m:t>
                          </m:r>
                          <m:r>
                            <a:rPr lang="en-GB" sz="1400" i="1">
                              <a:latin typeface="Cambria Math" panose="02040503050406030204" pitchFamily="18" charset="0"/>
                            </a:rPr>
                            <m:t>𝜃</m:t>
                          </m:r>
                        </m:oMath>
                      </m:oMathPara>
                    </a14:m>
                    <a:endParaRPr lang="en-NL" sz="1400" dirty="0"/>
                  </a:p>
                </p:txBody>
              </p:sp>
            </mc:Choice>
            <mc:Fallback xmlns="">
              <p:sp>
                <p:nvSpPr>
                  <p:cNvPr id="12" name="TextBox 11">
                    <a:extLst>
                      <a:ext uri="{FF2B5EF4-FFF2-40B4-BE49-F238E27FC236}">
                        <a16:creationId xmlns:a16="http://schemas.microsoft.com/office/drawing/2014/main" id="{F0CFDF0E-E866-4DEC-8BC4-615555C22F66}"/>
                      </a:ext>
                    </a:extLst>
                  </p:cNvPr>
                  <p:cNvSpPr txBox="1">
                    <a:spLocks noRot="1" noChangeAspect="1" noMove="1" noResize="1" noEditPoints="1" noAdjustHandles="1" noChangeArrowheads="1" noChangeShapeType="1" noTextEdit="1"/>
                  </p:cNvSpPr>
                  <p:nvPr/>
                </p:nvSpPr>
                <p:spPr>
                  <a:xfrm>
                    <a:off x="7044396" y="3444797"/>
                    <a:ext cx="1957031" cy="495649"/>
                  </a:xfrm>
                  <a:prstGeom prst="rect">
                    <a:avLst/>
                  </a:prstGeom>
                  <a:blipFill>
                    <a:blip r:embed="rId7"/>
                    <a:stretch>
                      <a:fillRect b="-1235"/>
                    </a:stretch>
                  </a:blipFill>
                </p:spPr>
                <p:txBody>
                  <a:bodyPr/>
                  <a:lstStyle/>
                  <a:p>
                    <a:r>
                      <a:rPr lang="en-NL">
                        <a:noFill/>
                      </a:rPr>
                      <a:t> </a:t>
                    </a:r>
                  </a:p>
                </p:txBody>
              </p:sp>
            </mc:Fallback>
          </mc:AlternateContent>
        </p:grpSp>
      </p:grpSp>
      <p:grpSp>
        <p:nvGrpSpPr>
          <p:cNvPr id="21" name="Group 20">
            <a:extLst>
              <a:ext uri="{FF2B5EF4-FFF2-40B4-BE49-F238E27FC236}">
                <a16:creationId xmlns:a16="http://schemas.microsoft.com/office/drawing/2014/main" id="{BF983BA6-F4F0-4D2D-A96D-8D367B101020}"/>
              </a:ext>
            </a:extLst>
          </p:cNvPr>
          <p:cNvGrpSpPr/>
          <p:nvPr/>
        </p:nvGrpSpPr>
        <p:grpSpPr>
          <a:xfrm>
            <a:off x="990599" y="1866900"/>
            <a:ext cx="1808205" cy="498162"/>
            <a:chOff x="990599" y="2095500"/>
            <a:chExt cx="1808205" cy="498162"/>
          </a:xfrm>
        </p:grpSpPr>
        <p:sp>
          <p:nvSpPr>
            <p:cNvPr id="15" name="Right Brace 14">
              <a:extLst>
                <a:ext uri="{FF2B5EF4-FFF2-40B4-BE49-F238E27FC236}">
                  <a16:creationId xmlns:a16="http://schemas.microsoft.com/office/drawing/2014/main" id="{6AF0C3E4-87DE-42F1-BE84-70D710C2ACA5}"/>
                </a:ext>
              </a:extLst>
            </p:cNvPr>
            <p:cNvSpPr/>
            <p:nvPr/>
          </p:nvSpPr>
          <p:spPr bwMode="auto">
            <a:xfrm rot="5400000">
              <a:off x="1818502" y="1267597"/>
              <a:ext cx="152400" cy="1808205"/>
            </a:xfrm>
            <a:prstGeom prst="rightBrace">
              <a:avLst>
                <a:gd name="adj1" fmla="val 8333"/>
                <a:gd name="adj2" fmla="val 50000"/>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sp>
          <p:nvSpPr>
            <p:cNvPr id="18" name="TextBox 17">
              <a:extLst>
                <a:ext uri="{FF2B5EF4-FFF2-40B4-BE49-F238E27FC236}">
                  <a16:creationId xmlns:a16="http://schemas.microsoft.com/office/drawing/2014/main" id="{9C8E5D6A-5BBA-4E87-82C2-9CF2D6D79B19}"/>
                </a:ext>
              </a:extLst>
            </p:cNvPr>
            <p:cNvSpPr txBox="1"/>
            <p:nvPr/>
          </p:nvSpPr>
          <p:spPr>
            <a:xfrm>
              <a:off x="1376760" y="2255108"/>
              <a:ext cx="1181100" cy="338554"/>
            </a:xfrm>
            <a:prstGeom prst="rect">
              <a:avLst/>
            </a:prstGeom>
            <a:noFill/>
          </p:spPr>
          <p:txBody>
            <a:bodyPr wrap="square" rtlCol="0">
              <a:spAutoFit/>
            </a:bodyPr>
            <a:lstStyle/>
            <a:p>
              <a:r>
                <a:rPr lang="en-GB" sz="1600" dirty="0"/>
                <a:t>Stiffness</a:t>
              </a:r>
              <a:endParaRPr lang="en-NL" sz="1600" dirty="0"/>
            </a:p>
          </p:txBody>
        </p:sp>
      </p:grpSp>
      <p:grpSp>
        <p:nvGrpSpPr>
          <p:cNvPr id="22" name="Group 21">
            <a:extLst>
              <a:ext uri="{FF2B5EF4-FFF2-40B4-BE49-F238E27FC236}">
                <a16:creationId xmlns:a16="http://schemas.microsoft.com/office/drawing/2014/main" id="{C2A39E6E-07FA-4425-BE0E-9E9FCE8C831A}"/>
              </a:ext>
            </a:extLst>
          </p:cNvPr>
          <p:cNvGrpSpPr/>
          <p:nvPr/>
        </p:nvGrpSpPr>
        <p:grpSpPr>
          <a:xfrm>
            <a:off x="2895600" y="1866900"/>
            <a:ext cx="1866900" cy="498162"/>
            <a:chOff x="2895600" y="2095500"/>
            <a:chExt cx="1866900" cy="498162"/>
          </a:xfrm>
        </p:grpSpPr>
        <p:sp>
          <p:nvSpPr>
            <p:cNvPr id="17" name="Right Brace 16">
              <a:extLst>
                <a:ext uri="{FF2B5EF4-FFF2-40B4-BE49-F238E27FC236}">
                  <a16:creationId xmlns:a16="http://schemas.microsoft.com/office/drawing/2014/main" id="{D410F799-310F-4F29-B79E-B935BFB8E822}"/>
                </a:ext>
              </a:extLst>
            </p:cNvPr>
            <p:cNvSpPr/>
            <p:nvPr/>
          </p:nvSpPr>
          <p:spPr bwMode="auto">
            <a:xfrm rot="5400000">
              <a:off x="3752850" y="1238250"/>
              <a:ext cx="152400" cy="1866900"/>
            </a:xfrm>
            <a:prstGeom prst="rightBrace">
              <a:avLst>
                <a:gd name="adj1" fmla="val 8333"/>
                <a:gd name="adj2" fmla="val 50000"/>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sp>
          <p:nvSpPr>
            <p:cNvPr id="20" name="TextBox 19">
              <a:extLst>
                <a:ext uri="{FF2B5EF4-FFF2-40B4-BE49-F238E27FC236}">
                  <a16:creationId xmlns:a16="http://schemas.microsoft.com/office/drawing/2014/main" id="{65F4E313-6584-4EA6-B307-2BC92A524993}"/>
                </a:ext>
              </a:extLst>
            </p:cNvPr>
            <p:cNvSpPr txBox="1"/>
            <p:nvPr/>
          </p:nvSpPr>
          <p:spPr>
            <a:xfrm>
              <a:off x="3210679" y="2255108"/>
              <a:ext cx="1236742" cy="338554"/>
            </a:xfrm>
            <a:prstGeom prst="rect">
              <a:avLst/>
            </a:prstGeom>
            <a:noFill/>
          </p:spPr>
          <p:txBody>
            <a:bodyPr wrap="square" rtlCol="0">
              <a:spAutoFit/>
            </a:bodyPr>
            <a:lstStyle/>
            <a:p>
              <a:r>
                <a:rPr lang="en-GB" sz="1600" dirty="0"/>
                <a:t>Damping</a:t>
              </a:r>
              <a:endParaRPr lang="en-NL" sz="1600" dirty="0"/>
            </a:p>
          </p:txBody>
        </p:sp>
      </p:grpSp>
      <p:grpSp>
        <p:nvGrpSpPr>
          <p:cNvPr id="27" name="Group 26">
            <a:extLst>
              <a:ext uri="{FF2B5EF4-FFF2-40B4-BE49-F238E27FC236}">
                <a16:creationId xmlns:a16="http://schemas.microsoft.com/office/drawing/2014/main" id="{7F0CA261-AA96-4C9F-A417-89317A46F2C2}"/>
              </a:ext>
            </a:extLst>
          </p:cNvPr>
          <p:cNvGrpSpPr/>
          <p:nvPr/>
        </p:nvGrpSpPr>
        <p:grpSpPr>
          <a:xfrm>
            <a:off x="1376759" y="5067300"/>
            <a:ext cx="1435433" cy="498162"/>
            <a:chOff x="1376759" y="2095500"/>
            <a:chExt cx="1435433" cy="498162"/>
          </a:xfrm>
        </p:grpSpPr>
        <p:sp>
          <p:nvSpPr>
            <p:cNvPr id="28" name="Right Brace 27">
              <a:extLst>
                <a:ext uri="{FF2B5EF4-FFF2-40B4-BE49-F238E27FC236}">
                  <a16:creationId xmlns:a16="http://schemas.microsoft.com/office/drawing/2014/main" id="{54DDD265-0160-4CAD-A735-089E822CF873}"/>
                </a:ext>
              </a:extLst>
            </p:cNvPr>
            <p:cNvSpPr/>
            <p:nvPr/>
          </p:nvSpPr>
          <p:spPr bwMode="auto">
            <a:xfrm rot="5400000">
              <a:off x="2007977" y="1464282"/>
              <a:ext cx="159610" cy="1422045"/>
            </a:xfrm>
            <a:prstGeom prst="rightBrace">
              <a:avLst>
                <a:gd name="adj1" fmla="val 8333"/>
                <a:gd name="adj2" fmla="val 50000"/>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sp>
          <p:nvSpPr>
            <p:cNvPr id="29" name="TextBox 28">
              <a:extLst>
                <a:ext uri="{FF2B5EF4-FFF2-40B4-BE49-F238E27FC236}">
                  <a16:creationId xmlns:a16="http://schemas.microsoft.com/office/drawing/2014/main" id="{DECA91C8-9D40-42C7-A944-0730C2FD2FFD}"/>
                </a:ext>
              </a:extLst>
            </p:cNvPr>
            <p:cNvSpPr txBox="1"/>
            <p:nvPr/>
          </p:nvSpPr>
          <p:spPr>
            <a:xfrm>
              <a:off x="1631092" y="2255108"/>
              <a:ext cx="1181100" cy="338554"/>
            </a:xfrm>
            <a:prstGeom prst="rect">
              <a:avLst/>
            </a:prstGeom>
            <a:noFill/>
          </p:spPr>
          <p:txBody>
            <a:bodyPr wrap="square" rtlCol="0">
              <a:spAutoFit/>
            </a:bodyPr>
            <a:lstStyle/>
            <a:p>
              <a:r>
                <a:rPr lang="en-GB" sz="1600" dirty="0"/>
                <a:t>Stiffness</a:t>
              </a:r>
              <a:endParaRPr lang="en-NL" sz="1600" dirty="0"/>
            </a:p>
          </p:txBody>
        </p:sp>
      </p:grpSp>
      <p:grpSp>
        <p:nvGrpSpPr>
          <p:cNvPr id="30" name="Group 29">
            <a:extLst>
              <a:ext uri="{FF2B5EF4-FFF2-40B4-BE49-F238E27FC236}">
                <a16:creationId xmlns:a16="http://schemas.microsoft.com/office/drawing/2014/main" id="{ECEEE517-1941-4B1E-96F8-D4246AE75666}"/>
              </a:ext>
            </a:extLst>
          </p:cNvPr>
          <p:cNvGrpSpPr/>
          <p:nvPr/>
        </p:nvGrpSpPr>
        <p:grpSpPr>
          <a:xfrm>
            <a:off x="2895600" y="5067300"/>
            <a:ext cx="1422046" cy="490954"/>
            <a:chOff x="2895600" y="2095500"/>
            <a:chExt cx="1422046" cy="490954"/>
          </a:xfrm>
        </p:grpSpPr>
        <p:sp>
          <p:nvSpPr>
            <p:cNvPr id="31" name="Right Brace 30">
              <a:extLst>
                <a:ext uri="{FF2B5EF4-FFF2-40B4-BE49-F238E27FC236}">
                  <a16:creationId xmlns:a16="http://schemas.microsoft.com/office/drawing/2014/main" id="{39284563-C38B-426C-AED2-48194CFF13B0}"/>
                </a:ext>
              </a:extLst>
            </p:cNvPr>
            <p:cNvSpPr/>
            <p:nvPr/>
          </p:nvSpPr>
          <p:spPr bwMode="auto">
            <a:xfrm rot="5400000">
              <a:off x="3530423" y="1460677"/>
              <a:ext cx="152400" cy="1422046"/>
            </a:xfrm>
            <a:prstGeom prst="rightBrace">
              <a:avLst>
                <a:gd name="adj1" fmla="val 8333"/>
                <a:gd name="adj2" fmla="val 50000"/>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sp>
          <p:nvSpPr>
            <p:cNvPr id="32" name="TextBox 31">
              <a:extLst>
                <a:ext uri="{FF2B5EF4-FFF2-40B4-BE49-F238E27FC236}">
                  <a16:creationId xmlns:a16="http://schemas.microsoft.com/office/drawing/2014/main" id="{2BDDAE70-D276-4F70-935D-325472005B3B}"/>
                </a:ext>
              </a:extLst>
            </p:cNvPr>
            <p:cNvSpPr txBox="1"/>
            <p:nvPr/>
          </p:nvSpPr>
          <p:spPr>
            <a:xfrm>
              <a:off x="3053138" y="2247900"/>
              <a:ext cx="1181100" cy="338554"/>
            </a:xfrm>
            <a:prstGeom prst="rect">
              <a:avLst/>
            </a:prstGeom>
            <a:noFill/>
          </p:spPr>
          <p:txBody>
            <a:bodyPr wrap="square" rtlCol="0">
              <a:spAutoFit/>
            </a:bodyPr>
            <a:lstStyle/>
            <a:p>
              <a:r>
                <a:rPr lang="en-GB" sz="1600" dirty="0"/>
                <a:t>Damping</a:t>
              </a:r>
              <a:endParaRPr lang="en-NL" sz="1600" dirty="0"/>
            </a:p>
          </p:txBody>
        </p:sp>
      </p:grpSp>
      <p:grpSp>
        <p:nvGrpSpPr>
          <p:cNvPr id="35" name="Group 34">
            <a:extLst>
              <a:ext uri="{FF2B5EF4-FFF2-40B4-BE49-F238E27FC236}">
                <a16:creationId xmlns:a16="http://schemas.microsoft.com/office/drawing/2014/main" id="{E818FC08-AB4C-4858-A646-B635FDF0169F}"/>
              </a:ext>
            </a:extLst>
          </p:cNvPr>
          <p:cNvGrpSpPr/>
          <p:nvPr/>
        </p:nvGrpSpPr>
        <p:grpSpPr>
          <a:xfrm>
            <a:off x="5491538" y="4242129"/>
            <a:ext cx="3491327" cy="984779"/>
            <a:chOff x="5337365" y="4174786"/>
            <a:chExt cx="3491327" cy="984779"/>
          </a:xfrm>
        </p:grpSpPr>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666713DB-1E0E-4E13-9EA6-C13543EA3641}"/>
                    </a:ext>
                  </a:extLst>
                </p:cNvPr>
                <p:cNvSpPr/>
                <p:nvPr/>
              </p:nvSpPr>
              <p:spPr>
                <a:xfrm>
                  <a:off x="6807178" y="4174786"/>
                  <a:ext cx="2021514" cy="4956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GB" sz="1400">
                            <a:latin typeface="Cambria Math" panose="02040503050406030204" pitchFamily="18" charset="0"/>
                          </a:rPr>
                          <m:t>Δ</m:t>
                        </m:r>
                        <m:acc>
                          <m:accPr>
                            <m:chr m:val="̇"/>
                            <m:ctrlPr>
                              <a:rPr lang="en-GB" sz="1400" i="1">
                                <a:latin typeface="Cambria Math" panose="02040503050406030204" pitchFamily="18" charset="0"/>
                              </a:rPr>
                            </m:ctrlPr>
                          </m:accPr>
                          <m:e>
                            <m:r>
                              <a:rPr lang="en-GB" sz="1400" i="1">
                                <a:latin typeface="Cambria Math" panose="02040503050406030204" pitchFamily="18" charset="0"/>
                              </a:rPr>
                              <m:t>𝑥</m:t>
                            </m:r>
                          </m:e>
                        </m:acc>
                        <m:r>
                          <a:rPr lang="en-GB" sz="1400" b="0" i="1" smtClean="0">
                            <a:latin typeface="Cambria Math" panose="02040503050406030204" pitchFamily="18" charset="0"/>
                          </a:rPr>
                          <m:t>=</m:t>
                        </m:r>
                        <m:f>
                          <m:fPr>
                            <m:ctrlPr>
                              <a:rPr lang="en-GB" sz="1400" i="1" smtClean="0">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2</m:t>
                            </m:r>
                          </m:den>
                        </m:f>
                        <m:r>
                          <a:rPr lang="en-GB" sz="1400" b="0" i="1" smtClean="0">
                            <a:latin typeface="Cambria Math" panose="02040503050406030204" pitchFamily="18" charset="0"/>
                          </a:rPr>
                          <m:t>𝑊</m:t>
                        </m:r>
                        <m:func>
                          <m:funcPr>
                            <m:ctrlPr>
                              <a:rPr lang="en-GB" sz="1400" b="0" i="1" smtClean="0">
                                <a:latin typeface="Cambria Math" panose="02040503050406030204" pitchFamily="18" charset="0"/>
                              </a:rPr>
                            </m:ctrlPr>
                          </m:funcPr>
                          <m:fName>
                            <m:r>
                              <m:rPr>
                                <m:sty m:val="p"/>
                              </m:rPr>
                              <a:rPr lang="en-GB" sz="1400" b="0" i="0" smtClean="0">
                                <a:latin typeface="Cambria Math" panose="02040503050406030204" pitchFamily="18" charset="0"/>
                              </a:rPr>
                              <m:t>sin</m:t>
                            </m:r>
                          </m:fName>
                          <m:e>
                            <m:acc>
                              <m:accPr>
                                <m:chr m:val="̇"/>
                                <m:ctrlPr>
                                  <a:rPr lang="en-GB" sz="1400" i="1">
                                    <a:latin typeface="Cambria Math" panose="02040503050406030204" pitchFamily="18" charset="0"/>
                                  </a:rPr>
                                </m:ctrlPr>
                              </m:accPr>
                              <m:e>
                                <m:r>
                                  <a:rPr lang="en-GB" sz="1400" i="1">
                                    <a:latin typeface="Cambria Math" panose="02040503050406030204" pitchFamily="18" charset="0"/>
                                  </a:rPr>
                                  <m:t>𝜃</m:t>
                                </m:r>
                              </m:e>
                            </m:acc>
                          </m:e>
                        </m:func>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r>
                          <a:rPr lang="en-GB" sz="1400" b="0" i="1" smtClean="0">
                            <a:latin typeface="Cambria Math" panose="02040503050406030204" pitchFamily="18" charset="0"/>
                          </a:rPr>
                          <m:t>𝑊</m:t>
                        </m:r>
                        <m:acc>
                          <m:accPr>
                            <m:chr m:val="̇"/>
                            <m:ctrlPr>
                              <a:rPr lang="en-GB" sz="1400" i="1">
                                <a:latin typeface="Cambria Math" panose="02040503050406030204" pitchFamily="18" charset="0"/>
                              </a:rPr>
                            </m:ctrlPr>
                          </m:accPr>
                          <m:e>
                            <m:r>
                              <a:rPr lang="en-GB" sz="1400" i="1" smtClean="0">
                                <a:latin typeface="Cambria Math" panose="02040503050406030204" pitchFamily="18" charset="0"/>
                              </a:rPr>
                              <m:t>𝜃</m:t>
                            </m:r>
                          </m:e>
                        </m:acc>
                      </m:oMath>
                    </m:oMathPara>
                  </a14:m>
                  <a:endParaRPr lang="en-NL" sz="1400" dirty="0"/>
                </a:p>
              </p:txBody>
            </p:sp>
          </mc:Choice>
          <mc:Fallback xmlns="">
            <p:sp>
              <p:nvSpPr>
                <p:cNvPr id="24" name="Rectangle 23">
                  <a:extLst>
                    <a:ext uri="{FF2B5EF4-FFF2-40B4-BE49-F238E27FC236}">
                      <a16:creationId xmlns:a16="http://schemas.microsoft.com/office/drawing/2014/main" id="{666713DB-1E0E-4E13-9EA6-C13543EA3641}"/>
                    </a:ext>
                  </a:extLst>
                </p:cNvPr>
                <p:cNvSpPr>
                  <a:spLocks noRot="1" noChangeAspect="1" noMove="1" noResize="1" noEditPoints="1" noAdjustHandles="1" noChangeArrowheads="1" noChangeShapeType="1" noTextEdit="1"/>
                </p:cNvSpPr>
                <p:nvPr/>
              </p:nvSpPr>
              <p:spPr>
                <a:xfrm>
                  <a:off x="6807178" y="4174786"/>
                  <a:ext cx="2021514" cy="495649"/>
                </a:xfrm>
                <a:prstGeom prst="rect">
                  <a:avLst/>
                </a:prstGeom>
                <a:blipFill>
                  <a:blip r:embed="rId8"/>
                  <a:stretch>
                    <a:fillRect b="-1235"/>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1815120-6DA2-4B07-97F3-944AABF3D206}"/>
                    </a:ext>
                  </a:extLst>
                </p:cNvPr>
                <p:cNvSpPr txBox="1"/>
                <p:nvPr/>
              </p:nvSpPr>
              <p:spPr>
                <a:xfrm>
                  <a:off x="6856206" y="4663916"/>
                  <a:ext cx="1804631" cy="49564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GB" sz="1400" smtClean="0">
                            <a:latin typeface="Cambria Math" panose="02040503050406030204" pitchFamily="18" charset="0"/>
                          </a:rPr>
                          <m:t>Δ</m:t>
                        </m:r>
                        <m:acc>
                          <m:accPr>
                            <m:chr m:val="̇"/>
                            <m:ctrlPr>
                              <a:rPr lang="en-GB" sz="1400" i="1">
                                <a:latin typeface="Cambria Math" panose="02040503050406030204" pitchFamily="18" charset="0"/>
                              </a:rPr>
                            </m:ctrlPr>
                          </m:accPr>
                          <m:e>
                            <m:r>
                              <a:rPr lang="en-GB" sz="1400" b="0" i="1" smtClean="0">
                                <a:latin typeface="Cambria Math" panose="02040503050406030204" pitchFamily="18" charset="0"/>
                              </a:rPr>
                              <m:t>𝑦</m:t>
                            </m:r>
                          </m:e>
                        </m:acc>
                        <m:r>
                          <a:rPr lang="en-GB" sz="1400" b="0" i="1" smtClean="0">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2</m:t>
                            </m:r>
                          </m:den>
                        </m:f>
                        <m:r>
                          <a:rPr lang="en-GB" sz="1400" b="0" i="1" smtClean="0">
                            <a:latin typeface="Cambria Math" panose="02040503050406030204" pitchFamily="18" charset="0"/>
                          </a:rPr>
                          <m:t>𝐿</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acc>
                              <m:accPr>
                                <m:chr m:val="̇"/>
                                <m:ctrlPr>
                                  <a:rPr lang="en-GB" sz="1400" i="1">
                                    <a:latin typeface="Cambria Math" panose="02040503050406030204" pitchFamily="18" charset="0"/>
                                  </a:rPr>
                                </m:ctrlPr>
                              </m:accPr>
                              <m:e>
                                <m:r>
                                  <a:rPr lang="en-GB" sz="1400" i="1">
                                    <a:latin typeface="Cambria Math" panose="02040503050406030204" pitchFamily="18" charset="0"/>
                                  </a:rPr>
                                  <m:t>𝜃</m:t>
                                </m:r>
                              </m:e>
                            </m:acc>
                          </m:e>
                        </m:func>
                        <m:r>
                          <a:rPr lang="en-GB" sz="1400" i="1">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2</m:t>
                            </m:r>
                          </m:den>
                        </m:f>
                        <m:r>
                          <a:rPr lang="en-GB" sz="1400" b="0" i="1" smtClean="0">
                            <a:latin typeface="Cambria Math" panose="02040503050406030204" pitchFamily="18" charset="0"/>
                          </a:rPr>
                          <m:t>𝐿</m:t>
                        </m:r>
                        <m:acc>
                          <m:accPr>
                            <m:chr m:val="̇"/>
                            <m:ctrlPr>
                              <a:rPr lang="en-GB" sz="1400" i="1">
                                <a:latin typeface="Cambria Math" panose="02040503050406030204" pitchFamily="18" charset="0"/>
                              </a:rPr>
                            </m:ctrlPr>
                          </m:accPr>
                          <m:e>
                            <m:r>
                              <a:rPr lang="en-GB" sz="1400" i="1">
                                <a:latin typeface="Cambria Math" panose="02040503050406030204" pitchFamily="18" charset="0"/>
                              </a:rPr>
                              <m:t>𝜃</m:t>
                            </m:r>
                          </m:e>
                        </m:acc>
                      </m:oMath>
                    </m:oMathPara>
                  </a14:m>
                  <a:endParaRPr lang="en-NL" sz="1400" dirty="0"/>
                </a:p>
              </p:txBody>
            </p:sp>
          </mc:Choice>
          <mc:Fallback xmlns="">
            <p:sp>
              <p:nvSpPr>
                <p:cNvPr id="26" name="TextBox 25">
                  <a:extLst>
                    <a:ext uri="{FF2B5EF4-FFF2-40B4-BE49-F238E27FC236}">
                      <a16:creationId xmlns:a16="http://schemas.microsoft.com/office/drawing/2014/main" id="{E1815120-6DA2-4B07-97F3-944AABF3D206}"/>
                    </a:ext>
                  </a:extLst>
                </p:cNvPr>
                <p:cNvSpPr txBox="1">
                  <a:spLocks noRot="1" noChangeAspect="1" noMove="1" noResize="1" noEditPoints="1" noAdjustHandles="1" noChangeArrowheads="1" noChangeShapeType="1" noTextEdit="1"/>
                </p:cNvSpPr>
                <p:nvPr/>
              </p:nvSpPr>
              <p:spPr>
                <a:xfrm>
                  <a:off x="6856206" y="4663916"/>
                  <a:ext cx="1804631" cy="495649"/>
                </a:xfrm>
                <a:prstGeom prst="rect">
                  <a:avLst/>
                </a:prstGeom>
                <a:blipFill>
                  <a:blip r:embed="rId9"/>
                  <a:stretch>
                    <a:fillRect r="-1014" b="-2469"/>
                  </a:stretch>
                </a:blipFill>
              </p:spPr>
              <p:txBody>
                <a:bodyPr/>
                <a:lstStyle/>
                <a:p>
                  <a:r>
                    <a:rPr lang="en-NL">
                      <a:noFill/>
                    </a:rPr>
                    <a:t> </a:t>
                  </a:r>
                </a:p>
              </p:txBody>
            </p:sp>
          </mc:Fallback>
        </mc:AlternateContent>
        <p:pic>
          <p:nvPicPr>
            <p:cNvPr id="34" name="Picture 33" descr="Diagram, schematic&#10;&#10;Description automatically generated">
              <a:extLst>
                <a:ext uri="{FF2B5EF4-FFF2-40B4-BE49-F238E27FC236}">
                  <a16:creationId xmlns:a16="http://schemas.microsoft.com/office/drawing/2014/main" id="{F59F38DF-CDD9-4BFB-8D6B-7DE01209DABE}"/>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65000" t="50000"/>
            <a:stretch/>
          </p:blipFill>
          <p:spPr>
            <a:xfrm>
              <a:off x="5337365" y="4174786"/>
              <a:ext cx="1371600" cy="974799"/>
            </a:xfrm>
            <a:prstGeom prst="rect">
              <a:avLst/>
            </a:prstGeom>
          </p:spPr>
        </p:pic>
      </p:grpSp>
      <p:sp>
        <p:nvSpPr>
          <p:cNvPr id="6" name="Slide Number Placeholder 4">
            <a:extLst>
              <a:ext uri="{FF2B5EF4-FFF2-40B4-BE49-F238E27FC236}">
                <a16:creationId xmlns:a16="http://schemas.microsoft.com/office/drawing/2014/main" id="{E225319D-FB2F-46B6-8C97-988A08853F87}"/>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4236572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p:txBody>
          <a:bodyPr/>
          <a:lstStyle/>
          <a:p>
            <a:r>
              <a:rPr lang="en-GB" dirty="0"/>
              <a:t>Creating a planar joint connection in </a:t>
            </a:r>
            <a:r>
              <a:rPr lang="en-GB" dirty="0" err="1"/>
              <a:t>Simscape</a:t>
            </a:r>
            <a:r>
              <a:rPr lang="en-GB" dirty="0"/>
              <a:t> Multibody</a:t>
            </a:r>
            <a:endParaRPr lang="en-NL"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p:txBody>
          <a:bodyPr/>
          <a:lstStyle/>
          <a:p>
            <a:pPr>
              <a:defRPr/>
            </a:pPr>
            <a:r>
              <a:rPr lang="en-US" altLang="zh-TW" dirty="0"/>
              <a:t>ASM Pacific Technology Ltd. © 2020</a:t>
            </a:r>
          </a:p>
        </p:txBody>
      </p:sp>
      <p:sp>
        <p:nvSpPr>
          <p:cNvPr id="12" name="Content Placeholder 2">
            <a:extLst>
              <a:ext uri="{FF2B5EF4-FFF2-40B4-BE49-F238E27FC236}">
                <a16:creationId xmlns:a16="http://schemas.microsoft.com/office/drawing/2014/main" id="{D83E0E74-9BB0-4DE0-91BA-8C8F796CCCF1}"/>
              </a:ext>
            </a:extLst>
          </p:cNvPr>
          <p:cNvSpPr>
            <a:spLocks noGrp="1"/>
          </p:cNvSpPr>
          <p:nvPr>
            <p:ph idx="1"/>
          </p:nvPr>
        </p:nvSpPr>
        <p:spPr>
          <a:xfrm>
            <a:off x="152400" y="1079500"/>
            <a:ext cx="7258050" cy="4267192"/>
          </a:xfrm>
        </p:spPr>
        <p:txBody>
          <a:bodyPr/>
          <a:lstStyle/>
          <a:p>
            <a:pPr marL="457200" indent="-457200">
              <a:buFont typeface="+mj-lt"/>
              <a:buAutoNum type="arabicPeriod"/>
            </a:pPr>
            <a:r>
              <a:rPr lang="en-GB" sz="1800" dirty="0"/>
              <a:t>In the </a:t>
            </a:r>
            <a:r>
              <a:rPr lang="en-GB" sz="1800" b="1" dirty="0"/>
              <a:t>Simulink Library Browser &gt; </a:t>
            </a:r>
            <a:r>
              <a:rPr lang="en-GB" sz="1800" b="1" dirty="0" err="1"/>
              <a:t>Simscape</a:t>
            </a:r>
            <a:r>
              <a:rPr lang="en-GB" sz="1800" b="1" dirty="0"/>
              <a:t> &gt; Multibody</a:t>
            </a:r>
            <a:r>
              <a:rPr lang="en-GB" sz="1800" dirty="0"/>
              <a:t> double click on the </a:t>
            </a:r>
            <a:r>
              <a:rPr lang="en-GB" sz="1800" b="1" dirty="0"/>
              <a:t>Joints</a:t>
            </a:r>
            <a:r>
              <a:rPr lang="en-GB" sz="1800" dirty="0"/>
              <a:t> such that we can select the desired joint. </a:t>
            </a:r>
          </a:p>
          <a:p>
            <a:pPr marL="457200" indent="-457200">
              <a:buFont typeface="+mj-lt"/>
              <a:buAutoNum type="arabicPeriod"/>
            </a:pPr>
            <a:r>
              <a:rPr lang="en-GB" sz="1800" dirty="0"/>
              <a:t>As discussed before, we select the </a:t>
            </a:r>
            <a:r>
              <a:rPr lang="en-US" sz="1800" b="1" dirty="0"/>
              <a:t>Planar Joint </a:t>
            </a:r>
            <a:r>
              <a:rPr lang="en-US" sz="1800" dirty="0"/>
              <a:t>component and drag it into the Simulink model. </a:t>
            </a:r>
          </a:p>
          <a:p>
            <a:pPr marL="457200" indent="-457200">
              <a:buFont typeface="+mj-lt"/>
              <a:buAutoNum type="arabicPeriod"/>
            </a:pPr>
            <a:endParaRPr lang="en-US" sz="1800" dirty="0"/>
          </a:p>
          <a:p>
            <a:pPr marL="457200" indent="-457200">
              <a:buFont typeface="+mj-lt"/>
              <a:buAutoNum type="arabicPeriod"/>
            </a:pPr>
            <a:r>
              <a:rPr lang="en-US" sz="1800" dirty="0"/>
              <a:t>Open </a:t>
            </a:r>
            <a:r>
              <a:rPr lang="en-GB" sz="1800" dirty="0"/>
              <a:t>the </a:t>
            </a:r>
            <a:r>
              <a:rPr lang="en-US" sz="1800" b="1" dirty="0"/>
              <a:t>Planar Joint </a:t>
            </a:r>
            <a:r>
              <a:rPr lang="en-US" sz="1800" dirty="0"/>
              <a:t>component </a:t>
            </a:r>
            <a:br>
              <a:rPr lang="en-US" sz="1800" dirty="0"/>
            </a:br>
            <a:r>
              <a:rPr lang="en-US" sz="1800" dirty="0"/>
              <a:t>by double clicking on it. Hereby, </a:t>
            </a:r>
            <a:br>
              <a:rPr lang="en-US" sz="1800" dirty="0"/>
            </a:br>
            <a:r>
              <a:rPr lang="en-US" sz="1800" dirty="0"/>
              <a:t>we want to adapt the </a:t>
            </a:r>
            <a:r>
              <a:rPr lang="en-US" sz="1800" b="1" dirty="0"/>
              <a:t>internal </a:t>
            </a:r>
            <a:br>
              <a:rPr lang="en-US" sz="1800" b="1" dirty="0"/>
            </a:br>
            <a:r>
              <a:rPr lang="en-US" sz="1800" b="1" dirty="0"/>
              <a:t>mechanics </a:t>
            </a:r>
            <a:r>
              <a:rPr lang="en-US" sz="1800" dirty="0"/>
              <a:t>of each Primitive. </a:t>
            </a:r>
            <a:endParaRPr lang="en-GB" sz="1800" dirty="0"/>
          </a:p>
        </p:txBody>
      </p:sp>
      <p:pic>
        <p:nvPicPr>
          <p:cNvPr id="5" name="Picture 4">
            <a:extLst>
              <a:ext uri="{FF2B5EF4-FFF2-40B4-BE49-F238E27FC236}">
                <a16:creationId xmlns:a16="http://schemas.microsoft.com/office/drawing/2014/main" id="{E7F8C28D-831F-46AD-9E89-F4204C8739A8}"/>
              </a:ext>
            </a:extLst>
          </p:cNvPr>
          <p:cNvPicPr>
            <a:picLocks noChangeAspect="1"/>
          </p:cNvPicPr>
          <p:nvPr/>
        </p:nvPicPr>
        <p:blipFill>
          <a:blip r:embed="rId2"/>
          <a:stretch>
            <a:fillRect/>
          </a:stretch>
        </p:blipFill>
        <p:spPr>
          <a:xfrm>
            <a:off x="7439025" y="1077440"/>
            <a:ext cx="1381125" cy="828675"/>
          </a:xfrm>
          <a:prstGeom prst="rect">
            <a:avLst/>
          </a:prstGeom>
        </p:spPr>
      </p:pic>
      <p:pic>
        <p:nvPicPr>
          <p:cNvPr id="7" name="Picture 6">
            <a:extLst>
              <a:ext uri="{FF2B5EF4-FFF2-40B4-BE49-F238E27FC236}">
                <a16:creationId xmlns:a16="http://schemas.microsoft.com/office/drawing/2014/main" id="{EB9DD279-89A7-4134-86D0-F22487FB99FA}"/>
              </a:ext>
            </a:extLst>
          </p:cNvPr>
          <p:cNvPicPr>
            <a:picLocks noChangeAspect="1"/>
          </p:cNvPicPr>
          <p:nvPr/>
        </p:nvPicPr>
        <p:blipFill>
          <a:blip r:embed="rId3"/>
          <a:stretch>
            <a:fillRect/>
          </a:stretch>
        </p:blipFill>
        <p:spPr>
          <a:xfrm>
            <a:off x="7700962" y="2019300"/>
            <a:ext cx="857250" cy="714375"/>
          </a:xfrm>
          <a:prstGeom prst="rect">
            <a:avLst/>
          </a:prstGeom>
        </p:spPr>
      </p:pic>
      <p:pic>
        <p:nvPicPr>
          <p:cNvPr id="11" name="Picture 10">
            <a:extLst>
              <a:ext uri="{FF2B5EF4-FFF2-40B4-BE49-F238E27FC236}">
                <a16:creationId xmlns:a16="http://schemas.microsoft.com/office/drawing/2014/main" id="{37B498A8-ADE5-49D1-A3DE-20D22677A2D9}"/>
              </a:ext>
            </a:extLst>
          </p:cNvPr>
          <p:cNvPicPr>
            <a:picLocks noChangeAspect="1"/>
          </p:cNvPicPr>
          <p:nvPr/>
        </p:nvPicPr>
        <p:blipFill>
          <a:blip r:embed="rId4"/>
          <a:stretch>
            <a:fillRect/>
          </a:stretch>
        </p:blipFill>
        <p:spPr>
          <a:xfrm>
            <a:off x="5410200" y="2975793"/>
            <a:ext cx="3409950" cy="2511794"/>
          </a:xfrm>
          <a:prstGeom prst="rect">
            <a:avLst/>
          </a:prstGeom>
        </p:spPr>
      </p:pic>
      <p:sp>
        <p:nvSpPr>
          <p:cNvPr id="3" name="Slide Number Placeholder 4">
            <a:extLst>
              <a:ext uri="{FF2B5EF4-FFF2-40B4-BE49-F238E27FC236}">
                <a16:creationId xmlns:a16="http://schemas.microsoft.com/office/drawing/2014/main" id="{2061A582-6EE5-4A46-88DF-73F441516677}"/>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2639888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p:txBody>
          <a:bodyPr/>
          <a:lstStyle/>
          <a:p>
            <a:r>
              <a:rPr lang="en-GB" dirty="0"/>
              <a:t>Model the planar joint between the base stage and the world</a:t>
            </a:r>
            <a:endParaRPr lang="en-NL"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p:txBody>
          <a:bodyPr/>
          <a:lstStyle/>
          <a:p>
            <a:pPr>
              <a:defRPr/>
            </a:pPr>
            <a:r>
              <a:rPr lang="en-US" altLang="zh-TW" dirty="0"/>
              <a:t>ASM Pacific Technology Ltd. © 2020</a:t>
            </a:r>
          </a:p>
        </p:txBody>
      </p:sp>
      <p:sp>
        <p:nvSpPr>
          <p:cNvPr id="12" name="Content Placeholder 2">
            <a:extLst>
              <a:ext uri="{FF2B5EF4-FFF2-40B4-BE49-F238E27FC236}">
                <a16:creationId xmlns:a16="http://schemas.microsoft.com/office/drawing/2014/main" id="{D83E0E74-9BB0-4DE0-91BA-8C8F796CCCF1}"/>
              </a:ext>
            </a:extLst>
          </p:cNvPr>
          <p:cNvSpPr>
            <a:spLocks noGrp="1"/>
          </p:cNvSpPr>
          <p:nvPr>
            <p:ph idx="1"/>
          </p:nvPr>
        </p:nvSpPr>
        <p:spPr>
          <a:xfrm>
            <a:off x="152400" y="1079500"/>
            <a:ext cx="8458200" cy="4267192"/>
          </a:xfrm>
        </p:spPr>
        <p:txBody>
          <a:bodyPr/>
          <a:lstStyle/>
          <a:p>
            <a:r>
              <a:rPr lang="en-US" sz="1800" dirty="0"/>
              <a:t>Inside </a:t>
            </a:r>
            <a:r>
              <a:rPr lang="en-GB" sz="1800" dirty="0"/>
              <a:t>the </a:t>
            </a:r>
            <a:r>
              <a:rPr lang="en-US" sz="1800" b="1" dirty="0"/>
              <a:t>Planar Joint </a:t>
            </a:r>
            <a:r>
              <a:rPr lang="en-US" sz="1800" dirty="0"/>
              <a:t>component we adapt;</a:t>
            </a:r>
          </a:p>
          <a:p>
            <a:pPr lvl="1"/>
            <a:r>
              <a:rPr lang="en-US" sz="1400" dirty="0"/>
              <a:t>the internal mechanics of the X Prismatic Primitive (Px),</a:t>
            </a:r>
          </a:p>
          <a:p>
            <a:pPr lvl="1"/>
            <a:r>
              <a:rPr lang="en-US" sz="1400" dirty="0"/>
              <a:t>the internal mechanics of the Y Prismatic Primitive (</a:t>
            </a:r>
            <a:r>
              <a:rPr lang="en-US" sz="1400" dirty="0" err="1"/>
              <a:t>Py</a:t>
            </a:r>
            <a:r>
              <a:rPr lang="en-US" sz="1400" dirty="0"/>
              <a:t>),</a:t>
            </a:r>
          </a:p>
          <a:p>
            <a:pPr lvl="1"/>
            <a:r>
              <a:rPr lang="en-US" sz="1400" dirty="0"/>
              <a:t>the internal mechanics of the Z Revolute Primitive (Rz).</a:t>
            </a:r>
          </a:p>
          <a:p>
            <a:pPr lvl="1"/>
            <a:endParaRPr lang="en-US" sz="1400" dirty="0"/>
          </a:p>
          <a:p>
            <a:r>
              <a:rPr lang="en-US" sz="1800" dirty="0"/>
              <a:t>Set the </a:t>
            </a:r>
            <a:r>
              <a:rPr lang="en-US" sz="1800" b="1" dirty="0"/>
              <a:t>spring stiffnesses </a:t>
            </a:r>
            <a:r>
              <a:rPr lang="en-US" sz="1800" dirty="0"/>
              <a:t>and the </a:t>
            </a:r>
            <a:br>
              <a:rPr lang="en-US" sz="1800" dirty="0"/>
            </a:br>
            <a:r>
              <a:rPr lang="en-US" sz="1800" b="1" dirty="0"/>
              <a:t>damping coefficients</a:t>
            </a:r>
            <a:r>
              <a:rPr lang="en-US" sz="1800" dirty="0"/>
              <a:t> in a </a:t>
            </a:r>
            <a:r>
              <a:rPr lang="en-US" sz="1800" dirty="0" err="1"/>
              <a:t>Matlab</a:t>
            </a:r>
            <a:r>
              <a:rPr lang="en-US" sz="1800" dirty="0"/>
              <a:t> script:</a:t>
            </a:r>
          </a:p>
          <a:p>
            <a:pPr lvl="1"/>
            <a:r>
              <a:rPr lang="en-US" sz="1467" dirty="0"/>
              <a:t>The translational coefficients:</a:t>
            </a:r>
          </a:p>
          <a:p>
            <a:pPr lvl="1"/>
            <a:endParaRPr lang="en-US" sz="1467" dirty="0"/>
          </a:p>
          <a:p>
            <a:pPr lvl="1"/>
            <a:r>
              <a:rPr lang="en-US" sz="1467" dirty="0"/>
              <a:t>The rotational coefficients: </a:t>
            </a:r>
            <a:br>
              <a:rPr lang="en-US" sz="1467" dirty="0"/>
            </a:br>
            <a:endParaRPr lang="en-US" sz="1467" dirty="0"/>
          </a:p>
          <a:p>
            <a:pPr marL="457200" indent="-457200">
              <a:buFont typeface="+mj-lt"/>
              <a:buAutoNum type="arabicPeriod"/>
            </a:pPr>
            <a:endParaRPr lang="en-US" sz="1800" dirty="0"/>
          </a:p>
          <a:p>
            <a:r>
              <a:rPr lang="en-US" sz="1800" dirty="0"/>
              <a:t>Are we now able to connect the body of</a:t>
            </a:r>
            <a:br>
              <a:rPr lang="en-US" sz="1800" dirty="0"/>
            </a:br>
            <a:r>
              <a:rPr lang="en-US" sz="1800" dirty="0"/>
              <a:t>the base stage to the fixed world?</a:t>
            </a:r>
            <a:endParaRPr lang="en-GB" sz="1800" dirty="0"/>
          </a:p>
        </p:txBody>
      </p:sp>
      <p:pic>
        <p:nvPicPr>
          <p:cNvPr id="7" name="Picture 6">
            <a:extLst>
              <a:ext uri="{FF2B5EF4-FFF2-40B4-BE49-F238E27FC236}">
                <a16:creationId xmlns:a16="http://schemas.microsoft.com/office/drawing/2014/main" id="{533E1851-2304-414D-8AA2-B94E7413A1E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186375" y="877302"/>
            <a:ext cx="1686045" cy="1510227"/>
          </a:xfrm>
          <a:prstGeom prst="rect">
            <a:avLst/>
          </a:prstGeom>
        </p:spPr>
      </p:pic>
      <p:grpSp>
        <p:nvGrpSpPr>
          <p:cNvPr id="11" name="Group 10">
            <a:extLst>
              <a:ext uri="{FF2B5EF4-FFF2-40B4-BE49-F238E27FC236}">
                <a16:creationId xmlns:a16="http://schemas.microsoft.com/office/drawing/2014/main" id="{DE0C9D9C-B437-4F77-B511-C7949842FB63}"/>
              </a:ext>
            </a:extLst>
          </p:cNvPr>
          <p:cNvGrpSpPr/>
          <p:nvPr/>
        </p:nvGrpSpPr>
        <p:grpSpPr>
          <a:xfrm>
            <a:off x="5586412" y="2510201"/>
            <a:ext cx="3286125" cy="3006219"/>
            <a:chOff x="4267200" y="1581268"/>
            <a:chExt cx="4048125" cy="4139256"/>
          </a:xfrm>
        </p:grpSpPr>
        <p:pic>
          <p:nvPicPr>
            <p:cNvPr id="3" name="Picture 2">
              <a:extLst>
                <a:ext uri="{FF2B5EF4-FFF2-40B4-BE49-F238E27FC236}">
                  <a16:creationId xmlns:a16="http://schemas.microsoft.com/office/drawing/2014/main" id="{768EC3EA-D06A-4CB8-9E4F-0C1B3A9BAA88}"/>
                </a:ext>
              </a:extLst>
            </p:cNvPr>
            <p:cNvPicPr>
              <a:picLocks noChangeAspect="1"/>
            </p:cNvPicPr>
            <p:nvPr/>
          </p:nvPicPr>
          <p:blipFill rotWithShape="1">
            <a:blip r:embed="rId4"/>
            <a:srcRect t="63768"/>
            <a:stretch/>
          </p:blipFill>
          <p:spPr>
            <a:xfrm>
              <a:off x="4267200" y="3121408"/>
              <a:ext cx="4048125" cy="1269992"/>
            </a:xfrm>
            <a:prstGeom prst="rect">
              <a:avLst/>
            </a:prstGeom>
          </p:spPr>
        </p:pic>
        <p:pic>
          <p:nvPicPr>
            <p:cNvPr id="5" name="Picture 4">
              <a:extLst>
                <a:ext uri="{FF2B5EF4-FFF2-40B4-BE49-F238E27FC236}">
                  <a16:creationId xmlns:a16="http://schemas.microsoft.com/office/drawing/2014/main" id="{33DE6690-6DF1-407A-B074-8E170A9BC532}"/>
                </a:ext>
              </a:extLst>
            </p:cNvPr>
            <p:cNvPicPr>
              <a:picLocks noChangeAspect="1"/>
            </p:cNvPicPr>
            <p:nvPr/>
          </p:nvPicPr>
          <p:blipFill rotWithShape="1">
            <a:blip r:embed="rId4"/>
            <a:srcRect b="55797"/>
            <a:stretch/>
          </p:blipFill>
          <p:spPr>
            <a:xfrm>
              <a:off x="4267200" y="1581268"/>
              <a:ext cx="4048125" cy="1549408"/>
            </a:xfrm>
            <a:prstGeom prst="rect">
              <a:avLst/>
            </a:prstGeom>
          </p:spPr>
        </p:pic>
        <p:pic>
          <p:nvPicPr>
            <p:cNvPr id="10" name="Picture 9">
              <a:extLst>
                <a:ext uri="{FF2B5EF4-FFF2-40B4-BE49-F238E27FC236}">
                  <a16:creationId xmlns:a16="http://schemas.microsoft.com/office/drawing/2014/main" id="{56184460-5FC3-41EF-B20A-F58B85B81714}"/>
                </a:ext>
              </a:extLst>
            </p:cNvPr>
            <p:cNvPicPr>
              <a:picLocks noChangeAspect="1"/>
            </p:cNvPicPr>
            <p:nvPr/>
          </p:nvPicPr>
          <p:blipFill>
            <a:blip r:embed="rId5"/>
            <a:stretch>
              <a:fillRect/>
            </a:stretch>
          </p:blipFill>
          <p:spPr>
            <a:xfrm>
              <a:off x="4267200" y="4396549"/>
              <a:ext cx="4048125" cy="1323975"/>
            </a:xfrm>
            <a:prstGeom prst="rect">
              <a:avLst/>
            </a:prstGeom>
          </p:spPr>
        </p:pic>
      </p:grpSp>
      <p:pic>
        <p:nvPicPr>
          <p:cNvPr id="14" name="Picture 13">
            <a:extLst>
              <a:ext uri="{FF2B5EF4-FFF2-40B4-BE49-F238E27FC236}">
                <a16:creationId xmlns:a16="http://schemas.microsoft.com/office/drawing/2014/main" id="{8716C9A9-DBB9-4D03-8BC4-0AB1FEC24925}"/>
              </a:ext>
            </a:extLst>
          </p:cNvPr>
          <p:cNvPicPr>
            <a:picLocks noChangeAspect="1"/>
          </p:cNvPicPr>
          <p:nvPr/>
        </p:nvPicPr>
        <p:blipFill rotWithShape="1">
          <a:blip r:embed="rId6"/>
          <a:srcRect l="880" r="48837" b="56632"/>
          <a:stretch/>
        </p:blipFill>
        <p:spPr>
          <a:xfrm>
            <a:off x="838200" y="3298295"/>
            <a:ext cx="1647568" cy="330464"/>
          </a:xfrm>
          <a:prstGeom prst="rect">
            <a:avLst/>
          </a:prstGeom>
        </p:spPr>
      </p:pic>
      <p:pic>
        <p:nvPicPr>
          <p:cNvPr id="16" name="Picture 15">
            <a:extLst>
              <a:ext uri="{FF2B5EF4-FFF2-40B4-BE49-F238E27FC236}">
                <a16:creationId xmlns:a16="http://schemas.microsoft.com/office/drawing/2014/main" id="{985B9F3A-1D12-4FFF-9091-3B345D3FB8C5}"/>
              </a:ext>
            </a:extLst>
          </p:cNvPr>
          <p:cNvPicPr>
            <a:picLocks noChangeAspect="1"/>
          </p:cNvPicPr>
          <p:nvPr/>
        </p:nvPicPr>
        <p:blipFill rotWithShape="1">
          <a:blip r:embed="rId6"/>
          <a:srcRect l="1377" t="50000"/>
          <a:stretch/>
        </p:blipFill>
        <p:spPr>
          <a:xfrm>
            <a:off x="844378" y="3813784"/>
            <a:ext cx="3391157" cy="381000"/>
          </a:xfrm>
          <a:prstGeom prst="rect">
            <a:avLst/>
          </a:prstGeom>
        </p:spPr>
      </p:pic>
      <p:sp>
        <p:nvSpPr>
          <p:cNvPr id="6" name="Slide Number Placeholder 4">
            <a:extLst>
              <a:ext uri="{FF2B5EF4-FFF2-40B4-BE49-F238E27FC236}">
                <a16:creationId xmlns:a16="http://schemas.microsoft.com/office/drawing/2014/main" id="{EF26CE4C-719D-4859-B45E-B26DF7D6DEE0}"/>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39528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D83E0E74-9BB0-4DE0-91BA-8C8F796CCCF1}"/>
              </a:ext>
            </a:extLst>
          </p:cNvPr>
          <p:cNvSpPr>
            <a:spLocks noGrp="1"/>
          </p:cNvSpPr>
          <p:nvPr>
            <p:ph sz="half" idx="1"/>
          </p:nvPr>
        </p:nvSpPr>
        <p:spPr>
          <a:xfrm>
            <a:off x="152400" y="1079500"/>
            <a:ext cx="4343400" cy="4318000"/>
          </a:xfrm>
        </p:spPr>
        <p:txBody>
          <a:bodyPr wrap="square" anchor="t">
            <a:normAutofit/>
          </a:bodyPr>
          <a:lstStyle/>
          <a:p>
            <a:r>
              <a:rPr lang="en-US" sz="2400" dirty="0"/>
              <a:t>Until this point, the model should contain:</a:t>
            </a:r>
          </a:p>
          <a:p>
            <a:pPr lvl="1"/>
            <a:r>
              <a:rPr lang="en-GB" sz="2000" dirty="0"/>
              <a:t>a solver, </a:t>
            </a:r>
            <a:r>
              <a:rPr lang="en-GB" dirty="0"/>
              <a:t>a</a:t>
            </a:r>
            <a:r>
              <a:rPr lang="en-GB" sz="2000" dirty="0"/>
              <a:t> world frame and a mechanism configuration,</a:t>
            </a:r>
          </a:p>
          <a:p>
            <a:pPr lvl="1"/>
            <a:r>
              <a:rPr lang="en-US" dirty="0"/>
              <a:t>a planar joint component,</a:t>
            </a:r>
          </a:p>
          <a:p>
            <a:pPr lvl="1"/>
            <a:r>
              <a:rPr lang="en-US" dirty="0"/>
              <a:t>a brick solid component.</a:t>
            </a:r>
          </a:p>
          <a:p>
            <a:pPr lvl="1"/>
            <a:endParaRPr lang="en-US" dirty="0"/>
          </a:p>
          <a:p>
            <a:r>
              <a:rPr lang="en-US" dirty="0"/>
              <a:t>How should we connect these components?</a:t>
            </a:r>
          </a:p>
          <a:p>
            <a:endParaRPr lang="en-US" dirty="0"/>
          </a:p>
          <a:p>
            <a:endParaRPr lang="en-US" dirty="0"/>
          </a:p>
          <a:p>
            <a:pPr marL="457200" indent="-457200">
              <a:buFont typeface="+mj-lt"/>
              <a:buAutoNum type="arabicPeriod"/>
            </a:pPr>
            <a:endParaRPr lang="en-US" dirty="0"/>
          </a:p>
        </p:txBody>
      </p:sp>
      <p:pic>
        <p:nvPicPr>
          <p:cNvPr id="5" name="Picture 4">
            <a:extLst>
              <a:ext uri="{FF2B5EF4-FFF2-40B4-BE49-F238E27FC236}">
                <a16:creationId xmlns:a16="http://schemas.microsoft.com/office/drawing/2014/main" id="{0E29A8DE-6DB5-4D11-96D9-5AB6D3BD6899}"/>
              </a:ext>
            </a:extLst>
          </p:cNvPr>
          <p:cNvPicPr>
            <a:picLocks noChangeAspect="1"/>
          </p:cNvPicPr>
          <p:nvPr/>
        </p:nvPicPr>
        <p:blipFill>
          <a:blip r:embed="rId3"/>
          <a:stretch>
            <a:fillRect/>
          </a:stretch>
        </p:blipFill>
        <p:spPr>
          <a:xfrm>
            <a:off x="4693285" y="1079500"/>
            <a:ext cx="4253229" cy="4318000"/>
          </a:xfrm>
          <a:prstGeom prst="rect">
            <a:avLst/>
          </a:prstGeom>
          <a:noFill/>
        </p:spPr>
      </p:pic>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a:xfrm>
            <a:off x="76200" y="5511271"/>
            <a:ext cx="2895600" cy="140229"/>
          </a:xfrm>
        </p:spPr>
        <p:txBody>
          <a:bodyPr wrap="square" anchor="t">
            <a:normAutofit/>
          </a:bodyPr>
          <a:lstStyle/>
          <a:p>
            <a:pPr>
              <a:lnSpc>
                <a:spcPct val="90000"/>
              </a:lnSpc>
              <a:spcAft>
                <a:spcPts val="600"/>
              </a:spcAft>
              <a:defRPr/>
            </a:pPr>
            <a:r>
              <a:rPr lang="en-US" altLang="zh-TW" sz="300"/>
              <a:t>ASM Pacific Technology Ltd. © 2020</a:t>
            </a:r>
          </a:p>
        </p:txBody>
      </p:sp>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a:xfrm>
            <a:off x="0" y="368308"/>
            <a:ext cx="9144000" cy="393693"/>
          </a:xfrm>
        </p:spPr>
        <p:txBody>
          <a:bodyPr wrap="square" anchor="ctr">
            <a:normAutofit/>
          </a:bodyPr>
          <a:lstStyle/>
          <a:p>
            <a:pPr>
              <a:lnSpc>
                <a:spcPct val="90000"/>
              </a:lnSpc>
            </a:pPr>
            <a:r>
              <a:rPr lang="en-GB" dirty="0"/>
              <a:t>Intermediate </a:t>
            </a:r>
            <a:r>
              <a:rPr lang="en-GB" dirty="0" err="1"/>
              <a:t>Simscape</a:t>
            </a:r>
            <a:r>
              <a:rPr lang="en-GB" dirty="0"/>
              <a:t> Multibody model</a:t>
            </a:r>
            <a:endParaRPr lang="en-NL"/>
          </a:p>
        </p:txBody>
      </p:sp>
      <p:sp>
        <p:nvSpPr>
          <p:cNvPr id="3" name="Slide Number Placeholder 4">
            <a:extLst>
              <a:ext uri="{FF2B5EF4-FFF2-40B4-BE49-F238E27FC236}">
                <a16:creationId xmlns:a16="http://schemas.microsoft.com/office/drawing/2014/main" id="{C4E15E4E-943D-4371-805E-B9951FF09335}"/>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2177320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p:txBody>
          <a:bodyPr/>
          <a:lstStyle/>
          <a:p>
            <a:r>
              <a:rPr lang="en-GB" dirty="0"/>
              <a:t>Creating a rigid transform in </a:t>
            </a:r>
            <a:r>
              <a:rPr lang="en-GB" dirty="0" err="1"/>
              <a:t>Simscape</a:t>
            </a:r>
            <a:r>
              <a:rPr lang="en-GB" dirty="0"/>
              <a:t> Multibody</a:t>
            </a:r>
            <a:endParaRPr lang="en-NL"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p:txBody>
          <a:bodyPr/>
          <a:lstStyle/>
          <a:p>
            <a:pPr>
              <a:defRPr/>
            </a:pPr>
            <a:r>
              <a:rPr lang="en-US" altLang="zh-TW" dirty="0"/>
              <a:t>ASM Pacific Technology Ltd. © 2020</a:t>
            </a:r>
          </a:p>
        </p:txBody>
      </p:sp>
      <p:sp>
        <p:nvSpPr>
          <p:cNvPr id="12" name="Content Placeholder 2">
            <a:extLst>
              <a:ext uri="{FF2B5EF4-FFF2-40B4-BE49-F238E27FC236}">
                <a16:creationId xmlns:a16="http://schemas.microsoft.com/office/drawing/2014/main" id="{D83E0E74-9BB0-4DE0-91BA-8C8F796CCCF1}"/>
              </a:ext>
            </a:extLst>
          </p:cNvPr>
          <p:cNvSpPr>
            <a:spLocks noGrp="1"/>
          </p:cNvSpPr>
          <p:nvPr>
            <p:ph idx="1"/>
          </p:nvPr>
        </p:nvSpPr>
        <p:spPr>
          <a:xfrm>
            <a:off x="152400" y="1079500"/>
            <a:ext cx="7258050" cy="4267192"/>
          </a:xfrm>
        </p:spPr>
        <p:txBody>
          <a:bodyPr/>
          <a:lstStyle/>
          <a:p>
            <a:pPr marL="457200" indent="-457200">
              <a:buFont typeface="+mj-lt"/>
              <a:buAutoNum type="arabicPeriod"/>
            </a:pPr>
            <a:r>
              <a:rPr lang="en-GB" sz="1800" dirty="0"/>
              <a:t>In the </a:t>
            </a:r>
            <a:r>
              <a:rPr lang="en-GB" sz="1800" b="1" dirty="0"/>
              <a:t>Simulink Library Browser &gt; </a:t>
            </a:r>
            <a:r>
              <a:rPr lang="en-GB" sz="1800" b="1" dirty="0" err="1"/>
              <a:t>Simscape</a:t>
            </a:r>
            <a:r>
              <a:rPr lang="en-GB" sz="1800" b="1" dirty="0"/>
              <a:t> &gt; Multibody</a:t>
            </a:r>
            <a:r>
              <a:rPr lang="en-GB" sz="1800" dirty="0"/>
              <a:t> double click on the </a:t>
            </a:r>
            <a:r>
              <a:rPr lang="en-GB" sz="1800" b="1" dirty="0"/>
              <a:t>Frames and Transforms</a:t>
            </a:r>
            <a:r>
              <a:rPr lang="en-GB" sz="1800" dirty="0"/>
              <a:t> such that we can select the desired block. </a:t>
            </a:r>
          </a:p>
          <a:p>
            <a:pPr marL="457200" indent="-457200">
              <a:buFont typeface="+mj-lt"/>
              <a:buAutoNum type="arabicPeriod"/>
            </a:pPr>
            <a:endParaRPr lang="en-GB" sz="1800" dirty="0"/>
          </a:p>
          <a:p>
            <a:pPr marL="457200" indent="-457200">
              <a:buFont typeface="+mj-lt"/>
              <a:buAutoNum type="arabicPeriod"/>
            </a:pPr>
            <a:r>
              <a:rPr lang="en-GB" sz="1800" dirty="0"/>
              <a:t>Subsequently, we select the </a:t>
            </a:r>
            <a:r>
              <a:rPr lang="en-US" sz="1800" b="1" dirty="0"/>
              <a:t>Rigid Transform </a:t>
            </a:r>
            <a:r>
              <a:rPr lang="en-US" sz="1800" dirty="0"/>
              <a:t>component and drag it into the Simulink model. </a:t>
            </a:r>
          </a:p>
          <a:p>
            <a:pPr marL="457200" indent="-457200">
              <a:buFont typeface="+mj-lt"/>
              <a:buAutoNum type="arabicPeriod"/>
            </a:pPr>
            <a:endParaRPr lang="en-US" sz="1800" dirty="0"/>
          </a:p>
          <a:p>
            <a:pPr marL="457200" indent="-457200">
              <a:buFont typeface="+mj-lt"/>
              <a:buAutoNum type="arabicPeriod"/>
            </a:pPr>
            <a:r>
              <a:rPr lang="en-US" sz="1800" dirty="0"/>
              <a:t>Open </a:t>
            </a:r>
            <a:r>
              <a:rPr lang="en-GB" sz="1800" dirty="0"/>
              <a:t>the </a:t>
            </a:r>
            <a:r>
              <a:rPr lang="en-US" sz="1800" b="1" dirty="0"/>
              <a:t>Rigid Transform </a:t>
            </a:r>
            <a:r>
              <a:rPr lang="en-US" sz="1800" dirty="0"/>
              <a:t>component </a:t>
            </a:r>
            <a:br>
              <a:rPr lang="en-US" sz="1800" dirty="0"/>
            </a:br>
            <a:r>
              <a:rPr lang="en-US" sz="1800" dirty="0"/>
              <a:t>by double clicking on it. Hereby, we </a:t>
            </a:r>
            <a:br>
              <a:rPr lang="en-US" sz="1800" dirty="0"/>
            </a:br>
            <a:r>
              <a:rPr lang="en-US" sz="1800" dirty="0"/>
              <a:t>can perform a transformation between</a:t>
            </a:r>
            <a:br>
              <a:rPr lang="en-US" sz="1800" dirty="0"/>
            </a:br>
            <a:r>
              <a:rPr lang="en-US" sz="1800" dirty="0"/>
              <a:t>two frames. </a:t>
            </a:r>
            <a:endParaRPr lang="en-GB" sz="1800" dirty="0"/>
          </a:p>
        </p:txBody>
      </p:sp>
      <p:pic>
        <p:nvPicPr>
          <p:cNvPr id="3" name="Picture 2">
            <a:extLst>
              <a:ext uri="{FF2B5EF4-FFF2-40B4-BE49-F238E27FC236}">
                <a16:creationId xmlns:a16="http://schemas.microsoft.com/office/drawing/2014/main" id="{9DD3DE4C-5C9D-4FDE-8E2F-D092B5FF35E8}"/>
              </a:ext>
            </a:extLst>
          </p:cNvPr>
          <p:cNvPicPr>
            <a:picLocks noChangeAspect="1"/>
          </p:cNvPicPr>
          <p:nvPr/>
        </p:nvPicPr>
        <p:blipFill>
          <a:blip r:embed="rId2"/>
          <a:stretch>
            <a:fillRect/>
          </a:stretch>
        </p:blipFill>
        <p:spPr>
          <a:xfrm>
            <a:off x="7429500" y="990600"/>
            <a:ext cx="1390650" cy="1028700"/>
          </a:xfrm>
          <a:prstGeom prst="rect">
            <a:avLst/>
          </a:prstGeom>
        </p:spPr>
      </p:pic>
      <p:pic>
        <p:nvPicPr>
          <p:cNvPr id="8" name="Picture 7">
            <a:extLst>
              <a:ext uri="{FF2B5EF4-FFF2-40B4-BE49-F238E27FC236}">
                <a16:creationId xmlns:a16="http://schemas.microsoft.com/office/drawing/2014/main" id="{72BE0034-64C5-4873-BFB3-04F0C0932FA9}"/>
              </a:ext>
            </a:extLst>
          </p:cNvPr>
          <p:cNvPicPr>
            <a:picLocks noChangeAspect="1"/>
          </p:cNvPicPr>
          <p:nvPr/>
        </p:nvPicPr>
        <p:blipFill>
          <a:blip r:embed="rId3"/>
          <a:stretch>
            <a:fillRect/>
          </a:stretch>
        </p:blipFill>
        <p:spPr>
          <a:xfrm>
            <a:off x="5139182" y="3324223"/>
            <a:ext cx="3680968" cy="1400177"/>
          </a:xfrm>
          <a:prstGeom prst="rect">
            <a:avLst/>
          </a:prstGeom>
        </p:spPr>
      </p:pic>
      <p:pic>
        <p:nvPicPr>
          <p:cNvPr id="9" name="Picture 8">
            <a:extLst>
              <a:ext uri="{FF2B5EF4-FFF2-40B4-BE49-F238E27FC236}">
                <a16:creationId xmlns:a16="http://schemas.microsoft.com/office/drawing/2014/main" id="{04366EE4-7566-439A-8688-10FE214783DF}"/>
              </a:ext>
            </a:extLst>
          </p:cNvPr>
          <p:cNvPicPr>
            <a:picLocks noChangeAspect="1"/>
          </p:cNvPicPr>
          <p:nvPr/>
        </p:nvPicPr>
        <p:blipFill>
          <a:blip r:embed="rId4"/>
          <a:stretch>
            <a:fillRect/>
          </a:stretch>
        </p:blipFill>
        <p:spPr>
          <a:xfrm>
            <a:off x="7786687" y="2247899"/>
            <a:ext cx="676275" cy="847725"/>
          </a:xfrm>
          <a:prstGeom prst="rect">
            <a:avLst/>
          </a:prstGeom>
        </p:spPr>
      </p:pic>
      <p:sp>
        <p:nvSpPr>
          <p:cNvPr id="5" name="Slide Number Placeholder 4">
            <a:extLst>
              <a:ext uri="{FF2B5EF4-FFF2-40B4-BE49-F238E27FC236}">
                <a16:creationId xmlns:a16="http://schemas.microsoft.com/office/drawing/2014/main" id="{E812CE65-0489-4230-9FC3-78AFE47350FE}"/>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852057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p:txBody>
          <a:bodyPr/>
          <a:lstStyle/>
          <a:p>
            <a:r>
              <a:rPr lang="en-GB" dirty="0"/>
              <a:t>Connect the planar joint between the world and the base stage</a:t>
            </a:r>
            <a:endParaRPr lang="en-NL"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p:txBody>
          <a:bodyPr/>
          <a:lstStyle/>
          <a:p>
            <a:pPr>
              <a:defRPr/>
            </a:pPr>
            <a:r>
              <a:rPr lang="en-US" altLang="zh-TW" dirty="0"/>
              <a:t>ASM Pacific Technology Ltd. © 2020</a:t>
            </a:r>
          </a:p>
        </p:txBody>
      </p:sp>
      <p:sp>
        <p:nvSpPr>
          <p:cNvPr id="12" name="Content Placeholder 2">
            <a:extLst>
              <a:ext uri="{FF2B5EF4-FFF2-40B4-BE49-F238E27FC236}">
                <a16:creationId xmlns:a16="http://schemas.microsoft.com/office/drawing/2014/main" id="{D83E0E74-9BB0-4DE0-91BA-8C8F796CCCF1}"/>
              </a:ext>
            </a:extLst>
          </p:cNvPr>
          <p:cNvSpPr>
            <a:spLocks noGrp="1"/>
          </p:cNvSpPr>
          <p:nvPr>
            <p:ph idx="1"/>
          </p:nvPr>
        </p:nvSpPr>
        <p:spPr>
          <a:xfrm>
            <a:off x="152399" y="1079500"/>
            <a:ext cx="5207767" cy="4216400"/>
          </a:xfrm>
        </p:spPr>
        <p:txBody>
          <a:bodyPr/>
          <a:lstStyle/>
          <a:p>
            <a:r>
              <a:rPr lang="en-US" sz="1800" dirty="0"/>
              <a:t>First, we connect the base frame (B) of the </a:t>
            </a:r>
            <a:r>
              <a:rPr lang="en-US" sz="1800" b="1" dirty="0"/>
              <a:t>Planar Joint </a:t>
            </a:r>
            <a:r>
              <a:rPr lang="en-US" sz="1800" dirty="0"/>
              <a:t>to the fixed world.</a:t>
            </a:r>
          </a:p>
          <a:p>
            <a:r>
              <a:rPr lang="en-US" sz="1800" dirty="0"/>
              <a:t>Second, we connect the base frame (B) of the </a:t>
            </a:r>
            <a:r>
              <a:rPr lang="en-US" sz="1800" b="1" dirty="0"/>
              <a:t>Rigid Transform</a:t>
            </a:r>
            <a:r>
              <a:rPr lang="en-US" sz="1800" dirty="0"/>
              <a:t> to the reference frame (R) of the </a:t>
            </a:r>
            <a:r>
              <a:rPr lang="en-US" sz="1800" b="1" dirty="0"/>
              <a:t>Brick Solid. </a:t>
            </a:r>
          </a:p>
          <a:p>
            <a:r>
              <a:rPr lang="en-US" sz="1800" dirty="0"/>
              <a:t>Lastly, we connect the follower frame (F) of the </a:t>
            </a:r>
            <a:r>
              <a:rPr lang="en-US" sz="1800" b="1" dirty="0"/>
              <a:t>Planar Joint</a:t>
            </a:r>
            <a:r>
              <a:rPr lang="en-US" sz="1800" dirty="0"/>
              <a:t> to the follower frame (F) of the </a:t>
            </a:r>
            <a:r>
              <a:rPr lang="en-US" sz="1800" b="1" dirty="0"/>
              <a:t>Rigid Transform</a:t>
            </a:r>
            <a:r>
              <a:rPr lang="en-US" sz="1800" dirty="0"/>
              <a:t>.</a:t>
            </a:r>
          </a:p>
          <a:p>
            <a:endParaRPr lang="en-US" sz="1800" dirty="0"/>
          </a:p>
          <a:p>
            <a:r>
              <a:rPr lang="en-US" sz="1800" dirty="0"/>
              <a:t>What should be the Rigid Transform?</a:t>
            </a:r>
          </a:p>
          <a:p>
            <a:endParaRPr lang="en-US" sz="1800" dirty="0"/>
          </a:p>
          <a:p>
            <a:endParaRPr lang="en-US" sz="1467" dirty="0"/>
          </a:p>
          <a:p>
            <a:pPr marL="457200" indent="-457200">
              <a:buFont typeface="+mj-lt"/>
              <a:buAutoNum type="arabicPeriod"/>
            </a:pPr>
            <a:endParaRPr lang="en-US" sz="1800" dirty="0"/>
          </a:p>
        </p:txBody>
      </p:sp>
      <p:pic>
        <p:nvPicPr>
          <p:cNvPr id="6" name="Picture 5">
            <a:extLst>
              <a:ext uri="{FF2B5EF4-FFF2-40B4-BE49-F238E27FC236}">
                <a16:creationId xmlns:a16="http://schemas.microsoft.com/office/drawing/2014/main" id="{AFA9A713-F3A6-42F9-9EAC-09A491D74C63}"/>
              </a:ext>
            </a:extLst>
          </p:cNvPr>
          <p:cNvPicPr>
            <a:picLocks noChangeAspect="1"/>
          </p:cNvPicPr>
          <p:nvPr/>
        </p:nvPicPr>
        <p:blipFill>
          <a:blip r:embed="rId3"/>
          <a:stretch>
            <a:fillRect/>
          </a:stretch>
        </p:blipFill>
        <p:spPr>
          <a:xfrm>
            <a:off x="5360166" y="1175826"/>
            <a:ext cx="3752719" cy="4023748"/>
          </a:xfrm>
          <a:prstGeom prst="rect">
            <a:avLst/>
          </a:prstGeom>
        </p:spPr>
      </p:pic>
      <p:pic>
        <p:nvPicPr>
          <p:cNvPr id="7" name="Picture 6">
            <a:extLst>
              <a:ext uri="{FF2B5EF4-FFF2-40B4-BE49-F238E27FC236}">
                <a16:creationId xmlns:a16="http://schemas.microsoft.com/office/drawing/2014/main" id="{E3557380-C5C2-44E2-9F3D-21A66EC534AF}"/>
              </a:ext>
            </a:extLst>
          </p:cNvPr>
          <p:cNvPicPr>
            <a:picLocks noChangeAspect="1"/>
          </p:cNvPicPr>
          <p:nvPr/>
        </p:nvPicPr>
        <p:blipFill>
          <a:blip r:embed="rId4"/>
          <a:stretch>
            <a:fillRect/>
          </a:stretch>
        </p:blipFill>
        <p:spPr>
          <a:xfrm>
            <a:off x="1066801" y="4229100"/>
            <a:ext cx="3048000" cy="1161143"/>
          </a:xfrm>
          <a:prstGeom prst="rect">
            <a:avLst/>
          </a:prstGeom>
        </p:spPr>
      </p:pic>
      <p:sp>
        <p:nvSpPr>
          <p:cNvPr id="3" name="Slide Number Placeholder 4">
            <a:extLst>
              <a:ext uri="{FF2B5EF4-FFF2-40B4-BE49-F238E27FC236}">
                <a16:creationId xmlns:a16="http://schemas.microsoft.com/office/drawing/2014/main" id="{669FF084-02F8-4F8D-9A5B-9ADA2222571B}"/>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406528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p:txBody>
          <a:bodyPr/>
          <a:lstStyle/>
          <a:p>
            <a:r>
              <a:rPr lang="en-GB" dirty="0"/>
              <a:t>Model the body of the X-stage</a:t>
            </a:r>
            <a:endParaRPr lang="en-NL"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p:txBody>
          <a:bodyPr/>
          <a:lstStyle/>
          <a:p>
            <a:pPr>
              <a:defRPr/>
            </a:pPr>
            <a:r>
              <a:rPr lang="en-US" altLang="zh-TW" dirty="0"/>
              <a:t>ASM Pacific Technology Ltd. © 2020</a:t>
            </a:r>
          </a:p>
        </p:txBody>
      </p:sp>
      <p:sp>
        <p:nvSpPr>
          <p:cNvPr id="12" name="Content Placeholder 2">
            <a:extLst>
              <a:ext uri="{FF2B5EF4-FFF2-40B4-BE49-F238E27FC236}">
                <a16:creationId xmlns:a16="http://schemas.microsoft.com/office/drawing/2014/main" id="{D83E0E74-9BB0-4DE0-91BA-8C8F796CCCF1}"/>
              </a:ext>
            </a:extLst>
          </p:cNvPr>
          <p:cNvSpPr>
            <a:spLocks noGrp="1"/>
          </p:cNvSpPr>
          <p:nvPr>
            <p:ph idx="1"/>
          </p:nvPr>
        </p:nvSpPr>
        <p:spPr>
          <a:xfrm>
            <a:off x="152400" y="1079500"/>
            <a:ext cx="8458200" cy="4267192"/>
          </a:xfrm>
        </p:spPr>
        <p:txBody>
          <a:bodyPr/>
          <a:lstStyle/>
          <a:p>
            <a:r>
              <a:rPr lang="en-US" sz="1800" dirty="0"/>
              <a:t>Create a new </a:t>
            </a:r>
            <a:r>
              <a:rPr lang="en-US" sz="1800" b="1" dirty="0"/>
              <a:t>Brick Solid </a:t>
            </a:r>
            <a:r>
              <a:rPr lang="en-US" sz="1800" dirty="0"/>
              <a:t>component (see slide 8).</a:t>
            </a:r>
          </a:p>
          <a:p>
            <a:r>
              <a:rPr lang="en-US" sz="1800" dirty="0"/>
              <a:t>Inside </a:t>
            </a:r>
            <a:r>
              <a:rPr lang="en-GB" sz="1800" dirty="0"/>
              <a:t>the </a:t>
            </a:r>
            <a:r>
              <a:rPr lang="en-US" sz="1800" b="1" dirty="0"/>
              <a:t>Brick Solid </a:t>
            </a:r>
            <a:r>
              <a:rPr lang="en-US" sz="1800" dirty="0"/>
              <a:t>component we adapt;</a:t>
            </a:r>
          </a:p>
          <a:p>
            <a:pPr lvl="1"/>
            <a:r>
              <a:rPr lang="en-US" sz="1400" dirty="0"/>
              <a:t>the geometry,</a:t>
            </a:r>
          </a:p>
          <a:p>
            <a:pPr lvl="1"/>
            <a:r>
              <a:rPr lang="en-US" sz="1400" dirty="0"/>
              <a:t>the inertia based on the mass,</a:t>
            </a:r>
          </a:p>
          <a:p>
            <a:pPr lvl="1"/>
            <a:r>
              <a:rPr lang="en-US" sz="1400" dirty="0"/>
              <a:t>the graphics.</a:t>
            </a:r>
          </a:p>
          <a:p>
            <a:pPr lvl="1"/>
            <a:endParaRPr lang="en-US" sz="1400" dirty="0"/>
          </a:p>
          <a:p>
            <a:r>
              <a:rPr lang="en-US" sz="1800" dirty="0"/>
              <a:t>Define the dimensions and </a:t>
            </a:r>
            <a:br>
              <a:rPr lang="en-US" sz="1800" dirty="0"/>
            </a:br>
            <a:r>
              <a:rPr lang="en-US" sz="1800" dirty="0"/>
              <a:t>the mass of the body in a </a:t>
            </a:r>
            <a:br>
              <a:rPr lang="en-US" sz="1800" dirty="0"/>
            </a:br>
            <a:r>
              <a:rPr lang="en-US" sz="1800" dirty="0" err="1"/>
              <a:t>Matlab</a:t>
            </a:r>
            <a:r>
              <a:rPr lang="en-US" sz="1800" dirty="0"/>
              <a:t> script:</a:t>
            </a:r>
            <a:br>
              <a:rPr lang="en-US" sz="1800" dirty="0"/>
            </a:br>
            <a:endParaRPr lang="en-US" sz="1800" dirty="0"/>
          </a:p>
          <a:p>
            <a:pPr marL="457200" indent="-457200">
              <a:buFont typeface="+mj-lt"/>
              <a:buAutoNum type="arabicPeriod"/>
            </a:pPr>
            <a:endParaRPr lang="en-US" sz="1800" dirty="0"/>
          </a:p>
          <a:p>
            <a:pPr marL="457200" indent="-457200">
              <a:buFont typeface="+mj-lt"/>
              <a:buAutoNum type="arabicPeriod"/>
            </a:pPr>
            <a:endParaRPr lang="en-US" sz="1800" dirty="0"/>
          </a:p>
          <a:p>
            <a:pPr marL="457200" indent="-457200">
              <a:buFont typeface="+mj-lt"/>
              <a:buAutoNum type="arabicPeriod"/>
            </a:pPr>
            <a:endParaRPr lang="en-US" sz="1800" dirty="0"/>
          </a:p>
          <a:p>
            <a:r>
              <a:rPr lang="en-US" sz="1800" dirty="0"/>
              <a:t>Which joint would you use to make the connection to the base stage?</a:t>
            </a:r>
          </a:p>
          <a:p>
            <a:pPr marL="457200" indent="-457200">
              <a:buFont typeface="+mj-lt"/>
              <a:buAutoNum type="arabicPeriod"/>
            </a:pPr>
            <a:endParaRPr lang="en-GB" sz="1800" dirty="0"/>
          </a:p>
        </p:txBody>
      </p:sp>
      <p:pic>
        <p:nvPicPr>
          <p:cNvPr id="3" name="Picture 2">
            <a:extLst>
              <a:ext uri="{FF2B5EF4-FFF2-40B4-BE49-F238E27FC236}">
                <a16:creationId xmlns:a16="http://schemas.microsoft.com/office/drawing/2014/main" id="{0CDCB368-7016-4FE9-98D0-36C414D8FF37}"/>
              </a:ext>
            </a:extLst>
          </p:cNvPr>
          <p:cNvPicPr>
            <a:picLocks noChangeAspect="1"/>
          </p:cNvPicPr>
          <p:nvPr/>
        </p:nvPicPr>
        <p:blipFill>
          <a:blip r:embed="rId2"/>
          <a:stretch>
            <a:fillRect/>
          </a:stretch>
        </p:blipFill>
        <p:spPr>
          <a:xfrm>
            <a:off x="3810000" y="1956572"/>
            <a:ext cx="5040242" cy="2923261"/>
          </a:xfrm>
          <a:prstGeom prst="rect">
            <a:avLst/>
          </a:prstGeom>
        </p:spPr>
      </p:pic>
      <p:pic>
        <p:nvPicPr>
          <p:cNvPr id="5" name="Picture 4">
            <a:extLst>
              <a:ext uri="{FF2B5EF4-FFF2-40B4-BE49-F238E27FC236}">
                <a16:creationId xmlns:a16="http://schemas.microsoft.com/office/drawing/2014/main" id="{CBA8037F-321D-434F-B364-48266A43A001}"/>
              </a:ext>
            </a:extLst>
          </p:cNvPr>
          <p:cNvPicPr>
            <a:picLocks noChangeAspect="1"/>
          </p:cNvPicPr>
          <p:nvPr/>
        </p:nvPicPr>
        <p:blipFill>
          <a:blip r:embed="rId3"/>
          <a:stretch>
            <a:fillRect/>
          </a:stretch>
        </p:blipFill>
        <p:spPr>
          <a:xfrm>
            <a:off x="593159" y="3745369"/>
            <a:ext cx="1504950" cy="809625"/>
          </a:xfrm>
          <a:prstGeom prst="rect">
            <a:avLst/>
          </a:prstGeom>
        </p:spPr>
      </p:pic>
      <p:pic>
        <p:nvPicPr>
          <p:cNvPr id="11" name="Picture 10">
            <a:extLst>
              <a:ext uri="{FF2B5EF4-FFF2-40B4-BE49-F238E27FC236}">
                <a16:creationId xmlns:a16="http://schemas.microsoft.com/office/drawing/2014/main" id="{15F611DE-E5C7-4C1D-8A21-F8AAEDE401A4}"/>
              </a:ext>
            </a:extLst>
          </p:cNvPr>
          <p:cNvPicPr>
            <a:picLocks noChangeAspect="1"/>
          </p:cNvPicPr>
          <p:nvPr/>
        </p:nvPicPr>
        <p:blipFill>
          <a:blip r:embed="rId4"/>
          <a:stretch>
            <a:fillRect/>
          </a:stretch>
        </p:blipFill>
        <p:spPr>
          <a:xfrm>
            <a:off x="8078717" y="1079500"/>
            <a:ext cx="771525" cy="828675"/>
          </a:xfrm>
          <a:prstGeom prst="rect">
            <a:avLst/>
          </a:prstGeom>
        </p:spPr>
      </p:pic>
      <p:sp>
        <p:nvSpPr>
          <p:cNvPr id="6" name="Slide Number Placeholder 4">
            <a:extLst>
              <a:ext uri="{FF2B5EF4-FFF2-40B4-BE49-F238E27FC236}">
                <a16:creationId xmlns:a16="http://schemas.microsoft.com/office/drawing/2014/main" id="{0DE2D01C-F08F-4D0F-989B-F84E4C6E4F51}"/>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3281361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p:txBody>
          <a:bodyPr/>
          <a:lstStyle/>
          <a:p>
            <a:r>
              <a:rPr lang="en-GB" dirty="0"/>
              <a:t>Model the planar joint between the base stage and the X-stage</a:t>
            </a:r>
            <a:endParaRPr lang="en-NL"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p:txBody>
          <a:bodyPr/>
          <a:lstStyle/>
          <a:p>
            <a:pPr>
              <a:defRPr/>
            </a:pPr>
            <a:r>
              <a:rPr lang="en-US" altLang="zh-TW" dirty="0"/>
              <a:t>ASM Pacific Technology Ltd. © 2020</a:t>
            </a:r>
          </a:p>
        </p:txBody>
      </p:sp>
      <p:sp>
        <p:nvSpPr>
          <p:cNvPr id="12" name="Content Placeholder 2">
            <a:extLst>
              <a:ext uri="{FF2B5EF4-FFF2-40B4-BE49-F238E27FC236}">
                <a16:creationId xmlns:a16="http://schemas.microsoft.com/office/drawing/2014/main" id="{D83E0E74-9BB0-4DE0-91BA-8C8F796CCCF1}"/>
              </a:ext>
            </a:extLst>
          </p:cNvPr>
          <p:cNvSpPr>
            <a:spLocks noGrp="1"/>
          </p:cNvSpPr>
          <p:nvPr>
            <p:ph idx="1"/>
          </p:nvPr>
        </p:nvSpPr>
        <p:spPr>
          <a:xfrm>
            <a:off x="152400" y="1079500"/>
            <a:ext cx="8458200" cy="4267192"/>
          </a:xfrm>
        </p:spPr>
        <p:txBody>
          <a:bodyPr/>
          <a:lstStyle/>
          <a:p>
            <a:r>
              <a:rPr lang="en-US" sz="1800" dirty="0"/>
              <a:t>Create a new </a:t>
            </a:r>
            <a:r>
              <a:rPr lang="en-US" sz="1800" b="1" dirty="0"/>
              <a:t>Planar Joint</a:t>
            </a:r>
            <a:r>
              <a:rPr lang="en-US" sz="1800" dirty="0"/>
              <a:t> component (see slide 12).</a:t>
            </a:r>
          </a:p>
          <a:p>
            <a:r>
              <a:rPr lang="en-US" sz="1800" dirty="0"/>
              <a:t>Inside </a:t>
            </a:r>
            <a:r>
              <a:rPr lang="en-GB" sz="1800" dirty="0"/>
              <a:t>the </a:t>
            </a:r>
            <a:r>
              <a:rPr lang="en-US" sz="1800" b="1" dirty="0"/>
              <a:t>Planar Joint </a:t>
            </a:r>
            <a:r>
              <a:rPr lang="en-US" sz="1800" dirty="0"/>
              <a:t>component we adapt;</a:t>
            </a:r>
          </a:p>
          <a:p>
            <a:pPr lvl="1"/>
            <a:r>
              <a:rPr lang="en-US" sz="1400" dirty="0"/>
              <a:t>the internal mechanics of the X Prismatic Primitive (Px),</a:t>
            </a:r>
          </a:p>
          <a:p>
            <a:pPr lvl="1"/>
            <a:r>
              <a:rPr lang="en-US" sz="1400" dirty="0"/>
              <a:t>the internal mechanics of the Y Prismatic Primitive (</a:t>
            </a:r>
            <a:r>
              <a:rPr lang="en-US" sz="1400" dirty="0" err="1"/>
              <a:t>Py</a:t>
            </a:r>
            <a:r>
              <a:rPr lang="en-US" sz="1400" dirty="0"/>
              <a:t>),</a:t>
            </a:r>
          </a:p>
          <a:p>
            <a:pPr lvl="1"/>
            <a:r>
              <a:rPr lang="en-US" sz="1400" dirty="0"/>
              <a:t>the internal mechanics of the Z Revolute Primitive (Rz).</a:t>
            </a:r>
          </a:p>
          <a:p>
            <a:pPr lvl="1"/>
            <a:endParaRPr lang="en-US" sz="1400" dirty="0"/>
          </a:p>
          <a:p>
            <a:r>
              <a:rPr lang="en-US" sz="1800" dirty="0"/>
              <a:t>Define the </a:t>
            </a:r>
            <a:r>
              <a:rPr lang="en-US" sz="1800" b="1" dirty="0"/>
              <a:t>spring stiffnesses </a:t>
            </a:r>
            <a:r>
              <a:rPr lang="en-US" sz="1800" dirty="0"/>
              <a:t>and the </a:t>
            </a:r>
            <a:br>
              <a:rPr lang="en-US" sz="1800" dirty="0"/>
            </a:br>
            <a:r>
              <a:rPr lang="en-US" sz="1800" b="1" dirty="0"/>
              <a:t>damping coefficients</a:t>
            </a:r>
            <a:r>
              <a:rPr lang="en-US" sz="1800" dirty="0"/>
              <a:t> in a </a:t>
            </a:r>
            <a:r>
              <a:rPr lang="en-US" sz="1800" dirty="0" err="1"/>
              <a:t>Matlab</a:t>
            </a:r>
            <a:r>
              <a:rPr lang="en-US" sz="1800" dirty="0"/>
              <a:t> script:</a:t>
            </a:r>
          </a:p>
          <a:p>
            <a:pPr lvl="1"/>
            <a:r>
              <a:rPr lang="en-US" sz="1467" dirty="0"/>
              <a:t>The translational coefficients:</a:t>
            </a:r>
          </a:p>
          <a:p>
            <a:pPr lvl="1"/>
            <a:endParaRPr lang="en-US" sz="1467" dirty="0"/>
          </a:p>
          <a:p>
            <a:pPr lvl="1"/>
            <a:endParaRPr lang="en-US" sz="1467" dirty="0"/>
          </a:p>
          <a:p>
            <a:pPr lvl="1"/>
            <a:r>
              <a:rPr lang="en-US" sz="1467" dirty="0"/>
              <a:t>The rotational coefficients: </a:t>
            </a:r>
            <a:br>
              <a:rPr lang="en-US" sz="1467" dirty="0"/>
            </a:br>
            <a:endParaRPr lang="en-US" sz="1467" dirty="0"/>
          </a:p>
          <a:p>
            <a:pPr marL="457200" indent="-457200">
              <a:buFont typeface="+mj-lt"/>
              <a:buAutoNum type="arabicPeriod"/>
            </a:pPr>
            <a:endParaRPr lang="en-US" sz="1800" dirty="0"/>
          </a:p>
          <a:p>
            <a:r>
              <a:rPr lang="en-US" sz="1800" dirty="0"/>
              <a:t>Do we need a </a:t>
            </a:r>
            <a:r>
              <a:rPr lang="en-US" sz="1800" b="1" dirty="0"/>
              <a:t>Rigid Transform </a:t>
            </a:r>
            <a:r>
              <a:rPr lang="en-US" sz="1800" dirty="0"/>
              <a:t>here?</a:t>
            </a:r>
            <a:endParaRPr lang="en-GB" sz="1800" dirty="0"/>
          </a:p>
        </p:txBody>
      </p:sp>
      <p:pic>
        <p:nvPicPr>
          <p:cNvPr id="7" name="Picture 6">
            <a:extLst>
              <a:ext uri="{FF2B5EF4-FFF2-40B4-BE49-F238E27FC236}">
                <a16:creationId xmlns:a16="http://schemas.microsoft.com/office/drawing/2014/main" id="{533E1851-2304-414D-8AA2-B94E7413A1E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186374" y="1012269"/>
            <a:ext cx="1686045" cy="1510227"/>
          </a:xfrm>
          <a:prstGeom prst="rect">
            <a:avLst/>
          </a:prstGeom>
        </p:spPr>
      </p:pic>
      <p:pic>
        <p:nvPicPr>
          <p:cNvPr id="6" name="Picture 5">
            <a:extLst>
              <a:ext uri="{FF2B5EF4-FFF2-40B4-BE49-F238E27FC236}">
                <a16:creationId xmlns:a16="http://schemas.microsoft.com/office/drawing/2014/main" id="{D292E04F-D5E1-4740-8D30-06149ABEB7AD}"/>
              </a:ext>
            </a:extLst>
          </p:cNvPr>
          <p:cNvPicPr>
            <a:picLocks noChangeAspect="1"/>
          </p:cNvPicPr>
          <p:nvPr/>
        </p:nvPicPr>
        <p:blipFill rotWithShape="1">
          <a:blip r:embed="rId4"/>
          <a:srcRect r="63871" b="41752"/>
          <a:stretch/>
        </p:blipFill>
        <p:spPr>
          <a:xfrm>
            <a:off x="990600" y="3619500"/>
            <a:ext cx="1600200" cy="538163"/>
          </a:xfrm>
          <a:prstGeom prst="rect">
            <a:avLst/>
          </a:prstGeom>
        </p:spPr>
      </p:pic>
      <p:pic>
        <p:nvPicPr>
          <p:cNvPr id="8" name="Picture 7">
            <a:extLst>
              <a:ext uri="{FF2B5EF4-FFF2-40B4-BE49-F238E27FC236}">
                <a16:creationId xmlns:a16="http://schemas.microsoft.com/office/drawing/2014/main" id="{34C37F4E-A623-419A-880E-16FC5B352780}"/>
              </a:ext>
            </a:extLst>
          </p:cNvPr>
          <p:cNvPicPr>
            <a:picLocks noChangeAspect="1"/>
          </p:cNvPicPr>
          <p:nvPr/>
        </p:nvPicPr>
        <p:blipFill rotWithShape="1">
          <a:blip r:embed="rId4"/>
          <a:srcRect t="58363" r="464" b="-3187"/>
          <a:stretch/>
        </p:blipFill>
        <p:spPr>
          <a:xfrm>
            <a:off x="990600" y="4395635"/>
            <a:ext cx="4408529" cy="414137"/>
          </a:xfrm>
          <a:prstGeom prst="rect">
            <a:avLst/>
          </a:prstGeom>
        </p:spPr>
      </p:pic>
      <p:grpSp>
        <p:nvGrpSpPr>
          <p:cNvPr id="19" name="Group 18">
            <a:extLst>
              <a:ext uri="{FF2B5EF4-FFF2-40B4-BE49-F238E27FC236}">
                <a16:creationId xmlns:a16="http://schemas.microsoft.com/office/drawing/2014/main" id="{53C5C21B-3061-4D6E-BC67-E1F27C1F60A8}"/>
              </a:ext>
            </a:extLst>
          </p:cNvPr>
          <p:cNvGrpSpPr/>
          <p:nvPr/>
        </p:nvGrpSpPr>
        <p:grpSpPr>
          <a:xfrm>
            <a:off x="5872291" y="2678264"/>
            <a:ext cx="3000246" cy="2758818"/>
            <a:chOff x="4609971" y="800787"/>
            <a:chExt cx="4029076" cy="3977332"/>
          </a:xfrm>
        </p:grpSpPr>
        <p:pic>
          <p:nvPicPr>
            <p:cNvPr id="9" name="Picture 8">
              <a:extLst>
                <a:ext uri="{FF2B5EF4-FFF2-40B4-BE49-F238E27FC236}">
                  <a16:creationId xmlns:a16="http://schemas.microsoft.com/office/drawing/2014/main" id="{D79D646C-215C-47CB-9FA8-F69B24564120}"/>
                </a:ext>
              </a:extLst>
            </p:cNvPr>
            <p:cNvPicPr>
              <a:picLocks noChangeAspect="1"/>
            </p:cNvPicPr>
            <p:nvPr/>
          </p:nvPicPr>
          <p:blipFill>
            <a:blip r:embed="rId5"/>
            <a:stretch>
              <a:fillRect/>
            </a:stretch>
          </p:blipFill>
          <p:spPr>
            <a:xfrm>
              <a:off x="4609971" y="800787"/>
              <a:ext cx="4029076" cy="1451188"/>
            </a:xfrm>
            <a:prstGeom prst="rect">
              <a:avLst/>
            </a:prstGeom>
          </p:spPr>
        </p:pic>
        <p:pic>
          <p:nvPicPr>
            <p:cNvPr id="17" name="Picture 16">
              <a:extLst>
                <a:ext uri="{FF2B5EF4-FFF2-40B4-BE49-F238E27FC236}">
                  <a16:creationId xmlns:a16="http://schemas.microsoft.com/office/drawing/2014/main" id="{2EA9B5E9-FA6E-4610-82B3-BF82A0777452}"/>
                </a:ext>
              </a:extLst>
            </p:cNvPr>
            <p:cNvPicPr>
              <a:picLocks noChangeAspect="1"/>
            </p:cNvPicPr>
            <p:nvPr/>
          </p:nvPicPr>
          <p:blipFill>
            <a:blip r:embed="rId6"/>
            <a:stretch>
              <a:fillRect/>
            </a:stretch>
          </p:blipFill>
          <p:spPr>
            <a:xfrm>
              <a:off x="4609971" y="2251975"/>
              <a:ext cx="4006295" cy="1297547"/>
            </a:xfrm>
            <a:prstGeom prst="rect">
              <a:avLst/>
            </a:prstGeom>
          </p:spPr>
        </p:pic>
        <p:pic>
          <p:nvPicPr>
            <p:cNvPr id="18" name="Picture 17">
              <a:extLst>
                <a:ext uri="{FF2B5EF4-FFF2-40B4-BE49-F238E27FC236}">
                  <a16:creationId xmlns:a16="http://schemas.microsoft.com/office/drawing/2014/main" id="{C88E0BE7-61A9-4EFA-AD2A-CFC2EA1B0C9E}"/>
                </a:ext>
              </a:extLst>
            </p:cNvPr>
            <p:cNvPicPr>
              <a:picLocks noChangeAspect="1"/>
            </p:cNvPicPr>
            <p:nvPr/>
          </p:nvPicPr>
          <p:blipFill>
            <a:blip r:embed="rId7"/>
            <a:stretch>
              <a:fillRect/>
            </a:stretch>
          </p:blipFill>
          <p:spPr>
            <a:xfrm>
              <a:off x="4609971" y="3549522"/>
              <a:ext cx="4029075" cy="1228597"/>
            </a:xfrm>
            <a:prstGeom prst="rect">
              <a:avLst/>
            </a:prstGeom>
          </p:spPr>
        </p:pic>
      </p:grpSp>
      <p:sp>
        <p:nvSpPr>
          <p:cNvPr id="3" name="Slide Number Placeholder 4">
            <a:extLst>
              <a:ext uri="{FF2B5EF4-FFF2-40B4-BE49-F238E27FC236}">
                <a16:creationId xmlns:a16="http://schemas.microsoft.com/office/drawing/2014/main" id="{63076AAB-697C-464E-AB6B-3CB3DE484E60}"/>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3514396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p:txBody>
          <a:bodyPr/>
          <a:lstStyle/>
          <a:p>
            <a:r>
              <a:rPr lang="en-GB" dirty="0"/>
              <a:t>Content</a:t>
            </a:r>
            <a:endParaRPr lang="en-NL"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p:txBody>
          <a:bodyPr/>
          <a:lstStyle/>
          <a:p>
            <a:pPr>
              <a:defRPr/>
            </a:pPr>
            <a:r>
              <a:rPr lang="en-US" altLang="zh-TW" dirty="0"/>
              <a:t>ASM Pacific Technology Ltd. © 2020</a:t>
            </a:r>
          </a:p>
        </p:txBody>
      </p:sp>
      <p:sp>
        <p:nvSpPr>
          <p:cNvPr id="12" name="Content Placeholder 2">
            <a:extLst>
              <a:ext uri="{FF2B5EF4-FFF2-40B4-BE49-F238E27FC236}">
                <a16:creationId xmlns:a16="http://schemas.microsoft.com/office/drawing/2014/main" id="{D83E0E74-9BB0-4DE0-91BA-8C8F796CCCF1}"/>
              </a:ext>
            </a:extLst>
          </p:cNvPr>
          <p:cNvSpPr>
            <a:spLocks noGrp="1"/>
          </p:cNvSpPr>
          <p:nvPr>
            <p:ph idx="1"/>
          </p:nvPr>
        </p:nvSpPr>
        <p:spPr>
          <a:xfrm>
            <a:off x="152400" y="1079500"/>
            <a:ext cx="8458200" cy="3987800"/>
          </a:xfrm>
        </p:spPr>
        <p:txBody>
          <a:bodyPr/>
          <a:lstStyle/>
          <a:p>
            <a:pPr marL="0" indent="0">
              <a:buNone/>
            </a:pPr>
            <a:r>
              <a:rPr lang="en-US" sz="2400" dirty="0"/>
              <a:t>3D modeling in </a:t>
            </a:r>
            <a:r>
              <a:rPr lang="en-US" sz="2400" dirty="0" err="1"/>
              <a:t>Simscape</a:t>
            </a:r>
            <a:r>
              <a:rPr lang="en-US" sz="2400" dirty="0"/>
              <a:t> Multibody </a:t>
            </a:r>
          </a:p>
          <a:p>
            <a:r>
              <a:rPr lang="en-US" dirty="0"/>
              <a:t>Fundamentals </a:t>
            </a:r>
            <a:r>
              <a:rPr lang="en-US" dirty="0" err="1"/>
              <a:t>Simscape</a:t>
            </a:r>
            <a:r>
              <a:rPr lang="en-US" dirty="0"/>
              <a:t> multibody,</a:t>
            </a:r>
          </a:p>
          <a:p>
            <a:endParaRPr lang="en-US" dirty="0"/>
          </a:p>
          <a:p>
            <a:r>
              <a:rPr lang="en-US" dirty="0"/>
              <a:t>Modeling of the XYZ-motion platform,</a:t>
            </a:r>
          </a:p>
          <a:p>
            <a:endParaRPr lang="en-US" dirty="0"/>
          </a:p>
          <a:p>
            <a:r>
              <a:rPr lang="en-US" dirty="0"/>
              <a:t>Obtaining frequency response of the system,</a:t>
            </a:r>
          </a:p>
          <a:p>
            <a:endParaRPr lang="en-US" dirty="0"/>
          </a:p>
          <a:p>
            <a:r>
              <a:rPr lang="en-US" dirty="0"/>
              <a:t>Case study exercise.</a:t>
            </a:r>
          </a:p>
          <a:p>
            <a:endParaRPr lang="en-GB" dirty="0"/>
          </a:p>
          <a:p>
            <a:endParaRPr lang="en-GB" dirty="0"/>
          </a:p>
          <a:p>
            <a:endParaRPr lang="en-GB" dirty="0"/>
          </a:p>
          <a:p>
            <a:endParaRPr lang="en-GB" dirty="0"/>
          </a:p>
          <a:p>
            <a:endParaRPr lang="en-GB" dirty="0"/>
          </a:p>
          <a:p>
            <a:endParaRPr lang="en-GB" dirty="0"/>
          </a:p>
          <a:p>
            <a:endParaRPr lang="en-GB" dirty="0"/>
          </a:p>
          <a:p>
            <a:pPr marL="0" indent="0">
              <a:buNone/>
            </a:pPr>
            <a:endParaRPr lang="en-GB" dirty="0"/>
          </a:p>
          <a:p>
            <a:endParaRPr lang="en-NL" dirty="0"/>
          </a:p>
        </p:txBody>
      </p:sp>
      <p:sp>
        <p:nvSpPr>
          <p:cNvPr id="3" name="Slide Number Placeholder 4">
            <a:extLst>
              <a:ext uri="{FF2B5EF4-FFF2-40B4-BE49-F238E27FC236}">
                <a16:creationId xmlns:a16="http://schemas.microsoft.com/office/drawing/2014/main" id="{A3C7B860-995E-4A23-BB19-DDFE22F5E02A}"/>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4064772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D83E0E74-9BB0-4DE0-91BA-8C8F796CCCF1}"/>
              </a:ext>
            </a:extLst>
          </p:cNvPr>
          <p:cNvSpPr>
            <a:spLocks noGrp="1"/>
          </p:cNvSpPr>
          <p:nvPr>
            <p:ph sz="half" idx="1"/>
          </p:nvPr>
        </p:nvSpPr>
        <p:spPr>
          <a:xfrm>
            <a:off x="152400" y="1079500"/>
            <a:ext cx="4273380" cy="3378200"/>
          </a:xfrm>
        </p:spPr>
        <p:txBody>
          <a:bodyPr wrap="square" anchor="t">
            <a:normAutofit/>
          </a:bodyPr>
          <a:lstStyle/>
          <a:p>
            <a:r>
              <a:rPr lang="en-US" sz="2000" dirty="0"/>
              <a:t>Until this point, the model should contain:</a:t>
            </a:r>
          </a:p>
          <a:p>
            <a:pPr lvl="1"/>
            <a:r>
              <a:rPr lang="en-GB" sz="1800" dirty="0"/>
              <a:t>a solver, a world frame and a mechanism configuration,</a:t>
            </a:r>
          </a:p>
          <a:p>
            <a:pPr lvl="1"/>
            <a:r>
              <a:rPr lang="en-US" sz="1800" dirty="0"/>
              <a:t>two planar joint components,</a:t>
            </a:r>
          </a:p>
          <a:p>
            <a:pPr lvl="1"/>
            <a:r>
              <a:rPr lang="en-US" sz="1800" dirty="0"/>
              <a:t>two brick solid components.</a:t>
            </a:r>
          </a:p>
          <a:p>
            <a:pPr lvl="1"/>
            <a:endParaRPr lang="en-US" dirty="0"/>
          </a:p>
          <a:p>
            <a:r>
              <a:rPr lang="en-US" sz="2000" dirty="0"/>
              <a:t>How should we connect these components? Rigid Transforms (see slide 17)?</a:t>
            </a:r>
          </a:p>
          <a:p>
            <a:endParaRPr lang="en-US" dirty="0"/>
          </a:p>
          <a:p>
            <a:endParaRPr lang="en-US" dirty="0"/>
          </a:p>
          <a:p>
            <a:pPr marL="457200" indent="-457200">
              <a:buFont typeface="+mj-lt"/>
              <a:buAutoNum type="arabicPeriod"/>
            </a:pPr>
            <a:endParaRPr lang="en-US"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a:xfrm>
            <a:off x="76200" y="5511271"/>
            <a:ext cx="2895600" cy="140229"/>
          </a:xfrm>
        </p:spPr>
        <p:txBody>
          <a:bodyPr wrap="square" anchor="t">
            <a:normAutofit/>
          </a:bodyPr>
          <a:lstStyle/>
          <a:p>
            <a:pPr>
              <a:lnSpc>
                <a:spcPct val="90000"/>
              </a:lnSpc>
              <a:spcAft>
                <a:spcPts val="600"/>
              </a:spcAft>
              <a:defRPr/>
            </a:pPr>
            <a:r>
              <a:rPr lang="en-US" altLang="zh-TW" sz="300"/>
              <a:t>ASM Pacific Technology Ltd. © 2020</a:t>
            </a:r>
          </a:p>
        </p:txBody>
      </p:sp>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a:xfrm>
            <a:off x="0" y="368308"/>
            <a:ext cx="9144000" cy="393693"/>
          </a:xfrm>
        </p:spPr>
        <p:txBody>
          <a:bodyPr wrap="square" anchor="ctr">
            <a:normAutofit/>
          </a:bodyPr>
          <a:lstStyle/>
          <a:p>
            <a:pPr>
              <a:lnSpc>
                <a:spcPct val="90000"/>
              </a:lnSpc>
            </a:pPr>
            <a:r>
              <a:rPr lang="en-GB" dirty="0"/>
              <a:t>Intermediate </a:t>
            </a:r>
            <a:r>
              <a:rPr lang="en-GB" dirty="0" err="1"/>
              <a:t>Simscape</a:t>
            </a:r>
            <a:r>
              <a:rPr lang="en-GB" dirty="0"/>
              <a:t> Multibody model</a:t>
            </a:r>
            <a:endParaRPr lang="en-NL" dirty="0"/>
          </a:p>
        </p:txBody>
      </p:sp>
      <p:pic>
        <p:nvPicPr>
          <p:cNvPr id="3" name="Picture 2">
            <a:extLst>
              <a:ext uri="{FF2B5EF4-FFF2-40B4-BE49-F238E27FC236}">
                <a16:creationId xmlns:a16="http://schemas.microsoft.com/office/drawing/2014/main" id="{B401F483-6397-4D83-A16E-2065DF5D6B0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425780" y="1116571"/>
            <a:ext cx="3793524" cy="2265806"/>
          </a:xfrm>
          <a:prstGeom prst="rect">
            <a:avLst/>
          </a:prstGeom>
        </p:spPr>
      </p:pic>
      <p:pic>
        <p:nvPicPr>
          <p:cNvPr id="6" name="Picture 5">
            <a:extLst>
              <a:ext uri="{FF2B5EF4-FFF2-40B4-BE49-F238E27FC236}">
                <a16:creationId xmlns:a16="http://schemas.microsoft.com/office/drawing/2014/main" id="{6143B7BA-745E-479C-B2E7-11CD31525706}"/>
              </a:ext>
            </a:extLst>
          </p:cNvPr>
          <p:cNvPicPr>
            <a:picLocks noChangeAspect="1"/>
          </p:cNvPicPr>
          <p:nvPr/>
        </p:nvPicPr>
        <p:blipFill>
          <a:blip r:embed="rId4"/>
          <a:stretch>
            <a:fillRect/>
          </a:stretch>
        </p:blipFill>
        <p:spPr>
          <a:xfrm>
            <a:off x="4425780" y="1115541"/>
            <a:ext cx="4586415" cy="2256244"/>
          </a:xfrm>
          <a:prstGeom prst="rect">
            <a:avLst/>
          </a:prstGeom>
        </p:spPr>
      </p:pic>
      <p:sp>
        <p:nvSpPr>
          <p:cNvPr id="8" name="Content Placeholder 2">
            <a:extLst>
              <a:ext uri="{FF2B5EF4-FFF2-40B4-BE49-F238E27FC236}">
                <a16:creationId xmlns:a16="http://schemas.microsoft.com/office/drawing/2014/main" id="{EC892BB2-1547-462E-B6DC-30E32FC268ED}"/>
              </a:ext>
            </a:extLst>
          </p:cNvPr>
          <p:cNvSpPr txBox="1">
            <a:spLocks/>
          </p:cNvSpPr>
          <p:nvPr/>
        </p:nvSpPr>
        <p:spPr bwMode="auto">
          <a:xfrm>
            <a:off x="152400" y="4598429"/>
            <a:ext cx="4273380" cy="762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85739" indent="-285739" algn="l" rtl="0" eaLnBrk="1" fontAlgn="base" hangingPunct="1">
              <a:spcBef>
                <a:spcPct val="20000"/>
              </a:spcBef>
              <a:spcAft>
                <a:spcPct val="0"/>
              </a:spcAft>
              <a:buClr>
                <a:srgbClr val="990000"/>
              </a:buClr>
              <a:buSzPct val="80000"/>
              <a:buFont typeface="Wingdings" pitchFamily="2" charset="2"/>
              <a:buChar char="p"/>
              <a:defRPr sz="2333" b="0">
                <a:solidFill>
                  <a:schemeClr val="tx1"/>
                </a:solidFill>
                <a:latin typeface="+mn-lt"/>
                <a:ea typeface="+mn-ea"/>
                <a:cs typeface="+mn-cs"/>
              </a:defRPr>
            </a:lvl1pPr>
            <a:lvl2pPr marL="619100" indent="-238115" algn="l" rtl="0" eaLnBrk="1" fontAlgn="base" hangingPunct="1">
              <a:spcBef>
                <a:spcPct val="20000"/>
              </a:spcBef>
              <a:spcAft>
                <a:spcPct val="0"/>
              </a:spcAft>
              <a:buClr>
                <a:srgbClr val="990000"/>
              </a:buClr>
              <a:buFont typeface="Wingdings" pitchFamily="2" charset="2"/>
              <a:buChar char="n"/>
              <a:defRPr sz="2000">
                <a:solidFill>
                  <a:schemeClr val="tx1"/>
                </a:solidFill>
                <a:latin typeface="+mn-lt"/>
              </a:defRPr>
            </a:lvl2pPr>
            <a:lvl3pPr marL="952462" indent="-190492" algn="l" rtl="0" eaLnBrk="1" fontAlgn="base" hangingPunct="1">
              <a:spcBef>
                <a:spcPct val="20000"/>
              </a:spcBef>
              <a:spcAft>
                <a:spcPct val="0"/>
              </a:spcAft>
              <a:buClr>
                <a:srgbClr val="990000"/>
              </a:buClr>
              <a:buSzPct val="80000"/>
              <a:buFont typeface="Wingdings" pitchFamily="2" charset="2"/>
              <a:buChar char="p"/>
              <a:defRPr sz="1667">
                <a:solidFill>
                  <a:schemeClr val="tx1"/>
                </a:solidFill>
                <a:latin typeface="+mn-lt"/>
              </a:defRPr>
            </a:lvl3pPr>
            <a:lvl4pPr marL="1333447" indent="-190492" algn="l" rtl="0" eaLnBrk="1" fontAlgn="base" hangingPunct="1">
              <a:spcBef>
                <a:spcPct val="20000"/>
              </a:spcBef>
              <a:spcAft>
                <a:spcPct val="0"/>
              </a:spcAft>
              <a:buClr>
                <a:srgbClr val="A50021"/>
              </a:buClr>
              <a:buSzPct val="80000"/>
              <a:buFont typeface="Wingdings" pitchFamily="2" charset="2"/>
              <a:buChar char="n"/>
              <a:defRPr sz="1500">
                <a:solidFill>
                  <a:schemeClr val="tx1"/>
                </a:solidFill>
                <a:latin typeface="+mn-lt"/>
              </a:defRPr>
            </a:lvl4pPr>
            <a:lvl5pPr marL="1714431" indent="-190492" algn="l" rtl="0" eaLnBrk="1" fontAlgn="base" hangingPunct="1">
              <a:spcBef>
                <a:spcPct val="20000"/>
              </a:spcBef>
              <a:spcAft>
                <a:spcPct val="0"/>
              </a:spcAft>
              <a:buChar char="»"/>
              <a:defRPr sz="1500">
                <a:solidFill>
                  <a:schemeClr val="tx1"/>
                </a:solidFill>
                <a:latin typeface="+mn-lt"/>
              </a:defRPr>
            </a:lvl5pPr>
            <a:lvl6pPr marL="2095416" indent="-190492" algn="l" rtl="0" eaLnBrk="1" fontAlgn="base" hangingPunct="1">
              <a:spcBef>
                <a:spcPct val="20000"/>
              </a:spcBef>
              <a:spcAft>
                <a:spcPct val="0"/>
              </a:spcAft>
              <a:buChar char="»"/>
              <a:defRPr sz="1500">
                <a:solidFill>
                  <a:schemeClr val="tx1"/>
                </a:solidFill>
                <a:latin typeface="+mn-lt"/>
              </a:defRPr>
            </a:lvl6pPr>
            <a:lvl7pPr marL="2476401" indent="-190492" algn="l" rtl="0" eaLnBrk="1" fontAlgn="base" hangingPunct="1">
              <a:spcBef>
                <a:spcPct val="20000"/>
              </a:spcBef>
              <a:spcAft>
                <a:spcPct val="0"/>
              </a:spcAft>
              <a:buChar char="»"/>
              <a:defRPr sz="1500">
                <a:solidFill>
                  <a:schemeClr val="tx1"/>
                </a:solidFill>
                <a:latin typeface="+mn-lt"/>
              </a:defRPr>
            </a:lvl7pPr>
            <a:lvl8pPr marL="2857386" indent="-190492" algn="l" rtl="0" eaLnBrk="1" fontAlgn="base" hangingPunct="1">
              <a:spcBef>
                <a:spcPct val="20000"/>
              </a:spcBef>
              <a:spcAft>
                <a:spcPct val="0"/>
              </a:spcAft>
              <a:buChar char="»"/>
              <a:defRPr sz="1500">
                <a:solidFill>
                  <a:schemeClr val="tx1"/>
                </a:solidFill>
                <a:latin typeface="+mn-lt"/>
              </a:defRPr>
            </a:lvl8pPr>
            <a:lvl9pPr marL="3238370" indent="-190492" algn="l" rtl="0" eaLnBrk="1" fontAlgn="base" hangingPunct="1">
              <a:spcBef>
                <a:spcPct val="20000"/>
              </a:spcBef>
              <a:spcAft>
                <a:spcPct val="0"/>
              </a:spcAft>
              <a:buChar char="»"/>
              <a:defRPr sz="1500">
                <a:solidFill>
                  <a:schemeClr val="tx1"/>
                </a:solidFill>
                <a:latin typeface="+mn-lt"/>
              </a:defRPr>
            </a:lvl9pPr>
          </a:lstStyle>
          <a:p>
            <a:r>
              <a:rPr kumimoji="0" lang="en-GB" sz="2000" kern="0" dirty="0"/>
              <a:t>How do these Rigid Transforms look?</a:t>
            </a:r>
            <a:endParaRPr kumimoji="0" lang="en-US" sz="2000" kern="0" dirty="0"/>
          </a:p>
          <a:p>
            <a:endParaRPr kumimoji="0" lang="en-US" kern="0" dirty="0"/>
          </a:p>
          <a:p>
            <a:endParaRPr kumimoji="0" lang="en-US" kern="0" dirty="0"/>
          </a:p>
          <a:p>
            <a:pPr marL="457200" indent="-457200">
              <a:buFont typeface="+mj-lt"/>
              <a:buAutoNum type="arabicPeriod"/>
            </a:pPr>
            <a:endParaRPr kumimoji="0" lang="en-US" kern="0" dirty="0"/>
          </a:p>
        </p:txBody>
      </p:sp>
      <p:pic>
        <p:nvPicPr>
          <p:cNvPr id="7" name="Picture 6">
            <a:extLst>
              <a:ext uri="{FF2B5EF4-FFF2-40B4-BE49-F238E27FC236}">
                <a16:creationId xmlns:a16="http://schemas.microsoft.com/office/drawing/2014/main" id="{C85273AE-F42A-4C13-84FB-B34CD5835EB6}"/>
              </a:ext>
            </a:extLst>
          </p:cNvPr>
          <p:cNvPicPr>
            <a:picLocks noChangeAspect="1"/>
          </p:cNvPicPr>
          <p:nvPr/>
        </p:nvPicPr>
        <p:blipFill>
          <a:blip r:embed="rId5"/>
          <a:stretch>
            <a:fillRect/>
          </a:stretch>
        </p:blipFill>
        <p:spPr>
          <a:xfrm>
            <a:off x="4712044" y="3666316"/>
            <a:ext cx="2443162" cy="808528"/>
          </a:xfrm>
          <a:prstGeom prst="rect">
            <a:avLst/>
          </a:prstGeom>
        </p:spPr>
      </p:pic>
      <p:pic>
        <p:nvPicPr>
          <p:cNvPr id="9" name="Picture 8">
            <a:extLst>
              <a:ext uri="{FF2B5EF4-FFF2-40B4-BE49-F238E27FC236}">
                <a16:creationId xmlns:a16="http://schemas.microsoft.com/office/drawing/2014/main" id="{A05F3579-6CA2-4957-8EA9-D992C712E49A}"/>
              </a:ext>
            </a:extLst>
          </p:cNvPr>
          <p:cNvPicPr>
            <a:picLocks noChangeAspect="1"/>
          </p:cNvPicPr>
          <p:nvPr/>
        </p:nvPicPr>
        <p:blipFill>
          <a:blip r:embed="rId6"/>
          <a:stretch>
            <a:fillRect/>
          </a:stretch>
        </p:blipFill>
        <p:spPr>
          <a:xfrm>
            <a:off x="6477000" y="4694940"/>
            <a:ext cx="2443162" cy="816331"/>
          </a:xfrm>
          <a:prstGeom prst="rect">
            <a:avLst/>
          </a:prstGeom>
        </p:spPr>
      </p:pic>
      <p:sp>
        <p:nvSpPr>
          <p:cNvPr id="11" name="Rectangle: Rounded Corners 10">
            <a:extLst>
              <a:ext uri="{FF2B5EF4-FFF2-40B4-BE49-F238E27FC236}">
                <a16:creationId xmlns:a16="http://schemas.microsoft.com/office/drawing/2014/main" id="{6CBBF3B0-C95D-4B93-80C5-39DA7D5C97D1}"/>
              </a:ext>
            </a:extLst>
          </p:cNvPr>
          <p:cNvSpPr/>
          <p:nvPr/>
        </p:nvSpPr>
        <p:spPr bwMode="auto">
          <a:xfrm>
            <a:off x="6505512" y="1932508"/>
            <a:ext cx="478116" cy="5334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sp>
        <p:nvSpPr>
          <p:cNvPr id="14" name="Rectangle: Rounded Corners 13">
            <a:extLst>
              <a:ext uri="{FF2B5EF4-FFF2-40B4-BE49-F238E27FC236}">
                <a16:creationId xmlns:a16="http://schemas.microsoft.com/office/drawing/2014/main" id="{85405650-2713-4A74-9085-B1E8AEA93B98}"/>
              </a:ext>
            </a:extLst>
          </p:cNvPr>
          <p:cNvSpPr/>
          <p:nvPr/>
        </p:nvSpPr>
        <p:spPr bwMode="auto">
          <a:xfrm>
            <a:off x="7772400" y="1932508"/>
            <a:ext cx="478116" cy="5334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sp>
        <p:nvSpPr>
          <p:cNvPr id="15" name="Arc 14">
            <a:extLst>
              <a:ext uri="{FF2B5EF4-FFF2-40B4-BE49-F238E27FC236}">
                <a16:creationId xmlns:a16="http://schemas.microsoft.com/office/drawing/2014/main" id="{A57253F0-3BAF-4240-BAF8-6AD78140ABD5}"/>
              </a:ext>
            </a:extLst>
          </p:cNvPr>
          <p:cNvSpPr/>
          <p:nvPr/>
        </p:nvSpPr>
        <p:spPr bwMode="auto">
          <a:xfrm>
            <a:off x="6718986" y="2416873"/>
            <a:ext cx="478116" cy="1534592"/>
          </a:xfrm>
          <a:prstGeom prst="arc">
            <a:avLst>
              <a:gd name="adj1" fmla="val 16577894"/>
              <a:gd name="adj2" fmla="val 3732426"/>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sp>
        <p:nvSpPr>
          <p:cNvPr id="17" name="Arc 16">
            <a:extLst>
              <a:ext uri="{FF2B5EF4-FFF2-40B4-BE49-F238E27FC236}">
                <a16:creationId xmlns:a16="http://schemas.microsoft.com/office/drawing/2014/main" id="{D7F9C31B-2B1B-4C02-805E-D4FF98EFF81F}"/>
              </a:ext>
            </a:extLst>
          </p:cNvPr>
          <p:cNvSpPr/>
          <p:nvPr/>
        </p:nvSpPr>
        <p:spPr bwMode="auto">
          <a:xfrm>
            <a:off x="8045278" y="2430356"/>
            <a:ext cx="478116" cy="2253991"/>
          </a:xfrm>
          <a:prstGeom prst="arc">
            <a:avLst>
              <a:gd name="adj1" fmla="val 16577894"/>
              <a:gd name="adj2" fmla="val 5099897"/>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sp>
        <p:nvSpPr>
          <p:cNvPr id="5" name="Slide Number Placeholder 4">
            <a:extLst>
              <a:ext uri="{FF2B5EF4-FFF2-40B4-BE49-F238E27FC236}">
                <a16:creationId xmlns:a16="http://schemas.microsoft.com/office/drawing/2014/main" id="{B9228042-9CFC-4B6F-87FE-9AA3A2640A60}"/>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192654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4" grpId="0" animBg="1"/>
      <p:bldP spid="15"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230369-B6E0-42B9-82B8-53AA52F9D0E2}"/>
              </a:ext>
            </a:extLst>
          </p:cNvPr>
          <p:cNvSpPr>
            <a:spLocks noGrp="1"/>
          </p:cNvSpPr>
          <p:nvPr>
            <p:ph type="title"/>
          </p:nvPr>
        </p:nvSpPr>
        <p:spPr/>
        <p:txBody>
          <a:bodyPr/>
          <a:lstStyle/>
          <a:p>
            <a:r>
              <a:rPr lang="en-GB" dirty="0"/>
              <a:t>Coffee break</a:t>
            </a:r>
            <a:endParaRPr lang="en-NL" dirty="0"/>
          </a:p>
        </p:txBody>
      </p:sp>
      <p:sp>
        <p:nvSpPr>
          <p:cNvPr id="6" name="Text Placeholder 5">
            <a:extLst>
              <a:ext uri="{FF2B5EF4-FFF2-40B4-BE49-F238E27FC236}">
                <a16:creationId xmlns:a16="http://schemas.microsoft.com/office/drawing/2014/main" id="{85F0C4E7-BCA6-4615-8ACE-FE704E59FDA5}"/>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E5E6959F-E0E0-4454-8A34-B3491691EFF6}"/>
              </a:ext>
            </a:extLst>
          </p:cNvPr>
          <p:cNvSpPr>
            <a:spLocks noGrp="1"/>
          </p:cNvSpPr>
          <p:nvPr>
            <p:ph type="ftr" sz="quarter" idx="10"/>
          </p:nvPr>
        </p:nvSpPr>
        <p:spPr/>
        <p:txBody>
          <a:bodyPr/>
          <a:lstStyle/>
          <a:p>
            <a:pPr>
              <a:defRPr/>
            </a:pPr>
            <a:r>
              <a:rPr lang="en-US" altLang="zh-TW"/>
              <a:t>ASM Pacific Technology Ltd. © 2020</a:t>
            </a:r>
            <a:endParaRPr lang="en-US" altLang="zh-TW" dirty="0"/>
          </a:p>
        </p:txBody>
      </p:sp>
      <p:pic>
        <p:nvPicPr>
          <p:cNvPr id="7" name="Content Placeholder 4">
            <a:extLst>
              <a:ext uri="{FF2B5EF4-FFF2-40B4-BE49-F238E27FC236}">
                <a16:creationId xmlns:a16="http://schemas.microsoft.com/office/drawing/2014/main" id="{83DCD589-B8A0-4683-A75F-FA88956A5F79}"/>
              </a:ext>
            </a:extLst>
          </p:cNvPr>
          <p:cNvPicPr>
            <a:picLocks noChangeAspect="1"/>
          </p:cNvPicPr>
          <p:nvPr/>
        </p:nvPicPr>
        <p:blipFill>
          <a:blip r:embed="rId2"/>
          <a:stretch>
            <a:fillRect/>
          </a:stretch>
        </p:blipFill>
        <p:spPr bwMode="auto">
          <a:xfrm>
            <a:off x="5534514" y="501001"/>
            <a:ext cx="2618886" cy="304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4">
            <a:extLst>
              <a:ext uri="{FF2B5EF4-FFF2-40B4-BE49-F238E27FC236}">
                <a16:creationId xmlns:a16="http://schemas.microsoft.com/office/drawing/2014/main" id="{1828EB15-9C17-4B2B-9A14-037DC4715E0D}"/>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230484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p:txBody>
          <a:bodyPr/>
          <a:lstStyle/>
          <a:p>
            <a:r>
              <a:rPr lang="en-GB" dirty="0"/>
              <a:t>Applying forces in </a:t>
            </a:r>
            <a:r>
              <a:rPr lang="en-GB" dirty="0" err="1"/>
              <a:t>Simscape</a:t>
            </a:r>
            <a:r>
              <a:rPr lang="en-GB" dirty="0"/>
              <a:t> Multibody</a:t>
            </a:r>
            <a:endParaRPr lang="en-NL"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p:txBody>
          <a:bodyPr/>
          <a:lstStyle/>
          <a:p>
            <a:pPr>
              <a:defRPr/>
            </a:pPr>
            <a:r>
              <a:rPr lang="en-US" altLang="zh-TW" dirty="0"/>
              <a:t>ASM Pacific Technology Ltd. © 2020</a:t>
            </a:r>
          </a:p>
        </p:txBody>
      </p:sp>
      <p:sp>
        <p:nvSpPr>
          <p:cNvPr id="12" name="Content Placeholder 2">
            <a:extLst>
              <a:ext uri="{FF2B5EF4-FFF2-40B4-BE49-F238E27FC236}">
                <a16:creationId xmlns:a16="http://schemas.microsoft.com/office/drawing/2014/main" id="{D83E0E74-9BB0-4DE0-91BA-8C8F796CCCF1}"/>
              </a:ext>
            </a:extLst>
          </p:cNvPr>
          <p:cNvSpPr>
            <a:spLocks noGrp="1"/>
          </p:cNvSpPr>
          <p:nvPr>
            <p:ph idx="1"/>
          </p:nvPr>
        </p:nvSpPr>
        <p:spPr>
          <a:xfrm>
            <a:off x="152400" y="1079500"/>
            <a:ext cx="7258050" cy="4267192"/>
          </a:xfrm>
        </p:spPr>
        <p:txBody>
          <a:bodyPr/>
          <a:lstStyle/>
          <a:p>
            <a:pPr marL="457200" indent="-457200">
              <a:buFont typeface="+mj-lt"/>
              <a:buAutoNum type="arabicPeriod"/>
            </a:pPr>
            <a:r>
              <a:rPr lang="en-GB" sz="1800" dirty="0"/>
              <a:t>In the </a:t>
            </a:r>
            <a:r>
              <a:rPr lang="en-GB" sz="1800" b="1" dirty="0"/>
              <a:t>Simulink Library Browser &gt; </a:t>
            </a:r>
            <a:r>
              <a:rPr lang="en-GB" sz="1800" b="1" dirty="0" err="1"/>
              <a:t>Simscape</a:t>
            </a:r>
            <a:r>
              <a:rPr lang="en-GB" sz="1800" b="1" dirty="0"/>
              <a:t> &gt; Multibody</a:t>
            </a:r>
            <a:r>
              <a:rPr lang="en-GB" sz="1800" dirty="0"/>
              <a:t> double click on the </a:t>
            </a:r>
            <a:r>
              <a:rPr lang="en-GB" sz="1800" b="1" dirty="0"/>
              <a:t>Joints</a:t>
            </a:r>
            <a:r>
              <a:rPr lang="en-GB" sz="1800" dirty="0"/>
              <a:t> such that we can select the desired joint. </a:t>
            </a:r>
          </a:p>
          <a:p>
            <a:pPr marL="457200" indent="-457200">
              <a:buFont typeface="+mj-lt"/>
              <a:buAutoNum type="arabicPeriod"/>
            </a:pPr>
            <a:endParaRPr lang="en-GB" sz="1800" dirty="0"/>
          </a:p>
          <a:p>
            <a:pPr marL="457200" indent="-457200">
              <a:buFont typeface="+mj-lt"/>
              <a:buAutoNum type="arabicPeriod"/>
            </a:pPr>
            <a:r>
              <a:rPr lang="en-GB" sz="1800" dirty="0"/>
              <a:t>Subsequently, we select the </a:t>
            </a:r>
            <a:r>
              <a:rPr lang="en-US" sz="1800" b="1" dirty="0"/>
              <a:t>6-DOF Joint </a:t>
            </a:r>
            <a:r>
              <a:rPr lang="en-US" sz="1800" dirty="0"/>
              <a:t>component and drag it into the Simulink model. </a:t>
            </a:r>
          </a:p>
          <a:p>
            <a:pPr marL="457200" indent="-457200">
              <a:buFont typeface="+mj-lt"/>
              <a:buAutoNum type="arabicPeriod"/>
            </a:pPr>
            <a:endParaRPr lang="en-US" sz="1800" dirty="0"/>
          </a:p>
          <a:p>
            <a:pPr marL="457200" indent="-457200">
              <a:buFont typeface="+mj-lt"/>
              <a:buAutoNum type="arabicPeriod"/>
            </a:pPr>
            <a:r>
              <a:rPr lang="en-US" sz="1800" dirty="0"/>
              <a:t>Open </a:t>
            </a:r>
            <a:r>
              <a:rPr lang="en-GB" sz="1800" dirty="0"/>
              <a:t>the </a:t>
            </a:r>
            <a:r>
              <a:rPr lang="en-US" sz="1800" b="1" dirty="0"/>
              <a:t>6-DOF Joint </a:t>
            </a:r>
            <a:r>
              <a:rPr lang="en-US" sz="1800" dirty="0"/>
              <a:t>component </a:t>
            </a:r>
            <a:br>
              <a:rPr lang="en-US" sz="1800" dirty="0"/>
            </a:br>
            <a:r>
              <a:rPr lang="en-US" sz="1800" dirty="0"/>
              <a:t>by double clicking on it. Hereby, </a:t>
            </a:r>
            <a:br>
              <a:rPr lang="en-US" sz="1800" dirty="0"/>
            </a:br>
            <a:r>
              <a:rPr lang="en-US" sz="1800" dirty="0"/>
              <a:t>we want to adapt the </a:t>
            </a:r>
            <a:r>
              <a:rPr lang="en-US" sz="1800" b="1" dirty="0"/>
              <a:t>Actuation</a:t>
            </a:r>
            <a:br>
              <a:rPr lang="en-US" sz="1800" dirty="0"/>
            </a:br>
            <a:r>
              <a:rPr lang="en-US" sz="1800" dirty="0"/>
              <a:t>of the Primitive in the direction of</a:t>
            </a:r>
            <a:br>
              <a:rPr lang="en-US" sz="1800" dirty="0"/>
            </a:br>
            <a:r>
              <a:rPr lang="en-US" sz="1800" dirty="0"/>
              <a:t>the force. </a:t>
            </a:r>
            <a:endParaRPr lang="en-GB" sz="1800" dirty="0"/>
          </a:p>
        </p:txBody>
      </p:sp>
      <p:pic>
        <p:nvPicPr>
          <p:cNvPr id="5" name="Picture 4">
            <a:extLst>
              <a:ext uri="{FF2B5EF4-FFF2-40B4-BE49-F238E27FC236}">
                <a16:creationId xmlns:a16="http://schemas.microsoft.com/office/drawing/2014/main" id="{E7F8C28D-831F-46AD-9E89-F4204C8739A8}"/>
              </a:ext>
            </a:extLst>
          </p:cNvPr>
          <p:cNvPicPr>
            <a:picLocks noChangeAspect="1"/>
          </p:cNvPicPr>
          <p:nvPr/>
        </p:nvPicPr>
        <p:blipFill>
          <a:blip r:embed="rId2"/>
          <a:stretch>
            <a:fillRect/>
          </a:stretch>
        </p:blipFill>
        <p:spPr>
          <a:xfrm>
            <a:off x="7439025" y="1077440"/>
            <a:ext cx="1381125" cy="828675"/>
          </a:xfrm>
          <a:prstGeom prst="rect">
            <a:avLst/>
          </a:prstGeom>
        </p:spPr>
      </p:pic>
      <p:pic>
        <p:nvPicPr>
          <p:cNvPr id="6" name="Picture 5">
            <a:extLst>
              <a:ext uri="{FF2B5EF4-FFF2-40B4-BE49-F238E27FC236}">
                <a16:creationId xmlns:a16="http://schemas.microsoft.com/office/drawing/2014/main" id="{1DBD5DDC-B1C2-413D-8EF1-91131425DC1D}"/>
              </a:ext>
            </a:extLst>
          </p:cNvPr>
          <p:cNvPicPr>
            <a:picLocks noChangeAspect="1"/>
          </p:cNvPicPr>
          <p:nvPr/>
        </p:nvPicPr>
        <p:blipFill>
          <a:blip r:embed="rId3"/>
          <a:stretch>
            <a:fillRect/>
          </a:stretch>
        </p:blipFill>
        <p:spPr>
          <a:xfrm>
            <a:off x="7762874" y="2062932"/>
            <a:ext cx="733425" cy="676275"/>
          </a:xfrm>
          <a:prstGeom prst="rect">
            <a:avLst/>
          </a:prstGeom>
        </p:spPr>
      </p:pic>
      <p:pic>
        <p:nvPicPr>
          <p:cNvPr id="8" name="Picture 7">
            <a:extLst>
              <a:ext uri="{FF2B5EF4-FFF2-40B4-BE49-F238E27FC236}">
                <a16:creationId xmlns:a16="http://schemas.microsoft.com/office/drawing/2014/main" id="{4ACE4D25-486C-4F44-9203-F1B339F957EB}"/>
              </a:ext>
            </a:extLst>
          </p:cNvPr>
          <p:cNvPicPr>
            <a:picLocks noChangeAspect="1"/>
          </p:cNvPicPr>
          <p:nvPr/>
        </p:nvPicPr>
        <p:blipFill>
          <a:blip r:embed="rId4"/>
          <a:stretch>
            <a:fillRect/>
          </a:stretch>
        </p:blipFill>
        <p:spPr>
          <a:xfrm>
            <a:off x="5029200" y="2963101"/>
            <a:ext cx="3790950" cy="2540408"/>
          </a:xfrm>
          <a:prstGeom prst="rect">
            <a:avLst/>
          </a:prstGeom>
        </p:spPr>
      </p:pic>
      <p:sp>
        <p:nvSpPr>
          <p:cNvPr id="3" name="Slide Number Placeholder 4">
            <a:extLst>
              <a:ext uri="{FF2B5EF4-FFF2-40B4-BE49-F238E27FC236}">
                <a16:creationId xmlns:a16="http://schemas.microsoft.com/office/drawing/2014/main" id="{79DE9446-C2A8-4438-BDFF-912BFB756259}"/>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577765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p:txBody>
          <a:bodyPr/>
          <a:lstStyle/>
          <a:p>
            <a:r>
              <a:rPr lang="en-GB" dirty="0"/>
              <a:t>Model the force that acts on the X-stage</a:t>
            </a:r>
            <a:endParaRPr lang="en-NL"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p:txBody>
          <a:bodyPr/>
          <a:lstStyle/>
          <a:p>
            <a:pPr>
              <a:defRPr/>
            </a:pPr>
            <a:r>
              <a:rPr lang="en-US" altLang="zh-TW" dirty="0"/>
              <a:t>ASM Pacific Technology Ltd. © 2020</a:t>
            </a:r>
          </a:p>
        </p:txBody>
      </p:sp>
      <p:sp>
        <p:nvSpPr>
          <p:cNvPr id="12" name="Content Placeholder 2">
            <a:extLst>
              <a:ext uri="{FF2B5EF4-FFF2-40B4-BE49-F238E27FC236}">
                <a16:creationId xmlns:a16="http://schemas.microsoft.com/office/drawing/2014/main" id="{D83E0E74-9BB0-4DE0-91BA-8C8F796CCCF1}"/>
              </a:ext>
            </a:extLst>
          </p:cNvPr>
          <p:cNvSpPr>
            <a:spLocks noGrp="1"/>
          </p:cNvSpPr>
          <p:nvPr>
            <p:ph idx="1"/>
          </p:nvPr>
        </p:nvSpPr>
        <p:spPr>
          <a:xfrm>
            <a:off x="152400" y="1079500"/>
            <a:ext cx="6324600" cy="4267192"/>
          </a:xfrm>
        </p:spPr>
        <p:txBody>
          <a:bodyPr/>
          <a:lstStyle/>
          <a:p>
            <a:r>
              <a:rPr lang="en-US" sz="1800" dirty="0"/>
              <a:t>Inside </a:t>
            </a:r>
            <a:r>
              <a:rPr lang="en-GB" sz="1800" dirty="0"/>
              <a:t>the </a:t>
            </a:r>
            <a:r>
              <a:rPr lang="en-US" sz="1800" b="1" dirty="0"/>
              <a:t>6-DOF Joint </a:t>
            </a:r>
            <a:r>
              <a:rPr lang="en-US" sz="1800" dirty="0"/>
              <a:t>component we adapt the</a:t>
            </a:r>
            <a:br>
              <a:rPr lang="en-US" sz="1800" dirty="0"/>
            </a:br>
            <a:r>
              <a:rPr lang="en-US" sz="1800" b="1" dirty="0"/>
              <a:t>Actuation Force</a:t>
            </a:r>
            <a:r>
              <a:rPr lang="en-US" sz="1800" dirty="0"/>
              <a:t> in the x-direction. </a:t>
            </a:r>
            <a:endParaRPr lang="en-US" sz="1800" b="1" dirty="0"/>
          </a:p>
          <a:p>
            <a:pPr marL="0" indent="0">
              <a:buNone/>
            </a:pPr>
            <a:endParaRPr lang="en-US" sz="1400" dirty="0"/>
          </a:p>
          <a:p>
            <a:r>
              <a:rPr lang="en-GB" sz="1800" dirty="0"/>
              <a:t>In the </a:t>
            </a:r>
            <a:r>
              <a:rPr lang="en-GB" sz="1800" b="1" dirty="0"/>
              <a:t>Simulink Library Browser &gt; </a:t>
            </a:r>
            <a:r>
              <a:rPr lang="en-GB" sz="1800" b="1" dirty="0" err="1"/>
              <a:t>Simscape</a:t>
            </a:r>
            <a:r>
              <a:rPr lang="en-GB" sz="1800" b="1" dirty="0"/>
              <a:t> </a:t>
            </a:r>
            <a:r>
              <a:rPr lang="en-GB" sz="1800" dirty="0"/>
              <a:t>open the </a:t>
            </a:r>
            <a:r>
              <a:rPr lang="en-GB" sz="1800" b="1" dirty="0"/>
              <a:t>Utilities</a:t>
            </a:r>
            <a:r>
              <a:rPr lang="en-GB" sz="1800" dirty="0"/>
              <a:t> folder, select the </a:t>
            </a:r>
            <a:r>
              <a:rPr lang="en-GB" sz="1800" b="1" dirty="0"/>
              <a:t>Simulink-PS Converter</a:t>
            </a:r>
            <a:r>
              <a:rPr lang="en-GB" sz="1800" dirty="0"/>
              <a:t> and drag it into the Simulink model. </a:t>
            </a:r>
          </a:p>
          <a:p>
            <a:endParaRPr lang="en-GB" sz="1800" dirty="0"/>
          </a:p>
          <a:p>
            <a:r>
              <a:rPr lang="en-GB" sz="1800" dirty="0"/>
              <a:t>In the </a:t>
            </a:r>
            <a:r>
              <a:rPr lang="en-GB" sz="1800" b="1" dirty="0"/>
              <a:t>Simulink Library Browser &gt; Simulink </a:t>
            </a:r>
            <a:r>
              <a:rPr lang="en-GB" sz="1800" dirty="0"/>
              <a:t>open the </a:t>
            </a:r>
            <a:r>
              <a:rPr lang="en-GB" sz="1800" b="1" dirty="0"/>
              <a:t>Sources</a:t>
            </a:r>
            <a:r>
              <a:rPr lang="en-GB" sz="1800" dirty="0"/>
              <a:t> folder, select the </a:t>
            </a:r>
            <a:r>
              <a:rPr lang="en-GB" sz="1800" b="1" dirty="0"/>
              <a:t>Sine Wave </a:t>
            </a:r>
            <a:r>
              <a:rPr lang="en-GB" sz="1800" dirty="0"/>
              <a:t>and drag it into the Simulink model. </a:t>
            </a:r>
          </a:p>
          <a:p>
            <a:endParaRPr lang="en-GB" sz="1800" dirty="0"/>
          </a:p>
          <a:p>
            <a:r>
              <a:rPr lang="en-GB" sz="1800" dirty="0"/>
              <a:t>Connect the </a:t>
            </a:r>
            <a:r>
              <a:rPr lang="en-GB" sz="1800" b="1" dirty="0"/>
              <a:t>Sine Wave</a:t>
            </a:r>
            <a:r>
              <a:rPr lang="en-GB" sz="1800" dirty="0"/>
              <a:t> to the </a:t>
            </a:r>
            <a:r>
              <a:rPr lang="en-GB" sz="1800" b="1" dirty="0"/>
              <a:t>Simulink-PS Converter</a:t>
            </a:r>
            <a:r>
              <a:rPr lang="en-GB" sz="1800" dirty="0"/>
              <a:t> and the </a:t>
            </a:r>
            <a:r>
              <a:rPr lang="en-GB" sz="1800" b="1" dirty="0"/>
              <a:t>Simulink-PS Converter</a:t>
            </a:r>
            <a:r>
              <a:rPr lang="en-GB" sz="1800" dirty="0"/>
              <a:t> to the </a:t>
            </a:r>
            <a:r>
              <a:rPr lang="en-GB" sz="1800" b="1" dirty="0"/>
              <a:t>6-DOF Joint.</a:t>
            </a:r>
            <a:endParaRPr lang="en-GB" sz="1800" dirty="0"/>
          </a:p>
        </p:txBody>
      </p:sp>
      <p:grpSp>
        <p:nvGrpSpPr>
          <p:cNvPr id="8" name="Group 7">
            <a:extLst>
              <a:ext uri="{FF2B5EF4-FFF2-40B4-BE49-F238E27FC236}">
                <a16:creationId xmlns:a16="http://schemas.microsoft.com/office/drawing/2014/main" id="{0AD3F6D7-679E-436F-8F73-3223B43C674C}"/>
              </a:ext>
            </a:extLst>
          </p:cNvPr>
          <p:cNvGrpSpPr/>
          <p:nvPr/>
        </p:nvGrpSpPr>
        <p:grpSpPr>
          <a:xfrm>
            <a:off x="6553200" y="914921"/>
            <a:ext cx="2362200" cy="951979"/>
            <a:chOff x="5677930" y="3304035"/>
            <a:chExt cx="3276600" cy="1397000"/>
          </a:xfrm>
        </p:grpSpPr>
        <p:pic>
          <p:nvPicPr>
            <p:cNvPr id="6" name="Picture 5">
              <a:extLst>
                <a:ext uri="{FF2B5EF4-FFF2-40B4-BE49-F238E27FC236}">
                  <a16:creationId xmlns:a16="http://schemas.microsoft.com/office/drawing/2014/main" id="{60C56167-A942-474E-B77F-B4779339A88A}"/>
                </a:ext>
              </a:extLst>
            </p:cNvPr>
            <p:cNvPicPr>
              <a:picLocks noChangeAspect="1"/>
            </p:cNvPicPr>
            <p:nvPr/>
          </p:nvPicPr>
          <p:blipFill rotWithShape="1">
            <a:blip r:embed="rId3"/>
            <a:srcRect b="36441"/>
            <a:stretch/>
          </p:blipFill>
          <p:spPr>
            <a:xfrm>
              <a:off x="5677930" y="3304035"/>
              <a:ext cx="3276600" cy="1397000"/>
            </a:xfrm>
            <a:prstGeom prst="rect">
              <a:avLst/>
            </a:prstGeom>
          </p:spPr>
        </p:pic>
        <p:sp>
          <p:nvSpPr>
            <p:cNvPr id="15" name="Rectangle: Rounded Corners 14">
              <a:extLst>
                <a:ext uri="{FF2B5EF4-FFF2-40B4-BE49-F238E27FC236}">
                  <a16:creationId xmlns:a16="http://schemas.microsoft.com/office/drawing/2014/main" id="{786606C7-82D7-4D96-A01A-77E5B6681E8B}"/>
                </a:ext>
              </a:extLst>
            </p:cNvPr>
            <p:cNvSpPr/>
            <p:nvPr/>
          </p:nvSpPr>
          <p:spPr bwMode="auto">
            <a:xfrm>
              <a:off x="5791200" y="4229099"/>
              <a:ext cx="3124200" cy="173919"/>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grpSp>
      <p:pic>
        <p:nvPicPr>
          <p:cNvPr id="9" name="Picture 8">
            <a:extLst>
              <a:ext uri="{FF2B5EF4-FFF2-40B4-BE49-F238E27FC236}">
                <a16:creationId xmlns:a16="http://schemas.microsoft.com/office/drawing/2014/main" id="{F767D850-7080-4E86-9E1D-1D4EEFAAB427}"/>
              </a:ext>
            </a:extLst>
          </p:cNvPr>
          <p:cNvPicPr>
            <a:picLocks noChangeAspect="1"/>
          </p:cNvPicPr>
          <p:nvPr/>
        </p:nvPicPr>
        <p:blipFill rotWithShape="1">
          <a:blip r:embed="rId4"/>
          <a:srcRect t="16304"/>
          <a:stretch/>
        </p:blipFill>
        <p:spPr>
          <a:xfrm>
            <a:off x="7339012" y="2019820"/>
            <a:ext cx="790575" cy="733425"/>
          </a:xfrm>
          <a:prstGeom prst="rect">
            <a:avLst/>
          </a:prstGeom>
        </p:spPr>
      </p:pic>
      <p:pic>
        <p:nvPicPr>
          <p:cNvPr id="17" name="Picture 16">
            <a:extLst>
              <a:ext uri="{FF2B5EF4-FFF2-40B4-BE49-F238E27FC236}">
                <a16:creationId xmlns:a16="http://schemas.microsoft.com/office/drawing/2014/main" id="{D8D40D47-2A97-4AC1-9EDC-C42A95911879}"/>
              </a:ext>
            </a:extLst>
          </p:cNvPr>
          <p:cNvPicPr>
            <a:picLocks noChangeAspect="1"/>
          </p:cNvPicPr>
          <p:nvPr/>
        </p:nvPicPr>
        <p:blipFill rotWithShape="1">
          <a:blip r:embed="rId5"/>
          <a:srcRect r="17000"/>
          <a:stretch/>
        </p:blipFill>
        <p:spPr>
          <a:xfrm>
            <a:off x="7365737" y="3213096"/>
            <a:ext cx="790575" cy="733425"/>
          </a:xfrm>
          <a:prstGeom prst="rect">
            <a:avLst/>
          </a:prstGeom>
        </p:spPr>
      </p:pic>
      <p:pic>
        <p:nvPicPr>
          <p:cNvPr id="18" name="Picture 17">
            <a:extLst>
              <a:ext uri="{FF2B5EF4-FFF2-40B4-BE49-F238E27FC236}">
                <a16:creationId xmlns:a16="http://schemas.microsoft.com/office/drawing/2014/main" id="{C65C903C-EE3A-4D1E-B2BE-F0D23DD1F0F7}"/>
              </a:ext>
            </a:extLst>
          </p:cNvPr>
          <p:cNvPicPr>
            <a:picLocks noChangeAspect="1"/>
          </p:cNvPicPr>
          <p:nvPr/>
        </p:nvPicPr>
        <p:blipFill rotWithShape="1">
          <a:blip r:embed="rId6"/>
          <a:srcRect t="13760"/>
          <a:stretch/>
        </p:blipFill>
        <p:spPr>
          <a:xfrm>
            <a:off x="6472279" y="4436781"/>
            <a:ext cx="2412852" cy="554319"/>
          </a:xfrm>
          <a:prstGeom prst="rect">
            <a:avLst/>
          </a:prstGeom>
        </p:spPr>
      </p:pic>
      <p:sp>
        <p:nvSpPr>
          <p:cNvPr id="20" name="Rectangle: Rounded Corners 19">
            <a:extLst>
              <a:ext uri="{FF2B5EF4-FFF2-40B4-BE49-F238E27FC236}">
                <a16:creationId xmlns:a16="http://schemas.microsoft.com/office/drawing/2014/main" id="{54114A4F-E129-4603-8102-8CA3E3717418}"/>
              </a:ext>
            </a:extLst>
          </p:cNvPr>
          <p:cNvSpPr/>
          <p:nvPr/>
        </p:nvSpPr>
        <p:spPr bwMode="auto">
          <a:xfrm>
            <a:off x="6565557" y="1019159"/>
            <a:ext cx="978243" cy="118516"/>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sp>
        <p:nvSpPr>
          <p:cNvPr id="3" name="Slide Number Placeholder 4">
            <a:extLst>
              <a:ext uri="{FF2B5EF4-FFF2-40B4-BE49-F238E27FC236}">
                <a16:creationId xmlns:a16="http://schemas.microsoft.com/office/drawing/2014/main" id="{FBFB6F1A-5107-4F9A-974A-7D9DFD3946B2}"/>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2478276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EA454B-E0D9-4377-A218-20431DEC293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514576" y="1037281"/>
            <a:ext cx="4420677" cy="3238500"/>
          </a:xfrm>
          <a:prstGeom prst="rect">
            <a:avLst/>
          </a:prstGeom>
        </p:spPr>
      </p:pic>
      <p:pic>
        <p:nvPicPr>
          <p:cNvPr id="10" name="Picture 9">
            <a:extLst>
              <a:ext uri="{FF2B5EF4-FFF2-40B4-BE49-F238E27FC236}">
                <a16:creationId xmlns:a16="http://schemas.microsoft.com/office/drawing/2014/main" id="{055752CA-4DAA-4C28-A5BD-009133F2E989}"/>
              </a:ext>
            </a:extLst>
          </p:cNvPr>
          <p:cNvPicPr>
            <a:picLocks noChangeAspect="1"/>
          </p:cNvPicPr>
          <p:nvPr/>
        </p:nvPicPr>
        <p:blipFill>
          <a:blip r:embed="rId4"/>
          <a:stretch>
            <a:fillRect/>
          </a:stretch>
        </p:blipFill>
        <p:spPr>
          <a:xfrm>
            <a:off x="4495300" y="1037281"/>
            <a:ext cx="4459230" cy="3238500"/>
          </a:xfrm>
          <a:prstGeom prst="rect">
            <a:avLst/>
          </a:prstGeom>
        </p:spPr>
      </p:pic>
      <p:sp>
        <p:nvSpPr>
          <p:cNvPr id="12" name="Content Placeholder 2">
            <a:extLst>
              <a:ext uri="{FF2B5EF4-FFF2-40B4-BE49-F238E27FC236}">
                <a16:creationId xmlns:a16="http://schemas.microsoft.com/office/drawing/2014/main" id="{D83E0E74-9BB0-4DE0-91BA-8C8F796CCCF1}"/>
              </a:ext>
            </a:extLst>
          </p:cNvPr>
          <p:cNvSpPr>
            <a:spLocks noGrp="1"/>
          </p:cNvSpPr>
          <p:nvPr>
            <p:ph sz="half" idx="1"/>
          </p:nvPr>
        </p:nvSpPr>
        <p:spPr>
          <a:xfrm>
            <a:off x="152400" y="1079500"/>
            <a:ext cx="4273380" cy="3378200"/>
          </a:xfrm>
        </p:spPr>
        <p:txBody>
          <a:bodyPr wrap="square" anchor="t">
            <a:normAutofit lnSpcReduction="10000"/>
          </a:bodyPr>
          <a:lstStyle/>
          <a:p>
            <a:r>
              <a:rPr lang="en-US" sz="2000" dirty="0"/>
              <a:t>Until this point, the model should contain:</a:t>
            </a:r>
          </a:p>
          <a:p>
            <a:pPr lvl="1"/>
            <a:r>
              <a:rPr lang="en-GB" sz="1800" dirty="0"/>
              <a:t>a solver, a world frame and a mechanism configuration,</a:t>
            </a:r>
          </a:p>
          <a:p>
            <a:pPr lvl="1"/>
            <a:r>
              <a:rPr lang="en-US" sz="1800" dirty="0"/>
              <a:t>two planar joint components,</a:t>
            </a:r>
          </a:p>
          <a:p>
            <a:pPr lvl="1"/>
            <a:r>
              <a:rPr lang="en-US" sz="1800" dirty="0"/>
              <a:t>two brick solid components,</a:t>
            </a:r>
          </a:p>
          <a:p>
            <a:pPr lvl="1"/>
            <a:r>
              <a:rPr lang="en-US" sz="1800" dirty="0"/>
              <a:t>a 6-DOF joint and a sine wave.</a:t>
            </a:r>
          </a:p>
          <a:p>
            <a:pPr lvl="1"/>
            <a:endParaRPr lang="en-US" dirty="0"/>
          </a:p>
          <a:p>
            <a:r>
              <a:rPr lang="en-US" sz="2000" dirty="0"/>
              <a:t>How should we connect these components? Rigid Transforms (see slide 17)?</a:t>
            </a:r>
          </a:p>
          <a:p>
            <a:endParaRPr lang="en-US" dirty="0"/>
          </a:p>
          <a:p>
            <a:endParaRPr lang="en-US" dirty="0"/>
          </a:p>
          <a:p>
            <a:pPr marL="457200" indent="-457200">
              <a:buFont typeface="+mj-lt"/>
              <a:buAutoNum type="arabicPeriod"/>
            </a:pPr>
            <a:endParaRPr lang="en-US"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a:xfrm>
            <a:off x="76200" y="5511271"/>
            <a:ext cx="2895600" cy="140229"/>
          </a:xfrm>
        </p:spPr>
        <p:txBody>
          <a:bodyPr wrap="square" anchor="t">
            <a:normAutofit/>
          </a:bodyPr>
          <a:lstStyle/>
          <a:p>
            <a:pPr>
              <a:lnSpc>
                <a:spcPct val="90000"/>
              </a:lnSpc>
              <a:spcAft>
                <a:spcPts val="600"/>
              </a:spcAft>
              <a:defRPr/>
            </a:pPr>
            <a:r>
              <a:rPr lang="en-US" altLang="zh-TW" sz="300"/>
              <a:t>ASM Pacific Technology Ltd. © 2020</a:t>
            </a:r>
          </a:p>
        </p:txBody>
      </p:sp>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a:xfrm>
            <a:off x="0" y="368308"/>
            <a:ext cx="9144000" cy="393693"/>
          </a:xfrm>
        </p:spPr>
        <p:txBody>
          <a:bodyPr wrap="square" anchor="ctr">
            <a:normAutofit/>
          </a:bodyPr>
          <a:lstStyle/>
          <a:p>
            <a:pPr>
              <a:lnSpc>
                <a:spcPct val="90000"/>
              </a:lnSpc>
            </a:pPr>
            <a:r>
              <a:rPr lang="en-GB" dirty="0"/>
              <a:t>Intermediate </a:t>
            </a:r>
            <a:r>
              <a:rPr lang="en-GB" dirty="0" err="1"/>
              <a:t>Simscape</a:t>
            </a:r>
            <a:r>
              <a:rPr lang="en-GB" dirty="0"/>
              <a:t> Multibody model</a:t>
            </a:r>
            <a:endParaRPr lang="en-NL" dirty="0"/>
          </a:p>
        </p:txBody>
      </p:sp>
      <p:sp>
        <p:nvSpPr>
          <p:cNvPr id="8" name="Content Placeholder 2">
            <a:extLst>
              <a:ext uri="{FF2B5EF4-FFF2-40B4-BE49-F238E27FC236}">
                <a16:creationId xmlns:a16="http://schemas.microsoft.com/office/drawing/2014/main" id="{EC892BB2-1547-462E-B6DC-30E32FC268ED}"/>
              </a:ext>
            </a:extLst>
          </p:cNvPr>
          <p:cNvSpPr txBox="1">
            <a:spLocks/>
          </p:cNvSpPr>
          <p:nvPr/>
        </p:nvSpPr>
        <p:spPr bwMode="auto">
          <a:xfrm>
            <a:off x="152400" y="4598429"/>
            <a:ext cx="4273380" cy="762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85739" indent="-285739" algn="l" rtl="0" eaLnBrk="1" fontAlgn="base" hangingPunct="1">
              <a:spcBef>
                <a:spcPct val="20000"/>
              </a:spcBef>
              <a:spcAft>
                <a:spcPct val="0"/>
              </a:spcAft>
              <a:buClr>
                <a:srgbClr val="990000"/>
              </a:buClr>
              <a:buSzPct val="80000"/>
              <a:buFont typeface="Wingdings" pitchFamily="2" charset="2"/>
              <a:buChar char="p"/>
              <a:defRPr sz="2333" b="0">
                <a:solidFill>
                  <a:schemeClr val="tx1"/>
                </a:solidFill>
                <a:latin typeface="+mn-lt"/>
                <a:ea typeface="+mn-ea"/>
                <a:cs typeface="+mn-cs"/>
              </a:defRPr>
            </a:lvl1pPr>
            <a:lvl2pPr marL="619100" indent="-238115" algn="l" rtl="0" eaLnBrk="1" fontAlgn="base" hangingPunct="1">
              <a:spcBef>
                <a:spcPct val="20000"/>
              </a:spcBef>
              <a:spcAft>
                <a:spcPct val="0"/>
              </a:spcAft>
              <a:buClr>
                <a:srgbClr val="990000"/>
              </a:buClr>
              <a:buFont typeface="Wingdings" pitchFamily="2" charset="2"/>
              <a:buChar char="n"/>
              <a:defRPr sz="2000">
                <a:solidFill>
                  <a:schemeClr val="tx1"/>
                </a:solidFill>
                <a:latin typeface="+mn-lt"/>
              </a:defRPr>
            </a:lvl2pPr>
            <a:lvl3pPr marL="952462" indent="-190492" algn="l" rtl="0" eaLnBrk="1" fontAlgn="base" hangingPunct="1">
              <a:spcBef>
                <a:spcPct val="20000"/>
              </a:spcBef>
              <a:spcAft>
                <a:spcPct val="0"/>
              </a:spcAft>
              <a:buClr>
                <a:srgbClr val="990000"/>
              </a:buClr>
              <a:buSzPct val="80000"/>
              <a:buFont typeface="Wingdings" pitchFamily="2" charset="2"/>
              <a:buChar char="p"/>
              <a:defRPr sz="1667">
                <a:solidFill>
                  <a:schemeClr val="tx1"/>
                </a:solidFill>
                <a:latin typeface="+mn-lt"/>
              </a:defRPr>
            </a:lvl3pPr>
            <a:lvl4pPr marL="1333447" indent="-190492" algn="l" rtl="0" eaLnBrk="1" fontAlgn="base" hangingPunct="1">
              <a:spcBef>
                <a:spcPct val="20000"/>
              </a:spcBef>
              <a:spcAft>
                <a:spcPct val="0"/>
              </a:spcAft>
              <a:buClr>
                <a:srgbClr val="A50021"/>
              </a:buClr>
              <a:buSzPct val="80000"/>
              <a:buFont typeface="Wingdings" pitchFamily="2" charset="2"/>
              <a:buChar char="n"/>
              <a:defRPr sz="1500">
                <a:solidFill>
                  <a:schemeClr val="tx1"/>
                </a:solidFill>
                <a:latin typeface="+mn-lt"/>
              </a:defRPr>
            </a:lvl4pPr>
            <a:lvl5pPr marL="1714431" indent="-190492" algn="l" rtl="0" eaLnBrk="1" fontAlgn="base" hangingPunct="1">
              <a:spcBef>
                <a:spcPct val="20000"/>
              </a:spcBef>
              <a:spcAft>
                <a:spcPct val="0"/>
              </a:spcAft>
              <a:buChar char="»"/>
              <a:defRPr sz="1500">
                <a:solidFill>
                  <a:schemeClr val="tx1"/>
                </a:solidFill>
                <a:latin typeface="+mn-lt"/>
              </a:defRPr>
            </a:lvl5pPr>
            <a:lvl6pPr marL="2095416" indent="-190492" algn="l" rtl="0" eaLnBrk="1" fontAlgn="base" hangingPunct="1">
              <a:spcBef>
                <a:spcPct val="20000"/>
              </a:spcBef>
              <a:spcAft>
                <a:spcPct val="0"/>
              </a:spcAft>
              <a:buChar char="»"/>
              <a:defRPr sz="1500">
                <a:solidFill>
                  <a:schemeClr val="tx1"/>
                </a:solidFill>
                <a:latin typeface="+mn-lt"/>
              </a:defRPr>
            </a:lvl6pPr>
            <a:lvl7pPr marL="2476401" indent="-190492" algn="l" rtl="0" eaLnBrk="1" fontAlgn="base" hangingPunct="1">
              <a:spcBef>
                <a:spcPct val="20000"/>
              </a:spcBef>
              <a:spcAft>
                <a:spcPct val="0"/>
              </a:spcAft>
              <a:buChar char="»"/>
              <a:defRPr sz="1500">
                <a:solidFill>
                  <a:schemeClr val="tx1"/>
                </a:solidFill>
                <a:latin typeface="+mn-lt"/>
              </a:defRPr>
            </a:lvl7pPr>
            <a:lvl8pPr marL="2857386" indent="-190492" algn="l" rtl="0" eaLnBrk="1" fontAlgn="base" hangingPunct="1">
              <a:spcBef>
                <a:spcPct val="20000"/>
              </a:spcBef>
              <a:spcAft>
                <a:spcPct val="0"/>
              </a:spcAft>
              <a:buChar char="»"/>
              <a:defRPr sz="1500">
                <a:solidFill>
                  <a:schemeClr val="tx1"/>
                </a:solidFill>
                <a:latin typeface="+mn-lt"/>
              </a:defRPr>
            </a:lvl8pPr>
            <a:lvl9pPr marL="3238370" indent="-190492" algn="l" rtl="0" eaLnBrk="1" fontAlgn="base" hangingPunct="1">
              <a:spcBef>
                <a:spcPct val="20000"/>
              </a:spcBef>
              <a:spcAft>
                <a:spcPct val="0"/>
              </a:spcAft>
              <a:buChar char="»"/>
              <a:defRPr sz="1500">
                <a:solidFill>
                  <a:schemeClr val="tx1"/>
                </a:solidFill>
                <a:latin typeface="+mn-lt"/>
              </a:defRPr>
            </a:lvl9pPr>
          </a:lstStyle>
          <a:p>
            <a:r>
              <a:rPr kumimoji="0" lang="en-GB" sz="2000" kern="0" dirty="0"/>
              <a:t>How do these Rigid Transforms look?</a:t>
            </a:r>
            <a:endParaRPr kumimoji="0" lang="en-US" sz="2000" kern="0" dirty="0"/>
          </a:p>
          <a:p>
            <a:endParaRPr kumimoji="0" lang="en-US" kern="0" dirty="0"/>
          </a:p>
          <a:p>
            <a:endParaRPr kumimoji="0" lang="en-US" kern="0" dirty="0"/>
          </a:p>
          <a:p>
            <a:pPr marL="457200" indent="-457200">
              <a:buFont typeface="+mj-lt"/>
              <a:buAutoNum type="arabicPeriod"/>
            </a:pPr>
            <a:endParaRPr kumimoji="0" lang="en-US" kern="0" dirty="0"/>
          </a:p>
        </p:txBody>
      </p:sp>
      <p:sp>
        <p:nvSpPr>
          <p:cNvPr id="16" name="Rectangle: Rounded Corners 15">
            <a:extLst>
              <a:ext uri="{FF2B5EF4-FFF2-40B4-BE49-F238E27FC236}">
                <a16:creationId xmlns:a16="http://schemas.microsoft.com/office/drawing/2014/main" id="{A1A51120-4EED-4D3F-A71C-CC11923FF7F3}"/>
              </a:ext>
            </a:extLst>
          </p:cNvPr>
          <p:cNvSpPr/>
          <p:nvPr/>
        </p:nvSpPr>
        <p:spPr bwMode="auto">
          <a:xfrm>
            <a:off x="5465484" y="3238500"/>
            <a:ext cx="478116" cy="5334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sp>
        <p:nvSpPr>
          <p:cNvPr id="18" name="Rectangle: Rounded Corners 17">
            <a:extLst>
              <a:ext uri="{FF2B5EF4-FFF2-40B4-BE49-F238E27FC236}">
                <a16:creationId xmlns:a16="http://schemas.microsoft.com/office/drawing/2014/main" id="{21D34732-1307-4CEF-8227-470B5BBD4646}"/>
              </a:ext>
            </a:extLst>
          </p:cNvPr>
          <p:cNvSpPr/>
          <p:nvPr/>
        </p:nvSpPr>
        <p:spPr bwMode="auto">
          <a:xfrm>
            <a:off x="8394052" y="3238500"/>
            <a:ext cx="478116" cy="5334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sp>
        <p:nvSpPr>
          <p:cNvPr id="19" name="Arc 18">
            <a:extLst>
              <a:ext uri="{FF2B5EF4-FFF2-40B4-BE49-F238E27FC236}">
                <a16:creationId xmlns:a16="http://schemas.microsoft.com/office/drawing/2014/main" id="{7D28EB67-7BBF-47FC-A474-AADC41E83ADB}"/>
              </a:ext>
            </a:extLst>
          </p:cNvPr>
          <p:cNvSpPr/>
          <p:nvPr/>
        </p:nvSpPr>
        <p:spPr bwMode="auto">
          <a:xfrm>
            <a:off x="5715000" y="3508485"/>
            <a:ext cx="609600" cy="1169234"/>
          </a:xfrm>
          <a:prstGeom prst="arc">
            <a:avLst>
              <a:gd name="adj1" fmla="val 16638366"/>
              <a:gd name="adj2" fmla="val 3154449"/>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sp>
        <p:nvSpPr>
          <p:cNvPr id="20" name="Arc 19">
            <a:extLst>
              <a:ext uri="{FF2B5EF4-FFF2-40B4-BE49-F238E27FC236}">
                <a16:creationId xmlns:a16="http://schemas.microsoft.com/office/drawing/2014/main" id="{001DA5D9-5497-4F84-8B07-5D7240474248}"/>
              </a:ext>
            </a:extLst>
          </p:cNvPr>
          <p:cNvSpPr/>
          <p:nvPr/>
        </p:nvSpPr>
        <p:spPr bwMode="auto">
          <a:xfrm>
            <a:off x="8579387" y="3508485"/>
            <a:ext cx="478116" cy="1089944"/>
          </a:xfrm>
          <a:prstGeom prst="arc">
            <a:avLst>
              <a:gd name="adj1" fmla="val 16966534"/>
              <a:gd name="adj2" fmla="val 4181435"/>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pic>
        <p:nvPicPr>
          <p:cNvPr id="13" name="Picture 12">
            <a:extLst>
              <a:ext uri="{FF2B5EF4-FFF2-40B4-BE49-F238E27FC236}">
                <a16:creationId xmlns:a16="http://schemas.microsoft.com/office/drawing/2014/main" id="{9174A92B-DF39-4397-9246-36586E1779A8}"/>
              </a:ext>
            </a:extLst>
          </p:cNvPr>
          <p:cNvPicPr>
            <a:picLocks noChangeAspect="1"/>
          </p:cNvPicPr>
          <p:nvPr/>
        </p:nvPicPr>
        <p:blipFill>
          <a:blip r:embed="rId5"/>
          <a:stretch>
            <a:fillRect/>
          </a:stretch>
        </p:blipFill>
        <p:spPr>
          <a:xfrm>
            <a:off x="4327877" y="4510156"/>
            <a:ext cx="2275213" cy="762008"/>
          </a:xfrm>
          <a:prstGeom prst="rect">
            <a:avLst/>
          </a:prstGeom>
        </p:spPr>
      </p:pic>
      <p:pic>
        <p:nvPicPr>
          <p:cNvPr id="21" name="Picture 20">
            <a:extLst>
              <a:ext uri="{FF2B5EF4-FFF2-40B4-BE49-F238E27FC236}">
                <a16:creationId xmlns:a16="http://schemas.microsoft.com/office/drawing/2014/main" id="{4343D020-0B18-4F6E-BA07-D71775D638DE}"/>
              </a:ext>
            </a:extLst>
          </p:cNvPr>
          <p:cNvPicPr>
            <a:picLocks noChangeAspect="1"/>
          </p:cNvPicPr>
          <p:nvPr/>
        </p:nvPicPr>
        <p:blipFill>
          <a:blip r:embed="rId6"/>
          <a:stretch>
            <a:fillRect/>
          </a:stretch>
        </p:blipFill>
        <p:spPr>
          <a:xfrm>
            <a:off x="6677905" y="4510156"/>
            <a:ext cx="2275213" cy="758404"/>
          </a:xfrm>
          <a:prstGeom prst="rect">
            <a:avLst/>
          </a:prstGeom>
        </p:spPr>
      </p:pic>
      <p:sp>
        <p:nvSpPr>
          <p:cNvPr id="3" name="Slide Number Placeholder 4">
            <a:extLst>
              <a:ext uri="{FF2B5EF4-FFF2-40B4-BE49-F238E27FC236}">
                <a16:creationId xmlns:a16="http://schemas.microsoft.com/office/drawing/2014/main" id="{49DB6559-995E-447A-8BB0-9D1515CA125C}"/>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5202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animBg="1"/>
      <p:bldP spid="18"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p:txBody>
          <a:bodyPr/>
          <a:lstStyle/>
          <a:p>
            <a:r>
              <a:rPr lang="en-GB" dirty="0"/>
              <a:t>Applying sensors in </a:t>
            </a:r>
            <a:r>
              <a:rPr lang="en-GB" dirty="0" err="1"/>
              <a:t>Simscape</a:t>
            </a:r>
            <a:r>
              <a:rPr lang="en-GB" dirty="0"/>
              <a:t> Multibody</a:t>
            </a:r>
            <a:endParaRPr lang="en-NL"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p:txBody>
          <a:bodyPr/>
          <a:lstStyle/>
          <a:p>
            <a:pPr>
              <a:defRPr/>
            </a:pPr>
            <a:r>
              <a:rPr lang="en-US" altLang="zh-TW" dirty="0"/>
              <a:t>ASM Pacific Technology Ltd. © 2020</a:t>
            </a:r>
          </a:p>
        </p:txBody>
      </p:sp>
      <p:sp>
        <p:nvSpPr>
          <p:cNvPr id="12" name="Content Placeholder 2">
            <a:extLst>
              <a:ext uri="{FF2B5EF4-FFF2-40B4-BE49-F238E27FC236}">
                <a16:creationId xmlns:a16="http://schemas.microsoft.com/office/drawing/2014/main" id="{D83E0E74-9BB0-4DE0-91BA-8C8F796CCCF1}"/>
              </a:ext>
            </a:extLst>
          </p:cNvPr>
          <p:cNvSpPr>
            <a:spLocks noGrp="1"/>
          </p:cNvSpPr>
          <p:nvPr>
            <p:ph idx="1"/>
          </p:nvPr>
        </p:nvSpPr>
        <p:spPr>
          <a:xfrm>
            <a:off x="152400" y="1079500"/>
            <a:ext cx="7258050" cy="4267192"/>
          </a:xfrm>
        </p:spPr>
        <p:txBody>
          <a:bodyPr/>
          <a:lstStyle/>
          <a:p>
            <a:pPr marL="457200" indent="-457200">
              <a:buFont typeface="+mj-lt"/>
              <a:buAutoNum type="arabicPeriod"/>
            </a:pPr>
            <a:r>
              <a:rPr lang="en-GB" sz="1800" dirty="0"/>
              <a:t>In the </a:t>
            </a:r>
            <a:r>
              <a:rPr lang="en-GB" sz="1800" b="1" dirty="0"/>
              <a:t>Simulink Library Browser &gt; </a:t>
            </a:r>
            <a:r>
              <a:rPr lang="en-GB" sz="1800" b="1" dirty="0" err="1"/>
              <a:t>Simscape</a:t>
            </a:r>
            <a:r>
              <a:rPr lang="en-GB" sz="1800" b="1" dirty="0"/>
              <a:t> &gt; Multibody</a:t>
            </a:r>
            <a:r>
              <a:rPr lang="en-GB" sz="1800" dirty="0"/>
              <a:t> double click on the </a:t>
            </a:r>
            <a:r>
              <a:rPr lang="en-GB" sz="1800" b="1" dirty="0"/>
              <a:t>Frames and Transforms</a:t>
            </a:r>
            <a:r>
              <a:rPr lang="en-GB" sz="1800" dirty="0"/>
              <a:t> such that we can select the desired block. </a:t>
            </a:r>
          </a:p>
          <a:p>
            <a:pPr marL="457200" indent="-457200">
              <a:buFont typeface="+mj-lt"/>
              <a:buAutoNum type="arabicPeriod"/>
            </a:pPr>
            <a:endParaRPr lang="en-GB" sz="1800" dirty="0"/>
          </a:p>
          <a:p>
            <a:pPr marL="457200" indent="-457200">
              <a:buFont typeface="+mj-lt"/>
              <a:buAutoNum type="arabicPeriod"/>
            </a:pPr>
            <a:r>
              <a:rPr lang="en-GB" sz="1800" dirty="0"/>
              <a:t>Subsequently, we select the </a:t>
            </a:r>
            <a:r>
              <a:rPr lang="en-US" sz="1800" b="1" dirty="0"/>
              <a:t>Transform Sensor </a:t>
            </a:r>
            <a:r>
              <a:rPr lang="en-US" sz="1800" dirty="0"/>
              <a:t>component and drag it into the Simulink model. </a:t>
            </a:r>
          </a:p>
          <a:p>
            <a:pPr marL="457200" indent="-457200">
              <a:buFont typeface="+mj-lt"/>
              <a:buAutoNum type="arabicPeriod"/>
            </a:pPr>
            <a:endParaRPr lang="en-US" sz="1800" dirty="0"/>
          </a:p>
          <a:p>
            <a:pPr marL="457200" indent="-457200">
              <a:buFont typeface="+mj-lt"/>
              <a:buAutoNum type="arabicPeriod"/>
            </a:pPr>
            <a:r>
              <a:rPr lang="en-US" sz="1800" dirty="0"/>
              <a:t>Open </a:t>
            </a:r>
            <a:r>
              <a:rPr lang="en-GB" sz="1800" dirty="0"/>
              <a:t>the </a:t>
            </a:r>
            <a:r>
              <a:rPr lang="en-US" sz="1800" b="1" dirty="0"/>
              <a:t>Transform Sensor </a:t>
            </a:r>
            <a:r>
              <a:rPr lang="en-US" sz="1800" dirty="0"/>
              <a:t>component by </a:t>
            </a:r>
            <a:br>
              <a:rPr lang="en-US" sz="1800" dirty="0"/>
            </a:br>
            <a:r>
              <a:rPr lang="en-US" sz="1800" dirty="0"/>
              <a:t>double clicking on it. Subsequently, we can</a:t>
            </a:r>
            <a:br>
              <a:rPr lang="en-US" sz="1800" dirty="0"/>
            </a:br>
            <a:r>
              <a:rPr lang="en-US" sz="1800" dirty="0"/>
              <a:t>choose the measurement type. </a:t>
            </a:r>
            <a:endParaRPr lang="en-GB" sz="1800" dirty="0"/>
          </a:p>
        </p:txBody>
      </p:sp>
      <p:pic>
        <p:nvPicPr>
          <p:cNvPr id="3" name="Picture 2">
            <a:extLst>
              <a:ext uri="{FF2B5EF4-FFF2-40B4-BE49-F238E27FC236}">
                <a16:creationId xmlns:a16="http://schemas.microsoft.com/office/drawing/2014/main" id="{9DD3DE4C-5C9D-4FDE-8E2F-D092B5FF35E8}"/>
              </a:ext>
            </a:extLst>
          </p:cNvPr>
          <p:cNvPicPr>
            <a:picLocks noChangeAspect="1"/>
          </p:cNvPicPr>
          <p:nvPr/>
        </p:nvPicPr>
        <p:blipFill>
          <a:blip r:embed="rId2"/>
          <a:stretch>
            <a:fillRect/>
          </a:stretch>
        </p:blipFill>
        <p:spPr>
          <a:xfrm>
            <a:off x="7429500" y="990600"/>
            <a:ext cx="1390650" cy="1028700"/>
          </a:xfrm>
          <a:prstGeom prst="rect">
            <a:avLst/>
          </a:prstGeom>
        </p:spPr>
      </p:pic>
      <p:pic>
        <p:nvPicPr>
          <p:cNvPr id="6" name="Picture 5">
            <a:extLst>
              <a:ext uri="{FF2B5EF4-FFF2-40B4-BE49-F238E27FC236}">
                <a16:creationId xmlns:a16="http://schemas.microsoft.com/office/drawing/2014/main" id="{99AB1D22-6905-462B-88FC-9B916A489FC8}"/>
              </a:ext>
            </a:extLst>
          </p:cNvPr>
          <p:cNvPicPr>
            <a:picLocks noChangeAspect="1"/>
          </p:cNvPicPr>
          <p:nvPr/>
        </p:nvPicPr>
        <p:blipFill>
          <a:blip r:embed="rId3"/>
          <a:stretch>
            <a:fillRect/>
          </a:stretch>
        </p:blipFill>
        <p:spPr>
          <a:xfrm>
            <a:off x="7796212" y="2247899"/>
            <a:ext cx="657225" cy="828675"/>
          </a:xfrm>
          <a:prstGeom prst="rect">
            <a:avLst/>
          </a:prstGeom>
        </p:spPr>
      </p:pic>
      <p:pic>
        <p:nvPicPr>
          <p:cNvPr id="7" name="Picture 6">
            <a:extLst>
              <a:ext uri="{FF2B5EF4-FFF2-40B4-BE49-F238E27FC236}">
                <a16:creationId xmlns:a16="http://schemas.microsoft.com/office/drawing/2014/main" id="{F2425CD8-D5C0-4197-803B-8910481FA2F0}"/>
              </a:ext>
            </a:extLst>
          </p:cNvPr>
          <p:cNvPicPr>
            <a:picLocks noChangeAspect="1"/>
          </p:cNvPicPr>
          <p:nvPr/>
        </p:nvPicPr>
        <p:blipFill>
          <a:blip r:embed="rId4"/>
          <a:stretch>
            <a:fillRect/>
          </a:stretch>
        </p:blipFill>
        <p:spPr>
          <a:xfrm>
            <a:off x="6172200" y="3305173"/>
            <a:ext cx="2647950" cy="2173690"/>
          </a:xfrm>
          <a:prstGeom prst="rect">
            <a:avLst/>
          </a:prstGeom>
        </p:spPr>
      </p:pic>
      <p:sp>
        <p:nvSpPr>
          <p:cNvPr id="5" name="Slide Number Placeholder 4">
            <a:extLst>
              <a:ext uri="{FF2B5EF4-FFF2-40B4-BE49-F238E27FC236}">
                <a16:creationId xmlns:a16="http://schemas.microsoft.com/office/drawing/2014/main" id="{7B03E272-2785-4CDC-BC1E-40E579EE91E6}"/>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1193748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p:txBody>
          <a:bodyPr/>
          <a:lstStyle/>
          <a:p>
            <a:r>
              <a:rPr lang="en-GB" dirty="0"/>
              <a:t>Model the sensor that measures the motion of the X-stage</a:t>
            </a:r>
            <a:endParaRPr lang="en-NL"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p:txBody>
          <a:bodyPr/>
          <a:lstStyle/>
          <a:p>
            <a:pPr>
              <a:defRPr/>
            </a:pPr>
            <a:r>
              <a:rPr lang="en-US" altLang="zh-TW" dirty="0"/>
              <a:t>ASM Pacific Technology Ltd. © 2020</a:t>
            </a:r>
          </a:p>
        </p:txBody>
      </p:sp>
      <p:sp>
        <p:nvSpPr>
          <p:cNvPr id="12" name="Content Placeholder 2">
            <a:extLst>
              <a:ext uri="{FF2B5EF4-FFF2-40B4-BE49-F238E27FC236}">
                <a16:creationId xmlns:a16="http://schemas.microsoft.com/office/drawing/2014/main" id="{D83E0E74-9BB0-4DE0-91BA-8C8F796CCCF1}"/>
              </a:ext>
            </a:extLst>
          </p:cNvPr>
          <p:cNvSpPr>
            <a:spLocks noGrp="1"/>
          </p:cNvSpPr>
          <p:nvPr>
            <p:ph idx="1"/>
          </p:nvPr>
        </p:nvSpPr>
        <p:spPr>
          <a:xfrm>
            <a:off x="152400" y="1079500"/>
            <a:ext cx="6324600" cy="4267192"/>
          </a:xfrm>
        </p:spPr>
        <p:txBody>
          <a:bodyPr/>
          <a:lstStyle/>
          <a:p>
            <a:r>
              <a:rPr lang="en-US" sz="1800" dirty="0"/>
              <a:t>Inside </a:t>
            </a:r>
            <a:r>
              <a:rPr lang="en-GB" sz="1800" dirty="0"/>
              <a:t>the </a:t>
            </a:r>
            <a:r>
              <a:rPr lang="en-US" sz="1800" b="1" dirty="0"/>
              <a:t>Transform Sensor </a:t>
            </a:r>
            <a:r>
              <a:rPr lang="en-US" sz="1800" dirty="0"/>
              <a:t>component we check the X-Translation box.</a:t>
            </a:r>
            <a:endParaRPr lang="en-US" sz="1800" b="1" dirty="0"/>
          </a:p>
          <a:p>
            <a:pPr marL="0" indent="0">
              <a:buNone/>
            </a:pPr>
            <a:endParaRPr lang="en-US" sz="1400" dirty="0"/>
          </a:p>
          <a:p>
            <a:r>
              <a:rPr lang="en-GB" sz="1800" dirty="0"/>
              <a:t>In the </a:t>
            </a:r>
            <a:r>
              <a:rPr lang="en-GB" sz="1800" b="1" dirty="0"/>
              <a:t>Simulink Library Browser &gt; </a:t>
            </a:r>
            <a:r>
              <a:rPr lang="en-GB" sz="1800" b="1" dirty="0" err="1"/>
              <a:t>Simscape</a:t>
            </a:r>
            <a:r>
              <a:rPr lang="en-GB" sz="1800" b="1" dirty="0"/>
              <a:t> </a:t>
            </a:r>
            <a:r>
              <a:rPr lang="en-GB" sz="1800" dirty="0"/>
              <a:t>open the </a:t>
            </a:r>
            <a:r>
              <a:rPr lang="en-GB" sz="1800" b="1" dirty="0"/>
              <a:t>Utilities</a:t>
            </a:r>
            <a:r>
              <a:rPr lang="en-GB" sz="1800" dirty="0"/>
              <a:t> folder, select the </a:t>
            </a:r>
            <a:r>
              <a:rPr lang="en-GB" sz="1800" b="1" dirty="0"/>
              <a:t>PS-Simulink Converter</a:t>
            </a:r>
            <a:r>
              <a:rPr lang="en-GB" sz="1800" dirty="0"/>
              <a:t> and drag it into the Simulink model. </a:t>
            </a:r>
          </a:p>
          <a:p>
            <a:endParaRPr lang="en-GB" sz="1800" dirty="0"/>
          </a:p>
          <a:p>
            <a:r>
              <a:rPr lang="en-GB" sz="1800" dirty="0"/>
              <a:t>In the </a:t>
            </a:r>
            <a:r>
              <a:rPr lang="en-GB" sz="1800" b="1" dirty="0"/>
              <a:t>Simulink Library Browser &gt; Simulink </a:t>
            </a:r>
            <a:r>
              <a:rPr lang="en-GB" sz="1800" dirty="0"/>
              <a:t>open the </a:t>
            </a:r>
            <a:r>
              <a:rPr lang="en-GB" sz="1800" b="1" dirty="0"/>
              <a:t>Sinks</a:t>
            </a:r>
            <a:r>
              <a:rPr lang="en-GB" sz="1800" dirty="0"/>
              <a:t> folder, select the </a:t>
            </a:r>
            <a:r>
              <a:rPr lang="en-GB" sz="1800" b="1" dirty="0"/>
              <a:t>Scope </a:t>
            </a:r>
            <a:r>
              <a:rPr lang="en-GB" sz="1800" dirty="0"/>
              <a:t>and drag it into the Simulink model. </a:t>
            </a:r>
          </a:p>
          <a:p>
            <a:endParaRPr lang="en-GB" sz="1800" dirty="0"/>
          </a:p>
          <a:p>
            <a:r>
              <a:rPr lang="en-GB" sz="1800" dirty="0"/>
              <a:t>Connect the </a:t>
            </a:r>
            <a:r>
              <a:rPr lang="en-GB" sz="1800" b="1" dirty="0"/>
              <a:t>Scope</a:t>
            </a:r>
            <a:r>
              <a:rPr lang="en-GB" sz="1800" dirty="0"/>
              <a:t> to the </a:t>
            </a:r>
            <a:r>
              <a:rPr lang="en-GB" sz="1800" b="1" dirty="0"/>
              <a:t>PS-Simulink Converter</a:t>
            </a:r>
            <a:r>
              <a:rPr lang="en-GB" sz="1800" dirty="0"/>
              <a:t> and the </a:t>
            </a:r>
            <a:r>
              <a:rPr lang="en-GB" sz="1800" b="1" dirty="0"/>
              <a:t>PS-Simulink Converter</a:t>
            </a:r>
            <a:r>
              <a:rPr lang="en-GB" sz="1800" dirty="0"/>
              <a:t> to the </a:t>
            </a:r>
            <a:r>
              <a:rPr lang="en-US" sz="1800" b="1" dirty="0"/>
              <a:t>Transform Sensor</a:t>
            </a:r>
            <a:r>
              <a:rPr lang="en-GB" sz="1800" b="1" dirty="0"/>
              <a:t>.</a:t>
            </a:r>
            <a:endParaRPr lang="en-GB" sz="1800" dirty="0"/>
          </a:p>
        </p:txBody>
      </p:sp>
      <p:pic>
        <p:nvPicPr>
          <p:cNvPr id="5" name="Picture 4">
            <a:extLst>
              <a:ext uri="{FF2B5EF4-FFF2-40B4-BE49-F238E27FC236}">
                <a16:creationId xmlns:a16="http://schemas.microsoft.com/office/drawing/2014/main" id="{6CE4E561-7150-42F9-AF5B-89E7DB840A71}"/>
              </a:ext>
            </a:extLst>
          </p:cNvPr>
          <p:cNvPicPr>
            <a:picLocks noChangeAspect="1"/>
          </p:cNvPicPr>
          <p:nvPr/>
        </p:nvPicPr>
        <p:blipFill>
          <a:blip r:embed="rId3"/>
          <a:stretch>
            <a:fillRect/>
          </a:stretch>
        </p:blipFill>
        <p:spPr>
          <a:xfrm>
            <a:off x="6588467" y="1234108"/>
            <a:ext cx="2179531" cy="253178"/>
          </a:xfrm>
          <a:prstGeom prst="rect">
            <a:avLst/>
          </a:prstGeom>
        </p:spPr>
      </p:pic>
      <p:pic>
        <p:nvPicPr>
          <p:cNvPr id="7" name="Picture 6">
            <a:extLst>
              <a:ext uri="{FF2B5EF4-FFF2-40B4-BE49-F238E27FC236}">
                <a16:creationId xmlns:a16="http://schemas.microsoft.com/office/drawing/2014/main" id="{C2B6A3C6-3D66-45EC-8B2E-4DCEDFA78B9F}"/>
              </a:ext>
            </a:extLst>
          </p:cNvPr>
          <p:cNvPicPr>
            <a:picLocks noChangeAspect="1"/>
          </p:cNvPicPr>
          <p:nvPr/>
        </p:nvPicPr>
        <p:blipFill>
          <a:blip r:embed="rId4"/>
          <a:stretch>
            <a:fillRect/>
          </a:stretch>
        </p:blipFill>
        <p:spPr>
          <a:xfrm>
            <a:off x="7375261" y="1959393"/>
            <a:ext cx="771525" cy="676275"/>
          </a:xfrm>
          <a:prstGeom prst="rect">
            <a:avLst/>
          </a:prstGeom>
        </p:spPr>
      </p:pic>
      <p:pic>
        <p:nvPicPr>
          <p:cNvPr id="10" name="Picture 9">
            <a:extLst>
              <a:ext uri="{FF2B5EF4-FFF2-40B4-BE49-F238E27FC236}">
                <a16:creationId xmlns:a16="http://schemas.microsoft.com/office/drawing/2014/main" id="{42EAC081-BB55-480F-9766-DFABA319F17F}"/>
              </a:ext>
            </a:extLst>
          </p:cNvPr>
          <p:cNvPicPr>
            <a:picLocks noChangeAspect="1"/>
          </p:cNvPicPr>
          <p:nvPr/>
        </p:nvPicPr>
        <p:blipFill>
          <a:blip r:embed="rId5"/>
          <a:stretch>
            <a:fillRect/>
          </a:stretch>
        </p:blipFill>
        <p:spPr>
          <a:xfrm>
            <a:off x="7484798" y="3096726"/>
            <a:ext cx="552450" cy="723900"/>
          </a:xfrm>
          <a:prstGeom prst="rect">
            <a:avLst/>
          </a:prstGeom>
        </p:spPr>
      </p:pic>
      <p:pic>
        <p:nvPicPr>
          <p:cNvPr id="11" name="Picture 10">
            <a:extLst>
              <a:ext uri="{FF2B5EF4-FFF2-40B4-BE49-F238E27FC236}">
                <a16:creationId xmlns:a16="http://schemas.microsoft.com/office/drawing/2014/main" id="{7E109CBD-3D50-44B6-8135-FC88348C3EF9}"/>
              </a:ext>
            </a:extLst>
          </p:cNvPr>
          <p:cNvPicPr>
            <a:picLocks noChangeAspect="1"/>
          </p:cNvPicPr>
          <p:nvPr/>
        </p:nvPicPr>
        <p:blipFill>
          <a:blip r:embed="rId6"/>
          <a:stretch>
            <a:fillRect/>
          </a:stretch>
        </p:blipFill>
        <p:spPr>
          <a:xfrm>
            <a:off x="6724323" y="4295919"/>
            <a:ext cx="2073400" cy="752719"/>
          </a:xfrm>
          <a:prstGeom prst="rect">
            <a:avLst/>
          </a:prstGeom>
        </p:spPr>
      </p:pic>
      <p:sp>
        <p:nvSpPr>
          <p:cNvPr id="3" name="Slide Number Placeholder 4">
            <a:extLst>
              <a:ext uri="{FF2B5EF4-FFF2-40B4-BE49-F238E27FC236}">
                <a16:creationId xmlns:a16="http://schemas.microsoft.com/office/drawing/2014/main" id="{F6D9304E-B9B1-4907-AF5A-C355595229A5}"/>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597520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828554-BEFB-422F-A512-D9CA1EC11AF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802874" y="949048"/>
            <a:ext cx="3883930" cy="3548395"/>
          </a:xfrm>
          <a:prstGeom prst="rect">
            <a:avLst/>
          </a:prstGeom>
        </p:spPr>
      </p:pic>
      <p:pic>
        <p:nvPicPr>
          <p:cNvPr id="6" name="Picture 5">
            <a:extLst>
              <a:ext uri="{FF2B5EF4-FFF2-40B4-BE49-F238E27FC236}">
                <a16:creationId xmlns:a16="http://schemas.microsoft.com/office/drawing/2014/main" id="{81524568-64B6-4B3E-A12B-879EA47C5708}"/>
              </a:ext>
            </a:extLst>
          </p:cNvPr>
          <p:cNvPicPr>
            <a:picLocks noChangeAspect="1"/>
          </p:cNvPicPr>
          <p:nvPr/>
        </p:nvPicPr>
        <p:blipFill>
          <a:blip r:embed="rId4"/>
          <a:stretch>
            <a:fillRect/>
          </a:stretch>
        </p:blipFill>
        <p:spPr>
          <a:xfrm>
            <a:off x="4802873" y="953322"/>
            <a:ext cx="4123028" cy="3543300"/>
          </a:xfrm>
          <a:prstGeom prst="rect">
            <a:avLst/>
          </a:prstGeom>
        </p:spPr>
      </p:pic>
      <p:sp>
        <p:nvSpPr>
          <p:cNvPr id="12" name="Content Placeholder 2">
            <a:extLst>
              <a:ext uri="{FF2B5EF4-FFF2-40B4-BE49-F238E27FC236}">
                <a16:creationId xmlns:a16="http://schemas.microsoft.com/office/drawing/2014/main" id="{D83E0E74-9BB0-4DE0-91BA-8C8F796CCCF1}"/>
              </a:ext>
            </a:extLst>
          </p:cNvPr>
          <p:cNvSpPr>
            <a:spLocks noGrp="1"/>
          </p:cNvSpPr>
          <p:nvPr>
            <p:ph sz="half" idx="1"/>
          </p:nvPr>
        </p:nvSpPr>
        <p:spPr>
          <a:xfrm>
            <a:off x="152400" y="1079500"/>
            <a:ext cx="4273380" cy="3378200"/>
          </a:xfrm>
        </p:spPr>
        <p:txBody>
          <a:bodyPr wrap="square" anchor="t">
            <a:normAutofit fontScale="92500" lnSpcReduction="20000"/>
          </a:bodyPr>
          <a:lstStyle/>
          <a:p>
            <a:r>
              <a:rPr lang="en-US" sz="2000" dirty="0"/>
              <a:t>Until this point, the model should contain:</a:t>
            </a:r>
          </a:p>
          <a:p>
            <a:pPr lvl="1"/>
            <a:r>
              <a:rPr lang="en-GB" sz="1800" dirty="0"/>
              <a:t>a solver, a world frame and a mechanism configuration,</a:t>
            </a:r>
          </a:p>
          <a:p>
            <a:pPr lvl="1"/>
            <a:r>
              <a:rPr lang="en-US" sz="1800" dirty="0"/>
              <a:t>two planar joint components,</a:t>
            </a:r>
          </a:p>
          <a:p>
            <a:pPr lvl="1"/>
            <a:r>
              <a:rPr lang="en-US" sz="1800" dirty="0"/>
              <a:t>two brick solid components,</a:t>
            </a:r>
          </a:p>
          <a:p>
            <a:pPr lvl="1"/>
            <a:r>
              <a:rPr lang="en-US" sz="1800" dirty="0"/>
              <a:t>a 6-DOF joint and a sine wave,</a:t>
            </a:r>
          </a:p>
          <a:p>
            <a:pPr lvl="1"/>
            <a:r>
              <a:rPr lang="en-US" sz="1800" dirty="0"/>
              <a:t>a Transform Sensor and a scope.</a:t>
            </a:r>
          </a:p>
          <a:p>
            <a:pPr lvl="1"/>
            <a:endParaRPr lang="en-US" dirty="0"/>
          </a:p>
          <a:p>
            <a:r>
              <a:rPr lang="en-US" sz="2000" dirty="0"/>
              <a:t>How should we connect these components? Rigid Transforms (see slide 17)?</a:t>
            </a:r>
          </a:p>
          <a:p>
            <a:endParaRPr lang="en-US" dirty="0"/>
          </a:p>
          <a:p>
            <a:endParaRPr lang="en-US" dirty="0"/>
          </a:p>
          <a:p>
            <a:pPr marL="457200" indent="-457200">
              <a:buFont typeface="+mj-lt"/>
              <a:buAutoNum type="arabicPeriod"/>
            </a:pPr>
            <a:endParaRPr lang="en-US"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a:xfrm>
            <a:off x="76200" y="5511271"/>
            <a:ext cx="2895600" cy="140229"/>
          </a:xfrm>
        </p:spPr>
        <p:txBody>
          <a:bodyPr wrap="square" anchor="t">
            <a:normAutofit/>
          </a:bodyPr>
          <a:lstStyle/>
          <a:p>
            <a:pPr>
              <a:lnSpc>
                <a:spcPct val="90000"/>
              </a:lnSpc>
              <a:spcAft>
                <a:spcPts val="600"/>
              </a:spcAft>
              <a:defRPr/>
            </a:pPr>
            <a:r>
              <a:rPr lang="en-US" altLang="zh-TW" sz="300"/>
              <a:t>ASM Pacific Technology Ltd. © 2020</a:t>
            </a:r>
          </a:p>
        </p:txBody>
      </p:sp>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a:xfrm>
            <a:off x="0" y="368308"/>
            <a:ext cx="9144000" cy="393693"/>
          </a:xfrm>
        </p:spPr>
        <p:txBody>
          <a:bodyPr wrap="square" anchor="ctr">
            <a:normAutofit/>
          </a:bodyPr>
          <a:lstStyle/>
          <a:p>
            <a:pPr>
              <a:lnSpc>
                <a:spcPct val="90000"/>
              </a:lnSpc>
            </a:pPr>
            <a:r>
              <a:rPr lang="en-GB" dirty="0"/>
              <a:t>Intermediate </a:t>
            </a:r>
            <a:r>
              <a:rPr lang="en-GB" dirty="0" err="1"/>
              <a:t>Simscape</a:t>
            </a:r>
            <a:r>
              <a:rPr lang="en-GB" dirty="0"/>
              <a:t> Multibody model</a:t>
            </a:r>
            <a:endParaRPr lang="en-NL" dirty="0"/>
          </a:p>
        </p:txBody>
      </p:sp>
      <p:sp>
        <p:nvSpPr>
          <p:cNvPr id="8" name="Content Placeholder 2">
            <a:extLst>
              <a:ext uri="{FF2B5EF4-FFF2-40B4-BE49-F238E27FC236}">
                <a16:creationId xmlns:a16="http://schemas.microsoft.com/office/drawing/2014/main" id="{EC892BB2-1547-462E-B6DC-30E32FC268ED}"/>
              </a:ext>
            </a:extLst>
          </p:cNvPr>
          <p:cNvSpPr txBox="1">
            <a:spLocks/>
          </p:cNvSpPr>
          <p:nvPr/>
        </p:nvSpPr>
        <p:spPr bwMode="auto">
          <a:xfrm>
            <a:off x="152400" y="4598429"/>
            <a:ext cx="4273380" cy="762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85739" indent="-285739" algn="l" rtl="0" eaLnBrk="1" fontAlgn="base" hangingPunct="1">
              <a:spcBef>
                <a:spcPct val="20000"/>
              </a:spcBef>
              <a:spcAft>
                <a:spcPct val="0"/>
              </a:spcAft>
              <a:buClr>
                <a:srgbClr val="990000"/>
              </a:buClr>
              <a:buSzPct val="80000"/>
              <a:buFont typeface="Wingdings" pitchFamily="2" charset="2"/>
              <a:buChar char="p"/>
              <a:defRPr sz="2333" b="0">
                <a:solidFill>
                  <a:schemeClr val="tx1"/>
                </a:solidFill>
                <a:latin typeface="+mn-lt"/>
                <a:ea typeface="+mn-ea"/>
                <a:cs typeface="+mn-cs"/>
              </a:defRPr>
            </a:lvl1pPr>
            <a:lvl2pPr marL="619100" indent="-238115" algn="l" rtl="0" eaLnBrk="1" fontAlgn="base" hangingPunct="1">
              <a:spcBef>
                <a:spcPct val="20000"/>
              </a:spcBef>
              <a:spcAft>
                <a:spcPct val="0"/>
              </a:spcAft>
              <a:buClr>
                <a:srgbClr val="990000"/>
              </a:buClr>
              <a:buFont typeface="Wingdings" pitchFamily="2" charset="2"/>
              <a:buChar char="n"/>
              <a:defRPr sz="2000">
                <a:solidFill>
                  <a:schemeClr val="tx1"/>
                </a:solidFill>
                <a:latin typeface="+mn-lt"/>
              </a:defRPr>
            </a:lvl2pPr>
            <a:lvl3pPr marL="952462" indent="-190492" algn="l" rtl="0" eaLnBrk="1" fontAlgn="base" hangingPunct="1">
              <a:spcBef>
                <a:spcPct val="20000"/>
              </a:spcBef>
              <a:spcAft>
                <a:spcPct val="0"/>
              </a:spcAft>
              <a:buClr>
                <a:srgbClr val="990000"/>
              </a:buClr>
              <a:buSzPct val="80000"/>
              <a:buFont typeface="Wingdings" pitchFamily="2" charset="2"/>
              <a:buChar char="p"/>
              <a:defRPr sz="1667">
                <a:solidFill>
                  <a:schemeClr val="tx1"/>
                </a:solidFill>
                <a:latin typeface="+mn-lt"/>
              </a:defRPr>
            </a:lvl3pPr>
            <a:lvl4pPr marL="1333447" indent="-190492" algn="l" rtl="0" eaLnBrk="1" fontAlgn="base" hangingPunct="1">
              <a:spcBef>
                <a:spcPct val="20000"/>
              </a:spcBef>
              <a:spcAft>
                <a:spcPct val="0"/>
              </a:spcAft>
              <a:buClr>
                <a:srgbClr val="A50021"/>
              </a:buClr>
              <a:buSzPct val="80000"/>
              <a:buFont typeface="Wingdings" pitchFamily="2" charset="2"/>
              <a:buChar char="n"/>
              <a:defRPr sz="1500">
                <a:solidFill>
                  <a:schemeClr val="tx1"/>
                </a:solidFill>
                <a:latin typeface="+mn-lt"/>
              </a:defRPr>
            </a:lvl4pPr>
            <a:lvl5pPr marL="1714431" indent="-190492" algn="l" rtl="0" eaLnBrk="1" fontAlgn="base" hangingPunct="1">
              <a:spcBef>
                <a:spcPct val="20000"/>
              </a:spcBef>
              <a:spcAft>
                <a:spcPct val="0"/>
              </a:spcAft>
              <a:buChar char="»"/>
              <a:defRPr sz="1500">
                <a:solidFill>
                  <a:schemeClr val="tx1"/>
                </a:solidFill>
                <a:latin typeface="+mn-lt"/>
              </a:defRPr>
            </a:lvl5pPr>
            <a:lvl6pPr marL="2095416" indent="-190492" algn="l" rtl="0" eaLnBrk="1" fontAlgn="base" hangingPunct="1">
              <a:spcBef>
                <a:spcPct val="20000"/>
              </a:spcBef>
              <a:spcAft>
                <a:spcPct val="0"/>
              </a:spcAft>
              <a:buChar char="»"/>
              <a:defRPr sz="1500">
                <a:solidFill>
                  <a:schemeClr val="tx1"/>
                </a:solidFill>
                <a:latin typeface="+mn-lt"/>
              </a:defRPr>
            </a:lvl6pPr>
            <a:lvl7pPr marL="2476401" indent="-190492" algn="l" rtl="0" eaLnBrk="1" fontAlgn="base" hangingPunct="1">
              <a:spcBef>
                <a:spcPct val="20000"/>
              </a:spcBef>
              <a:spcAft>
                <a:spcPct val="0"/>
              </a:spcAft>
              <a:buChar char="»"/>
              <a:defRPr sz="1500">
                <a:solidFill>
                  <a:schemeClr val="tx1"/>
                </a:solidFill>
                <a:latin typeface="+mn-lt"/>
              </a:defRPr>
            </a:lvl7pPr>
            <a:lvl8pPr marL="2857386" indent="-190492" algn="l" rtl="0" eaLnBrk="1" fontAlgn="base" hangingPunct="1">
              <a:spcBef>
                <a:spcPct val="20000"/>
              </a:spcBef>
              <a:spcAft>
                <a:spcPct val="0"/>
              </a:spcAft>
              <a:buChar char="»"/>
              <a:defRPr sz="1500">
                <a:solidFill>
                  <a:schemeClr val="tx1"/>
                </a:solidFill>
                <a:latin typeface="+mn-lt"/>
              </a:defRPr>
            </a:lvl8pPr>
            <a:lvl9pPr marL="3238370" indent="-190492" algn="l" rtl="0" eaLnBrk="1" fontAlgn="base" hangingPunct="1">
              <a:spcBef>
                <a:spcPct val="20000"/>
              </a:spcBef>
              <a:spcAft>
                <a:spcPct val="0"/>
              </a:spcAft>
              <a:buChar char="»"/>
              <a:defRPr sz="1500">
                <a:solidFill>
                  <a:schemeClr val="tx1"/>
                </a:solidFill>
                <a:latin typeface="+mn-lt"/>
              </a:defRPr>
            </a:lvl9pPr>
          </a:lstStyle>
          <a:p>
            <a:r>
              <a:rPr kumimoji="0" lang="en-GB" sz="2000" kern="0" dirty="0"/>
              <a:t>How do these Rigid Transforms look?</a:t>
            </a:r>
            <a:endParaRPr kumimoji="0" lang="en-US" sz="2000" kern="0" dirty="0"/>
          </a:p>
          <a:p>
            <a:endParaRPr kumimoji="0" lang="en-US" kern="0" dirty="0"/>
          </a:p>
          <a:p>
            <a:endParaRPr kumimoji="0" lang="en-US" kern="0" dirty="0"/>
          </a:p>
          <a:p>
            <a:pPr marL="457200" indent="-457200">
              <a:buFont typeface="+mj-lt"/>
              <a:buAutoNum type="arabicPeriod"/>
            </a:pPr>
            <a:endParaRPr kumimoji="0" lang="en-US" kern="0" dirty="0"/>
          </a:p>
        </p:txBody>
      </p:sp>
      <p:sp>
        <p:nvSpPr>
          <p:cNvPr id="16" name="Rectangle: Rounded Corners 15">
            <a:extLst>
              <a:ext uri="{FF2B5EF4-FFF2-40B4-BE49-F238E27FC236}">
                <a16:creationId xmlns:a16="http://schemas.microsoft.com/office/drawing/2014/main" id="{A1A51120-4EED-4D3F-A71C-CC11923FF7F3}"/>
              </a:ext>
            </a:extLst>
          </p:cNvPr>
          <p:cNvSpPr/>
          <p:nvPr/>
        </p:nvSpPr>
        <p:spPr bwMode="auto">
          <a:xfrm>
            <a:off x="6303684" y="1217557"/>
            <a:ext cx="478116" cy="5334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sp>
        <p:nvSpPr>
          <p:cNvPr id="18" name="Rectangle: Rounded Corners 17">
            <a:extLst>
              <a:ext uri="{FF2B5EF4-FFF2-40B4-BE49-F238E27FC236}">
                <a16:creationId xmlns:a16="http://schemas.microsoft.com/office/drawing/2014/main" id="{21D34732-1307-4CEF-8227-470B5BBD4646}"/>
              </a:ext>
            </a:extLst>
          </p:cNvPr>
          <p:cNvSpPr/>
          <p:nvPr/>
        </p:nvSpPr>
        <p:spPr bwMode="auto">
          <a:xfrm>
            <a:off x="8534400" y="1217557"/>
            <a:ext cx="478116" cy="5334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sp>
        <p:nvSpPr>
          <p:cNvPr id="19" name="Arc 18">
            <a:extLst>
              <a:ext uri="{FF2B5EF4-FFF2-40B4-BE49-F238E27FC236}">
                <a16:creationId xmlns:a16="http://schemas.microsoft.com/office/drawing/2014/main" id="{7D28EB67-7BBF-47FC-A474-AADC41E83ADB}"/>
              </a:ext>
            </a:extLst>
          </p:cNvPr>
          <p:cNvSpPr/>
          <p:nvPr/>
        </p:nvSpPr>
        <p:spPr bwMode="auto">
          <a:xfrm>
            <a:off x="6303684" y="1750958"/>
            <a:ext cx="706716" cy="2923464"/>
          </a:xfrm>
          <a:prstGeom prst="arc">
            <a:avLst>
              <a:gd name="adj1" fmla="val 16431364"/>
              <a:gd name="adj2" fmla="val 5387049"/>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sp>
        <p:nvSpPr>
          <p:cNvPr id="20" name="Arc 19">
            <a:extLst>
              <a:ext uri="{FF2B5EF4-FFF2-40B4-BE49-F238E27FC236}">
                <a16:creationId xmlns:a16="http://schemas.microsoft.com/office/drawing/2014/main" id="{001DA5D9-5497-4F84-8B07-5D7240474248}"/>
              </a:ext>
            </a:extLst>
          </p:cNvPr>
          <p:cNvSpPr/>
          <p:nvPr/>
        </p:nvSpPr>
        <p:spPr bwMode="auto">
          <a:xfrm>
            <a:off x="8466320" y="1318332"/>
            <a:ext cx="525280" cy="3442525"/>
          </a:xfrm>
          <a:prstGeom prst="arc">
            <a:avLst>
              <a:gd name="adj1" fmla="val 16751948"/>
              <a:gd name="adj2" fmla="val 5293914"/>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pic>
        <p:nvPicPr>
          <p:cNvPr id="7" name="Picture 6">
            <a:extLst>
              <a:ext uri="{FF2B5EF4-FFF2-40B4-BE49-F238E27FC236}">
                <a16:creationId xmlns:a16="http://schemas.microsoft.com/office/drawing/2014/main" id="{5C841CE2-ED9E-4CEA-BF05-7E77D506001D}"/>
              </a:ext>
            </a:extLst>
          </p:cNvPr>
          <p:cNvPicPr>
            <a:picLocks noChangeAspect="1"/>
          </p:cNvPicPr>
          <p:nvPr/>
        </p:nvPicPr>
        <p:blipFill>
          <a:blip r:embed="rId5"/>
          <a:stretch>
            <a:fillRect/>
          </a:stretch>
        </p:blipFill>
        <p:spPr>
          <a:xfrm>
            <a:off x="4310741" y="4598429"/>
            <a:ext cx="2231123" cy="733083"/>
          </a:xfrm>
          <a:prstGeom prst="rect">
            <a:avLst/>
          </a:prstGeom>
        </p:spPr>
      </p:pic>
      <p:pic>
        <p:nvPicPr>
          <p:cNvPr id="9" name="Picture 8">
            <a:extLst>
              <a:ext uri="{FF2B5EF4-FFF2-40B4-BE49-F238E27FC236}">
                <a16:creationId xmlns:a16="http://schemas.microsoft.com/office/drawing/2014/main" id="{8EF6CEAF-337C-47DC-9A37-40082310C871}"/>
              </a:ext>
            </a:extLst>
          </p:cNvPr>
          <p:cNvPicPr>
            <a:picLocks noChangeAspect="1"/>
          </p:cNvPicPr>
          <p:nvPr/>
        </p:nvPicPr>
        <p:blipFill>
          <a:blip r:embed="rId6"/>
          <a:stretch>
            <a:fillRect/>
          </a:stretch>
        </p:blipFill>
        <p:spPr>
          <a:xfrm>
            <a:off x="6609944" y="4785264"/>
            <a:ext cx="2402572" cy="727094"/>
          </a:xfrm>
          <a:prstGeom prst="rect">
            <a:avLst/>
          </a:prstGeom>
        </p:spPr>
      </p:pic>
      <p:sp>
        <p:nvSpPr>
          <p:cNvPr id="5" name="Slide Number Placeholder 4">
            <a:extLst>
              <a:ext uri="{FF2B5EF4-FFF2-40B4-BE49-F238E27FC236}">
                <a16:creationId xmlns:a16="http://schemas.microsoft.com/office/drawing/2014/main" id="{0193380A-E172-4614-9FB2-EAB815C1C2EC}"/>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422573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animBg="1"/>
      <p:bldP spid="18" grpId="0" animBg="1"/>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p:txBody>
          <a:bodyPr/>
          <a:lstStyle/>
          <a:p>
            <a:r>
              <a:rPr lang="en-GB" dirty="0"/>
              <a:t>Completing the </a:t>
            </a:r>
            <a:r>
              <a:rPr lang="en-GB" dirty="0" err="1"/>
              <a:t>Simscape</a:t>
            </a:r>
            <a:r>
              <a:rPr lang="en-GB" dirty="0"/>
              <a:t> Multibody model</a:t>
            </a:r>
            <a:endParaRPr lang="en-NL"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p:txBody>
          <a:bodyPr/>
          <a:lstStyle/>
          <a:p>
            <a:pPr>
              <a:defRPr/>
            </a:pPr>
            <a:r>
              <a:rPr lang="en-US" altLang="zh-TW" dirty="0"/>
              <a:t>ASM Pacific Technology Ltd. © 2020</a:t>
            </a:r>
          </a:p>
        </p:txBody>
      </p:sp>
      <p:sp>
        <p:nvSpPr>
          <p:cNvPr id="12" name="Content Placeholder 2">
            <a:extLst>
              <a:ext uri="{FF2B5EF4-FFF2-40B4-BE49-F238E27FC236}">
                <a16:creationId xmlns:a16="http://schemas.microsoft.com/office/drawing/2014/main" id="{D83E0E74-9BB0-4DE0-91BA-8C8F796CCCF1}"/>
              </a:ext>
            </a:extLst>
          </p:cNvPr>
          <p:cNvSpPr>
            <a:spLocks noGrp="1"/>
          </p:cNvSpPr>
          <p:nvPr>
            <p:ph idx="1"/>
          </p:nvPr>
        </p:nvSpPr>
        <p:spPr>
          <a:xfrm>
            <a:off x="152400" y="1079500"/>
            <a:ext cx="8458200" cy="3987800"/>
          </a:xfrm>
        </p:spPr>
        <p:txBody>
          <a:bodyPr/>
          <a:lstStyle/>
          <a:p>
            <a:r>
              <a:rPr lang="en-US" dirty="0"/>
              <a:t>The resulting components are hidden because </a:t>
            </a:r>
            <a:br>
              <a:rPr lang="en-US" dirty="0"/>
            </a:br>
            <a:r>
              <a:rPr lang="en-US" dirty="0"/>
              <a:t>these will be a part of today’s exercise.</a:t>
            </a:r>
          </a:p>
          <a:p>
            <a:endParaRPr lang="en-GB" dirty="0"/>
          </a:p>
          <a:p>
            <a:endParaRPr lang="en-GB" dirty="0"/>
          </a:p>
          <a:p>
            <a:endParaRPr lang="en-GB" dirty="0"/>
          </a:p>
          <a:p>
            <a:endParaRPr lang="en-GB" dirty="0"/>
          </a:p>
          <a:p>
            <a:endParaRPr lang="en-GB" dirty="0"/>
          </a:p>
          <a:p>
            <a:endParaRPr lang="en-GB" dirty="0"/>
          </a:p>
          <a:p>
            <a:endParaRPr lang="en-GB" dirty="0"/>
          </a:p>
          <a:p>
            <a:pPr marL="0" indent="0">
              <a:buNone/>
            </a:pPr>
            <a:endParaRPr lang="en-GB" dirty="0"/>
          </a:p>
          <a:p>
            <a:endParaRPr lang="en-NL" dirty="0"/>
          </a:p>
        </p:txBody>
      </p:sp>
      <p:grpSp>
        <p:nvGrpSpPr>
          <p:cNvPr id="6" name="Group 5">
            <a:extLst>
              <a:ext uri="{FF2B5EF4-FFF2-40B4-BE49-F238E27FC236}">
                <a16:creationId xmlns:a16="http://schemas.microsoft.com/office/drawing/2014/main" id="{6C287B4B-BE8B-4527-81D1-6EC9C6BF53B8}"/>
              </a:ext>
            </a:extLst>
          </p:cNvPr>
          <p:cNvGrpSpPr/>
          <p:nvPr/>
        </p:nvGrpSpPr>
        <p:grpSpPr>
          <a:xfrm>
            <a:off x="228600" y="1866900"/>
            <a:ext cx="5796349" cy="3276600"/>
            <a:chOff x="3604055" y="1562100"/>
            <a:chExt cx="5385486" cy="2913705"/>
          </a:xfrm>
        </p:grpSpPr>
        <p:pic>
          <p:nvPicPr>
            <p:cNvPr id="7" name="Picture 6">
              <a:extLst>
                <a:ext uri="{FF2B5EF4-FFF2-40B4-BE49-F238E27FC236}">
                  <a16:creationId xmlns:a16="http://schemas.microsoft.com/office/drawing/2014/main" id="{2D49EA0F-7707-4B53-AC69-F483A130FFEC}"/>
                </a:ext>
              </a:extLst>
            </p:cNvPr>
            <p:cNvPicPr>
              <a:picLocks noChangeAspect="1"/>
            </p:cNvPicPr>
            <p:nvPr/>
          </p:nvPicPr>
          <p:blipFill>
            <a:blip r:embed="rId2"/>
            <a:stretch>
              <a:fillRect/>
            </a:stretch>
          </p:blipFill>
          <p:spPr>
            <a:xfrm>
              <a:off x="3604055" y="1562100"/>
              <a:ext cx="5385486" cy="2913705"/>
            </a:xfrm>
            <a:prstGeom prst="rect">
              <a:avLst/>
            </a:prstGeom>
          </p:spPr>
        </p:pic>
        <p:sp>
          <p:nvSpPr>
            <p:cNvPr id="8" name="Rectangle: Rounded Corners 7">
              <a:extLst>
                <a:ext uri="{FF2B5EF4-FFF2-40B4-BE49-F238E27FC236}">
                  <a16:creationId xmlns:a16="http://schemas.microsoft.com/office/drawing/2014/main" id="{B5EB9340-D63B-471A-B437-978C8787C242}"/>
                </a:ext>
              </a:extLst>
            </p:cNvPr>
            <p:cNvSpPr/>
            <p:nvPr/>
          </p:nvSpPr>
          <p:spPr bwMode="auto">
            <a:xfrm>
              <a:off x="6629399" y="2540000"/>
              <a:ext cx="2360141" cy="8509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grpSp>
      <p:pic>
        <p:nvPicPr>
          <p:cNvPr id="5" name="Picture 4">
            <a:extLst>
              <a:ext uri="{FF2B5EF4-FFF2-40B4-BE49-F238E27FC236}">
                <a16:creationId xmlns:a16="http://schemas.microsoft.com/office/drawing/2014/main" id="{2D88EA6E-308F-49CE-BD3D-A4F2F22325E4}"/>
              </a:ext>
            </a:extLst>
          </p:cNvPr>
          <p:cNvPicPr>
            <a:picLocks noChangeAspect="1"/>
          </p:cNvPicPr>
          <p:nvPr/>
        </p:nvPicPr>
        <p:blipFill rotWithShape="1">
          <a:blip r:embed="rId3">
            <a:clrChange>
              <a:clrFrom>
                <a:srgbClr val="FFFFFF"/>
              </a:clrFrom>
              <a:clrTo>
                <a:srgbClr val="FFFFFF">
                  <a:alpha val="0"/>
                </a:srgbClr>
              </a:clrTo>
            </a:clrChange>
          </a:blip>
          <a:srcRect l="4148" t="1347"/>
          <a:stretch/>
        </p:blipFill>
        <p:spPr>
          <a:xfrm>
            <a:off x="6095999" y="819310"/>
            <a:ext cx="2916195" cy="2311406"/>
          </a:xfrm>
          <a:prstGeom prst="rect">
            <a:avLst/>
          </a:prstGeom>
        </p:spPr>
      </p:pic>
      <p:grpSp>
        <p:nvGrpSpPr>
          <p:cNvPr id="15" name="Group 14">
            <a:extLst>
              <a:ext uri="{FF2B5EF4-FFF2-40B4-BE49-F238E27FC236}">
                <a16:creationId xmlns:a16="http://schemas.microsoft.com/office/drawing/2014/main" id="{A4F7ECA7-C8C7-4C0D-9E22-0FF593A77C78}"/>
              </a:ext>
            </a:extLst>
          </p:cNvPr>
          <p:cNvGrpSpPr/>
          <p:nvPr/>
        </p:nvGrpSpPr>
        <p:grpSpPr>
          <a:xfrm>
            <a:off x="4184050" y="4107023"/>
            <a:ext cx="4801372" cy="1147788"/>
            <a:chOff x="4184050" y="4107023"/>
            <a:chExt cx="4801372" cy="1147788"/>
          </a:xfrm>
        </p:grpSpPr>
        <p:pic>
          <p:nvPicPr>
            <p:cNvPr id="9" name="Picture 8">
              <a:extLst>
                <a:ext uri="{FF2B5EF4-FFF2-40B4-BE49-F238E27FC236}">
                  <a16:creationId xmlns:a16="http://schemas.microsoft.com/office/drawing/2014/main" id="{58F1E46B-DC10-4EA9-BF6E-E6761079A182}"/>
                </a:ext>
              </a:extLst>
            </p:cNvPr>
            <p:cNvPicPr>
              <a:picLocks noChangeAspect="1"/>
            </p:cNvPicPr>
            <p:nvPr/>
          </p:nvPicPr>
          <p:blipFill>
            <a:blip r:embed="rId4"/>
            <a:stretch>
              <a:fillRect/>
            </a:stretch>
          </p:blipFill>
          <p:spPr>
            <a:xfrm>
              <a:off x="4194347" y="4107023"/>
              <a:ext cx="4791075" cy="638175"/>
            </a:xfrm>
            <a:prstGeom prst="rect">
              <a:avLst/>
            </a:prstGeom>
          </p:spPr>
        </p:pic>
        <p:pic>
          <p:nvPicPr>
            <p:cNvPr id="14" name="Picture 13">
              <a:extLst>
                <a:ext uri="{FF2B5EF4-FFF2-40B4-BE49-F238E27FC236}">
                  <a16:creationId xmlns:a16="http://schemas.microsoft.com/office/drawing/2014/main" id="{5773A61B-0E72-4DB7-8E20-5C96E7B33D0A}"/>
                </a:ext>
              </a:extLst>
            </p:cNvPr>
            <p:cNvPicPr>
              <a:picLocks noChangeAspect="1"/>
            </p:cNvPicPr>
            <p:nvPr/>
          </p:nvPicPr>
          <p:blipFill>
            <a:blip r:embed="rId5"/>
            <a:stretch>
              <a:fillRect/>
            </a:stretch>
          </p:blipFill>
          <p:spPr>
            <a:xfrm>
              <a:off x="4184050" y="4692836"/>
              <a:ext cx="2476500" cy="561975"/>
            </a:xfrm>
            <a:prstGeom prst="rect">
              <a:avLst/>
            </a:prstGeom>
          </p:spPr>
        </p:pic>
      </p:grpSp>
      <p:sp>
        <p:nvSpPr>
          <p:cNvPr id="3" name="Slide Number Placeholder 4">
            <a:extLst>
              <a:ext uri="{FF2B5EF4-FFF2-40B4-BE49-F238E27FC236}">
                <a16:creationId xmlns:a16="http://schemas.microsoft.com/office/drawing/2014/main" id="{6B8C1898-D26B-4E7C-82EF-61E4CC21C05A}"/>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2608094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p:txBody>
          <a:bodyPr/>
          <a:lstStyle/>
          <a:p>
            <a:r>
              <a:rPr lang="en-US" dirty="0"/>
              <a:t>Frequency response of the </a:t>
            </a:r>
            <a:r>
              <a:rPr lang="en-US" dirty="0" err="1"/>
              <a:t>Simscape</a:t>
            </a:r>
            <a:r>
              <a:rPr lang="en-US" dirty="0"/>
              <a:t> Multibody model</a:t>
            </a:r>
            <a:endParaRPr lang="en-NL"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p:txBody>
          <a:bodyPr/>
          <a:lstStyle/>
          <a:p>
            <a:pPr>
              <a:defRPr/>
            </a:pPr>
            <a:r>
              <a:rPr lang="en-US" altLang="zh-TW" dirty="0"/>
              <a:t>ASM Pacific Technology Ltd. © 2020</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D83E0E74-9BB0-4DE0-91BA-8C8F796CCCF1}"/>
                  </a:ext>
                </a:extLst>
              </p:cNvPr>
              <p:cNvSpPr>
                <a:spLocks noGrp="1"/>
              </p:cNvSpPr>
              <p:nvPr>
                <p:ph idx="1"/>
              </p:nvPr>
            </p:nvSpPr>
            <p:spPr>
              <a:xfrm>
                <a:off x="152400" y="1079500"/>
                <a:ext cx="8610600" cy="3987800"/>
              </a:xfrm>
            </p:spPr>
            <p:txBody>
              <a:bodyPr/>
              <a:lstStyle/>
              <a:p>
                <a:r>
                  <a:rPr lang="en-US" dirty="0"/>
                  <a:t>We want to evaluate the frequency response of</a:t>
                </a:r>
                <a:br>
                  <a:rPr lang="en-US" dirty="0"/>
                </a:br>
                <a:r>
                  <a:rPr lang="en-US" dirty="0"/>
                  <a:t>the developed </a:t>
                </a:r>
                <a:r>
                  <a:rPr lang="en-US" dirty="0" err="1"/>
                  <a:t>Simscape</a:t>
                </a:r>
                <a:r>
                  <a:rPr lang="en-US" dirty="0"/>
                  <a:t> Multibody model with;</a:t>
                </a:r>
              </a:p>
              <a:p>
                <a:pPr lvl="1"/>
                <a:r>
                  <a:rPr lang="en-US" dirty="0"/>
                  <a:t>the two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𝑥</m:t>
                        </m:r>
                      </m:sub>
                    </m:sSub>
                    <m:r>
                      <a:rPr lang="en-GB" b="0" i="1" smtClean="0">
                        <a:latin typeface="Cambria Math" panose="02040503050406030204" pitchFamily="18" charset="0"/>
                      </a:rPr>
                      <m:t> </m:t>
                    </m:r>
                    <m:r>
                      <m:rPr>
                        <m:sty m:val="p"/>
                      </m:rPr>
                      <a:rPr lang="en-GB" b="0" i="0" smtClean="0">
                        <a:latin typeface="Cambria Math" panose="02040503050406030204" pitchFamily="18" charset="0"/>
                      </a:rPr>
                      <m:t>and</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𝑦</m:t>
                        </m:r>
                      </m:sub>
                    </m:sSub>
                  </m:oMath>
                </a14:m>
                <a:r>
                  <a:rPr lang="en-US" dirty="0"/>
                  <a:t>) as inputs,</a:t>
                </a:r>
              </a:p>
              <a:p>
                <a:pPr lvl="1"/>
                <a:r>
                  <a:rPr lang="en-US" dirty="0"/>
                  <a:t>and the two encoders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 </m:t>
                    </m:r>
                    <m:r>
                      <m:rPr>
                        <m:sty m:val="p"/>
                      </m:rPr>
                      <a:rPr lang="en-GB" b="0" i="0" smtClean="0">
                        <a:latin typeface="Cambria Math" panose="02040503050406030204" pitchFamily="18" charset="0"/>
                      </a:rPr>
                      <m:t>and</m:t>
                    </m:r>
                    <m:r>
                      <a:rPr lang="en-GB" b="0" i="1" smtClean="0">
                        <a:latin typeface="Cambria Math" panose="02040503050406030204" pitchFamily="18" charset="0"/>
                      </a:rPr>
                      <m:t> </m:t>
                    </m:r>
                    <m:r>
                      <a:rPr lang="en-GB" b="0" i="1" smtClean="0">
                        <a:latin typeface="Cambria Math" panose="02040503050406030204" pitchFamily="18" charset="0"/>
                      </a:rPr>
                      <m:t>𝑦</m:t>
                    </m:r>
                  </m:oMath>
                </a14:m>
                <a:r>
                  <a:rPr lang="en-US" dirty="0"/>
                  <a:t>) as outputs.</a:t>
                </a:r>
              </a:p>
              <a:p>
                <a:pPr lvl="1"/>
                <a:endParaRPr lang="en-US" dirty="0"/>
              </a:p>
              <a:p>
                <a:r>
                  <a:rPr lang="en-US" dirty="0"/>
                  <a:t>Therefore, we need to define these in- and </a:t>
                </a:r>
                <a:br>
                  <a:rPr lang="en-US" dirty="0"/>
                </a:br>
                <a:r>
                  <a:rPr lang="en-US" dirty="0"/>
                  <a:t>outputs in the </a:t>
                </a:r>
                <a:r>
                  <a:rPr lang="en-US" dirty="0" err="1"/>
                  <a:t>Simscape</a:t>
                </a:r>
                <a:r>
                  <a:rPr lang="en-US" dirty="0"/>
                  <a:t> Multibody model.</a:t>
                </a:r>
              </a:p>
              <a:p>
                <a:pPr marL="723885" lvl="1" indent="-342900">
                  <a:buFont typeface="+mj-lt"/>
                  <a:buAutoNum type="arabicPeriod"/>
                </a:pPr>
                <a:r>
                  <a:rPr lang="en-US" dirty="0"/>
                  <a:t>Right click with your mouse on</a:t>
                </a:r>
                <a:br>
                  <a:rPr lang="en-US" dirty="0"/>
                </a:br>
                <a:r>
                  <a:rPr lang="en-US" dirty="0"/>
                  <a:t>the desired signal and click on </a:t>
                </a:r>
                <a:br>
                  <a:rPr lang="en-US" dirty="0"/>
                </a:br>
                <a:r>
                  <a:rPr lang="en-US" b="1" dirty="0"/>
                  <a:t>Linear Analysis Points</a:t>
                </a:r>
                <a:r>
                  <a:rPr lang="en-US" dirty="0"/>
                  <a:t>.</a:t>
                </a:r>
              </a:p>
              <a:p>
                <a:pPr marL="723885" lvl="1" indent="-342900">
                  <a:buFont typeface="+mj-lt"/>
                  <a:buAutoNum type="arabicPeriod"/>
                </a:pPr>
                <a:r>
                  <a:rPr lang="en-US" dirty="0"/>
                  <a:t>Then you can choose whether </a:t>
                </a:r>
                <a:br>
                  <a:rPr lang="en-US" dirty="0"/>
                </a:br>
                <a:r>
                  <a:rPr lang="en-US" dirty="0"/>
                  <a:t>the signal is </a:t>
                </a:r>
                <a:r>
                  <a:rPr lang="en-US" b="1" dirty="0"/>
                  <a:t>input perturbed</a:t>
                </a:r>
                <a:r>
                  <a:rPr lang="en-US" dirty="0"/>
                  <a:t> or</a:t>
                </a:r>
                <a:br>
                  <a:rPr lang="en-US" dirty="0"/>
                </a:br>
                <a:r>
                  <a:rPr lang="en-US" dirty="0"/>
                  <a:t>whether the signal is the </a:t>
                </a:r>
                <a:r>
                  <a:rPr lang="en-US" b="1" dirty="0"/>
                  <a:t>open-</a:t>
                </a:r>
                <a:br>
                  <a:rPr lang="en-US" b="1" dirty="0"/>
                </a:br>
                <a:r>
                  <a:rPr lang="en-US" b="1" dirty="0"/>
                  <a:t>loop output.</a:t>
                </a:r>
                <a:br>
                  <a:rPr lang="en-US" dirty="0"/>
                </a:br>
                <a:endParaRPr lang="en-US" dirty="0"/>
              </a:p>
              <a:p>
                <a:pPr lvl="1"/>
                <a:endParaRPr lang="en-US" dirty="0"/>
              </a:p>
            </p:txBody>
          </p:sp>
        </mc:Choice>
        <mc:Fallback xmlns="">
          <p:sp>
            <p:nvSpPr>
              <p:cNvPr id="12" name="Content Placeholder 2">
                <a:extLst>
                  <a:ext uri="{FF2B5EF4-FFF2-40B4-BE49-F238E27FC236}">
                    <a16:creationId xmlns:a16="http://schemas.microsoft.com/office/drawing/2014/main" id="{D83E0E74-9BB0-4DE0-91BA-8C8F796CCCF1}"/>
                  </a:ext>
                </a:extLst>
              </p:cNvPr>
              <p:cNvSpPr>
                <a:spLocks noGrp="1" noRot="1" noChangeAspect="1" noMove="1" noResize="1" noEditPoints="1" noAdjustHandles="1" noChangeArrowheads="1" noChangeShapeType="1" noTextEdit="1"/>
              </p:cNvSpPr>
              <p:nvPr>
                <p:ph idx="1"/>
              </p:nvPr>
            </p:nvSpPr>
            <p:spPr>
              <a:xfrm>
                <a:off x="152400" y="1079500"/>
                <a:ext cx="8610600" cy="3987800"/>
              </a:xfrm>
              <a:blipFill>
                <a:blip r:embed="rId2"/>
                <a:stretch>
                  <a:fillRect l="-283" t="-765" b="-7339"/>
                </a:stretch>
              </a:blipFill>
            </p:spPr>
            <p:txBody>
              <a:bodyPr/>
              <a:lstStyle/>
              <a:p>
                <a:r>
                  <a:rPr lang="en-NL">
                    <a:noFill/>
                  </a:rPr>
                  <a:t> </a:t>
                </a:r>
              </a:p>
            </p:txBody>
          </p:sp>
        </mc:Fallback>
      </mc:AlternateContent>
      <p:pic>
        <p:nvPicPr>
          <p:cNvPr id="8" name="Picture 7">
            <a:extLst>
              <a:ext uri="{FF2B5EF4-FFF2-40B4-BE49-F238E27FC236}">
                <a16:creationId xmlns:a16="http://schemas.microsoft.com/office/drawing/2014/main" id="{086677B3-5645-4335-B877-51D97D05A41C}"/>
              </a:ext>
            </a:extLst>
          </p:cNvPr>
          <p:cNvPicPr>
            <a:picLocks noChangeAspect="1"/>
          </p:cNvPicPr>
          <p:nvPr/>
        </p:nvPicPr>
        <p:blipFill rotWithShape="1">
          <a:blip r:embed="rId3">
            <a:clrChange>
              <a:clrFrom>
                <a:srgbClr val="FFFFFF"/>
              </a:clrFrom>
              <a:clrTo>
                <a:srgbClr val="FFFFFF">
                  <a:alpha val="0"/>
                </a:srgbClr>
              </a:clrTo>
            </a:clrChange>
          </a:blip>
          <a:srcRect l="4148" t="1347"/>
          <a:stretch/>
        </p:blipFill>
        <p:spPr>
          <a:xfrm>
            <a:off x="6477000" y="1085335"/>
            <a:ext cx="2286000" cy="1811907"/>
          </a:xfrm>
          <a:prstGeom prst="rect">
            <a:avLst/>
          </a:prstGeom>
        </p:spPr>
      </p:pic>
      <p:grpSp>
        <p:nvGrpSpPr>
          <p:cNvPr id="17" name="Group 16">
            <a:extLst>
              <a:ext uri="{FF2B5EF4-FFF2-40B4-BE49-F238E27FC236}">
                <a16:creationId xmlns:a16="http://schemas.microsoft.com/office/drawing/2014/main" id="{AF16CEEF-B749-428C-8950-F9241CED6FD2}"/>
              </a:ext>
            </a:extLst>
          </p:cNvPr>
          <p:cNvGrpSpPr/>
          <p:nvPr/>
        </p:nvGrpSpPr>
        <p:grpSpPr>
          <a:xfrm>
            <a:off x="4343400" y="3600253"/>
            <a:ext cx="4477065" cy="1543247"/>
            <a:chOff x="4135594" y="3600253"/>
            <a:chExt cx="4684871" cy="1554792"/>
          </a:xfrm>
        </p:grpSpPr>
        <p:pic>
          <p:nvPicPr>
            <p:cNvPr id="10" name="Picture 9">
              <a:extLst>
                <a:ext uri="{FF2B5EF4-FFF2-40B4-BE49-F238E27FC236}">
                  <a16:creationId xmlns:a16="http://schemas.microsoft.com/office/drawing/2014/main" id="{5EA86FC4-E1B3-4DEB-9BCD-AA98E1DDABF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135594" y="3600253"/>
              <a:ext cx="4682812" cy="1554792"/>
            </a:xfrm>
            <a:prstGeom prst="rect">
              <a:avLst/>
            </a:prstGeom>
          </p:spPr>
        </p:pic>
        <p:sp>
          <p:nvSpPr>
            <p:cNvPr id="14" name="Rectangle: Rounded Corners 13">
              <a:extLst>
                <a:ext uri="{FF2B5EF4-FFF2-40B4-BE49-F238E27FC236}">
                  <a16:creationId xmlns:a16="http://schemas.microsoft.com/office/drawing/2014/main" id="{6E49167C-2DFA-4DF2-813A-23E53BCE0974}"/>
                </a:ext>
              </a:extLst>
            </p:cNvPr>
            <p:cNvSpPr/>
            <p:nvPr/>
          </p:nvSpPr>
          <p:spPr bwMode="auto">
            <a:xfrm>
              <a:off x="7238999" y="3949824"/>
              <a:ext cx="1579406" cy="236899"/>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sp>
          <p:nvSpPr>
            <p:cNvPr id="16" name="Rectangle: Rounded Corners 15">
              <a:extLst>
                <a:ext uri="{FF2B5EF4-FFF2-40B4-BE49-F238E27FC236}">
                  <a16:creationId xmlns:a16="http://schemas.microsoft.com/office/drawing/2014/main" id="{5409BF4D-95B7-4ED4-B490-3B3476F968B5}"/>
                </a:ext>
              </a:extLst>
            </p:cNvPr>
            <p:cNvSpPr/>
            <p:nvPr/>
          </p:nvSpPr>
          <p:spPr bwMode="auto">
            <a:xfrm>
              <a:off x="7241059" y="4454825"/>
              <a:ext cx="1579406" cy="236899"/>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grpSp>
      <p:sp>
        <p:nvSpPr>
          <p:cNvPr id="3" name="Slide Number Placeholder 4">
            <a:extLst>
              <a:ext uri="{FF2B5EF4-FFF2-40B4-BE49-F238E27FC236}">
                <a16:creationId xmlns:a16="http://schemas.microsoft.com/office/drawing/2014/main" id="{F6389327-E0C1-42B6-834C-590C4669DFAE}"/>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2279133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E5E9904-A975-49BF-B732-5DF4A841518E}"/>
              </a:ext>
            </a:extLst>
          </p:cNvPr>
          <p:cNvSpPr>
            <a:spLocks noGrp="1"/>
          </p:cNvSpPr>
          <p:nvPr>
            <p:ph type="title"/>
          </p:nvPr>
        </p:nvSpPr>
        <p:spPr>
          <a:xfrm>
            <a:off x="722313" y="3672417"/>
            <a:ext cx="7772400" cy="1135063"/>
          </a:xfrm>
        </p:spPr>
        <p:txBody>
          <a:bodyPr/>
          <a:lstStyle/>
          <a:p>
            <a:r>
              <a:rPr lang="en-US" sz="2800" dirty="0"/>
              <a:t>Fundamentals </a:t>
            </a:r>
            <a:r>
              <a:rPr lang="en-US" sz="2800" dirty="0" err="1"/>
              <a:t>Simscape</a:t>
            </a:r>
            <a:r>
              <a:rPr lang="en-US" sz="2800" dirty="0"/>
              <a:t> multibody</a:t>
            </a:r>
          </a:p>
        </p:txBody>
      </p:sp>
      <p:sp>
        <p:nvSpPr>
          <p:cNvPr id="11" name="Text Placeholder 2">
            <a:extLst>
              <a:ext uri="{FF2B5EF4-FFF2-40B4-BE49-F238E27FC236}">
                <a16:creationId xmlns:a16="http://schemas.microsoft.com/office/drawing/2014/main" id="{2E4A0709-C15B-46FB-B18C-3845783D570D}"/>
              </a:ext>
            </a:extLst>
          </p:cNvPr>
          <p:cNvSpPr>
            <a:spLocks noGrp="1"/>
          </p:cNvSpPr>
          <p:nvPr>
            <p:ph type="body" idx="1"/>
          </p:nvPr>
        </p:nvSpPr>
        <p:spPr>
          <a:xfrm>
            <a:off x="722313" y="2422261"/>
            <a:ext cx="7772400" cy="1250156"/>
          </a:xfrm>
        </p:spPr>
        <p:txBody>
          <a:bodyPr/>
          <a:lstStyle/>
          <a:p>
            <a:endParaRPr lang="en-US"/>
          </a:p>
        </p:txBody>
      </p:sp>
      <p:sp>
        <p:nvSpPr>
          <p:cNvPr id="4" name="Footer Placeholder 3">
            <a:extLst>
              <a:ext uri="{FF2B5EF4-FFF2-40B4-BE49-F238E27FC236}">
                <a16:creationId xmlns:a16="http://schemas.microsoft.com/office/drawing/2014/main" id="{1415A191-351E-4CEA-B4A8-52F202538457}"/>
              </a:ext>
            </a:extLst>
          </p:cNvPr>
          <p:cNvSpPr>
            <a:spLocks noGrp="1"/>
          </p:cNvSpPr>
          <p:nvPr>
            <p:ph type="ftr" sz="quarter" idx="10"/>
          </p:nvPr>
        </p:nvSpPr>
        <p:spPr>
          <a:xfrm>
            <a:off x="76200" y="5511271"/>
            <a:ext cx="2895600" cy="140229"/>
          </a:xfrm>
        </p:spPr>
        <p:txBody>
          <a:bodyPr wrap="square" anchor="t">
            <a:normAutofit/>
          </a:bodyPr>
          <a:lstStyle/>
          <a:p>
            <a:pPr>
              <a:lnSpc>
                <a:spcPct val="90000"/>
              </a:lnSpc>
              <a:spcAft>
                <a:spcPts val="600"/>
              </a:spcAft>
              <a:defRPr/>
            </a:pPr>
            <a:r>
              <a:rPr lang="en-US" altLang="zh-TW" sz="300"/>
              <a:t>ASM Pacific Technology Ltd. © 2019</a:t>
            </a:r>
          </a:p>
        </p:txBody>
      </p:sp>
      <p:sp>
        <p:nvSpPr>
          <p:cNvPr id="2" name="Slide Number Placeholder 4">
            <a:extLst>
              <a:ext uri="{FF2B5EF4-FFF2-40B4-BE49-F238E27FC236}">
                <a16:creationId xmlns:a16="http://schemas.microsoft.com/office/drawing/2014/main" id="{7536E7B4-26F0-4523-9A28-60E6AB498248}"/>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1789894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p:txBody>
          <a:bodyPr/>
          <a:lstStyle/>
          <a:p>
            <a:r>
              <a:rPr lang="en-US" dirty="0"/>
              <a:t>Frequency response of the </a:t>
            </a:r>
            <a:r>
              <a:rPr lang="en-US" dirty="0" err="1"/>
              <a:t>Simscape</a:t>
            </a:r>
            <a:r>
              <a:rPr lang="en-US" dirty="0"/>
              <a:t> Multibody model</a:t>
            </a:r>
            <a:endParaRPr lang="en-NL"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p:txBody>
          <a:bodyPr/>
          <a:lstStyle/>
          <a:p>
            <a:pPr>
              <a:defRPr/>
            </a:pPr>
            <a:r>
              <a:rPr lang="en-US" altLang="zh-TW" dirty="0"/>
              <a:t>ASM Pacific Technology Ltd. © 2020</a:t>
            </a:r>
          </a:p>
        </p:txBody>
      </p:sp>
      <p:sp>
        <p:nvSpPr>
          <p:cNvPr id="12" name="Content Placeholder 2">
            <a:extLst>
              <a:ext uri="{FF2B5EF4-FFF2-40B4-BE49-F238E27FC236}">
                <a16:creationId xmlns:a16="http://schemas.microsoft.com/office/drawing/2014/main" id="{D83E0E74-9BB0-4DE0-91BA-8C8F796CCCF1}"/>
              </a:ext>
            </a:extLst>
          </p:cNvPr>
          <p:cNvSpPr>
            <a:spLocks noGrp="1"/>
          </p:cNvSpPr>
          <p:nvPr>
            <p:ph idx="1"/>
          </p:nvPr>
        </p:nvSpPr>
        <p:spPr>
          <a:xfrm>
            <a:off x="152400" y="1079500"/>
            <a:ext cx="8610600" cy="3987800"/>
          </a:xfrm>
        </p:spPr>
        <p:txBody>
          <a:bodyPr/>
          <a:lstStyle/>
          <a:p>
            <a:r>
              <a:rPr lang="en-GB" dirty="0"/>
              <a:t>Subsequently, we write in our </a:t>
            </a:r>
            <a:r>
              <a:rPr lang="en-GB" dirty="0" err="1"/>
              <a:t>Matlab</a:t>
            </a:r>
            <a:r>
              <a:rPr lang="en-GB" dirty="0"/>
              <a:t> script that we want to know the input/output settings of the </a:t>
            </a:r>
            <a:r>
              <a:rPr lang="en-GB" dirty="0" err="1"/>
              <a:t>Simscape</a:t>
            </a:r>
            <a:r>
              <a:rPr lang="en-GB" dirty="0"/>
              <a:t> Multibody model. </a:t>
            </a:r>
          </a:p>
          <a:p>
            <a:endParaRPr lang="en-US" dirty="0"/>
          </a:p>
          <a:p>
            <a:pPr lvl="1"/>
            <a:endParaRPr lang="en-US" dirty="0"/>
          </a:p>
          <a:p>
            <a:r>
              <a:rPr lang="en-US" dirty="0"/>
              <a:t>This information is used to linearize </a:t>
            </a:r>
            <a:br>
              <a:rPr lang="en-US" dirty="0"/>
            </a:br>
            <a:r>
              <a:rPr lang="en-US" dirty="0"/>
              <a:t>the system at the specified operating </a:t>
            </a:r>
            <a:br>
              <a:rPr lang="en-US" dirty="0"/>
            </a:br>
            <a:r>
              <a:rPr lang="en-US" dirty="0"/>
              <a:t>point (in this case the center position).</a:t>
            </a:r>
          </a:p>
          <a:p>
            <a:endParaRPr lang="en-US" dirty="0"/>
          </a:p>
          <a:p>
            <a:endParaRPr lang="en-US" dirty="0"/>
          </a:p>
          <a:p>
            <a:r>
              <a:rPr lang="en-US" dirty="0"/>
              <a:t>This results in the 2x2 system in state-</a:t>
            </a:r>
            <a:br>
              <a:rPr lang="en-US" dirty="0"/>
            </a:br>
            <a:r>
              <a:rPr lang="en-US" dirty="0"/>
              <a:t>space form, and is plotted by using;</a:t>
            </a:r>
          </a:p>
        </p:txBody>
      </p:sp>
      <p:pic>
        <p:nvPicPr>
          <p:cNvPr id="3" name="Picture 2">
            <a:extLst>
              <a:ext uri="{FF2B5EF4-FFF2-40B4-BE49-F238E27FC236}">
                <a16:creationId xmlns:a16="http://schemas.microsoft.com/office/drawing/2014/main" id="{A0F362B7-6F9C-4335-A340-018E64B6514E}"/>
              </a:ext>
            </a:extLst>
          </p:cNvPr>
          <p:cNvPicPr>
            <a:picLocks noChangeAspect="1"/>
          </p:cNvPicPr>
          <p:nvPr/>
        </p:nvPicPr>
        <p:blipFill rotWithShape="1">
          <a:blip r:embed="rId2"/>
          <a:srcRect l="4738" t="4914" r="4980" b="2161"/>
          <a:stretch/>
        </p:blipFill>
        <p:spPr>
          <a:xfrm>
            <a:off x="5410200" y="2430340"/>
            <a:ext cx="3733800" cy="2882371"/>
          </a:xfrm>
          <a:prstGeom prst="rect">
            <a:avLst/>
          </a:prstGeom>
        </p:spPr>
      </p:pic>
      <p:pic>
        <p:nvPicPr>
          <p:cNvPr id="5" name="Picture 4">
            <a:extLst>
              <a:ext uri="{FF2B5EF4-FFF2-40B4-BE49-F238E27FC236}">
                <a16:creationId xmlns:a16="http://schemas.microsoft.com/office/drawing/2014/main" id="{67EB11EB-56D3-46EE-A15B-376A27C2C96B}"/>
              </a:ext>
            </a:extLst>
          </p:cNvPr>
          <p:cNvPicPr>
            <a:picLocks noChangeAspect="1"/>
          </p:cNvPicPr>
          <p:nvPr/>
        </p:nvPicPr>
        <p:blipFill rotWithShape="1">
          <a:blip r:embed="rId3"/>
          <a:srcRect t="38400" r="50469" b="42400"/>
          <a:stretch/>
        </p:blipFill>
        <p:spPr>
          <a:xfrm>
            <a:off x="533400" y="1908485"/>
            <a:ext cx="2066410" cy="228599"/>
          </a:xfrm>
          <a:prstGeom prst="rect">
            <a:avLst/>
          </a:prstGeom>
        </p:spPr>
      </p:pic>
      <p:pic>
        <p:nvPicPr>
          <p:cNvPr id="6" name="Picture 5">
            <a:extLst>
              <a:ext uri="{FF2B5EF4-FFF2-40B4-BE49-F238E27FC236}">
                <a16:creationId xmlns:a16="http://schemas.microsoft.com/office/drawing/2014/main" id="{0A935978-2F85-49C1-B3B7-0BE2E0B88FBA}"/>
              </a:ext>
            </a:extLst>
          </p:cNvPr>
          <p:cNvPicPr>
            <a:picLocks noChangeAspect="1"/>
          </p:cNvPicPr>
          <p:nvPr/>
        </p:nvPicPr>
        <p:blipFill rotWithShape="1">
          <a:blip r:embed="rId3"/>
          <a:srcRect t="78580" r="39726"/>
          <a:stretch/>
        </p:blipFill>
        <p:spPr>
          <a:xfrm>
            <a:off x="471616" y="3660379"/>
            <a:ext cx="2514600" cy="255030"/>
          </a:xfrm>
          <a:prstGeom prst="rect">
            <a:avLst/>
          </a:prstGeom>
        </p:spPr>
      </p:pic>
      <p:pic>
        <p:nvPicPr>
          <p:cNvPr id="7" name="Picture 6">
            <a:extLst>
              <a:ext uri="{FF2B5EF4-FFF2-40B4-BE49-F238E27FC236}">
                <a16:creationId xmlns:a16="http://schemas.microsoft.com/office/drawing/2014/main" id="{1C13632C-ECA7-43B4-A78A-989E1628CABD}"/>
              </a:ext>
            </a:extLst>
          </p:cNvPr>
          <p:cNvPicPr>
            <a:picLocks noChangeAspect="1"/>
          </p:cNvPicPr>
          <p:nvPr/>
        </p:nvPicPr>
        <p:blipFill>
          <a:blip r:embed="rId4"/>
          <a:stretch>
            <a:fillRect/>
          </a:stretch>
        </p:blipFill>
        <p:spPr>
          <a:xfrm>
            <a:off x="471616" y="4914643"/>
            <a:ext cx="938469" cy="465007"/>
          </a:xfrm>
          <a:prstGeom prst="rect">
            <a:avLst/>
          </a:prstGeom>
        </p:spPr>
      </p:pic>
      <p:sp>
        <p:nvSpPr>
          <p:cNvPr id="8" name="Slide Number Placeholder 4">
            <a:extLst>
              <a:ext uri="{FF2B5EF4-FFF2-40B4-BE49-F238E27FC236}">
                <a16:creationId xmlns:a16="http://schemas.microsoft.com/office/drawing/2014/main" id="{3A9A16DB-35B7-4576-A8B1-C1DB99AAF1B2}"/>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2877878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9A55-744B-4913-8666-63B1A7EB661C}"/>
              </a:ext>
            </a:extLst>
          </p:cNvPr>
          <p:cNvSpPr>
            <a:spLocks noGrp="1"/>
          </p:cNvSpPr>
          <p:nvPr>
            <p:ph type="title"/>
          </p:nvPr>
        </p:nvSpPr>
        <p:spPr/>
        <p:txBody>
          <a:bodyPr/>
          <a:lstStyle/>
          <a:p>
            <a:r>
              <a:rPr lang="en-GB" dirty="0"/>
              <a:t>Case study</a:t>
            </a:r>
            <a:endParaRPr lang="en-NL" dirty="0"/>
          </a:p>
        </p:txBody>
      </p:sp>
      <p:sp>
        <p:nvSpPr>
          <p:cNvPr id="3" name="Text Placeholder 2">
            <a:extLst>
              <a:ext uri="{FF2B5EF4-FFF2-40B4-BE49-F238E27FC236}">
                <a16:creationId xmlns:a16="http://schemas.microsoft.com/office/drawing/2014/main" id="{261D77BB-0161-48B2-BFE6-7724ABA82EB5}"/>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E5BF0AED-9CF5-4AF9-AB06-580EC9F87EDB}"/>
              </a:ext>
            </a:extLst>
          </p:cNvPr>
          <p:cNvSpPr>
            <a:spLocks noGrp="1"/>
          </p:cNvSpPr>
          <p:nvPr>
            <p:ph type="ftr" sz="quarter" idx="10"/>
          </p:nvPr>
        </p:nvSpPr>
        <p:spPr/>
        <p:txBody>
          <a:bodyPr/>
          <a:lstStyle/>
          <a:p>
            <a:pPr>
              <a:defRPr/>
            </a:pPr>
            <a:r>
              <a:rPr lang="en-US" altLang="zh-TW"/>
              <a:t>ASM Pacific Technology Ltd. © 2020</a:t>
            </a:r>
            <a:endParaRPr lang="en-US" altLang="zh-TW" dirty="0"/>
          </a:p>
        </p:txBody>
      </p:sp>
      <p:sp>
        <p:nvSpPr>
          <p:cNvPr id="6" name="Slide Number Placeholder 4">
            <a:extLst>
              <a:ext uri="{FF2B5EF4-FFF2-40B4-BE49-F238E27FC236}">
                <a16:creationId xmlns:a16="http://schemas.microsoft.com/office/drawing/2014/main" id="{5F614539-E04D-4892-AB5E-48630FAE5553}"/>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4110285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p:txBody>
          <a:bodyPr/>
          <a:lstStyle/>
          <a:p>
            <a:r>
              <a:rPr lang="en-GB" dirty="0"/>
              <a:t>Case study: </a:t>
            </a:r>
            <a:r>
              <a:rPr lang="en-GB" sz="1600" dirty="0"/>
              <a:t>complete the </a:t>
            </a:r>
            <a:r>
              <a:rPr lang="en-GB" sz="1600" b="0" dirty="0" err="1"/>
              <a:t>Simscape</a:t>
            </a:r>
            <a:r>
              <a:rPr lang="en-GB" sz="1600" b="0" dirty="0"/>
              <a:t> Multibody model</a:t>
            </a:r>
            <a:endParaRPr lang="en-NL" sz="1600"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p:txBody>
          <a:bodyPr/>
          <a:lstStyle/>
          <a:p>
            <a:pPr>
              <a:defRPr/>
            </a:pPr>
            <a:r>
              <a:rPr lang="en-US" altLang="zh-TW" dirty="0"/>
              <a:t>ASM Pacific Technology Ltd. © 2020</a:t>
            </a:r>
          </a:p>
        </p:txBody>
      </p:sp>
      <p:sp>
        <p:nvSpPr>
          <p:cNvPr id="12" name="Content Placeholder 2">
            <a:extLst>
              <a:ext uri="{FF2B5EF4-FFF2-40B4-BE49-F238E27FC236}">
                <a16:creationId xmlns:a16="http://schemas.microsoft.com/office/drawing/2014/main" id="{D83E0E74-9BB0-4DE0-91BA-8C8F796CCCF1}"/>
              </a:ext>
            </a:extLst>
          </p:cNvPr>
          <p:cNvSpPr>
            <a:spLocks noGrp="1"/>
          </p:cNvSpPr>
          <p:nvPr>
            <p:ph idx="1"/>
          </p:nvPr>
        </p:nvSpPr>
        <p:spPr>
          <a:xfrm>
            <a:off x="152400" y="1079500"/>
            <a:ext cx="3581400" cy="3987800"/>
          </a:xfrm>
        </p:spPr>
        <p:txBody>
          <a:bodyPr/>
          <a:lstStyle/>
          <a:p>
            <a:r>
              <a:rPr lang="en-US" dirty="0"/>
              <a:t>Now it is your turn to complete the model:</a:t>
            </a:r>
          </a:p>
          <a:p>
            <a:pPr lvl="1"/>
            <a:r>
              <a:rPr lang="en-US" sz="1400" dirty="0"/>
              <a:t>model the mass of the YZ-stage,</a:t>
            </a:r>
          </a:p>
          <a:p>
            <a:pPr lvl="1"/>
            <a:r>
              <a:rPr lang="en-US" sz="1400" dirty="0"/>
              <a:t>create the planar joint between the X-stage and the YZ-stage,</a:t>
            </a:r>
          </a:p>
          <a:p>
            <a:pPr lvl="1"/>
            <a:r>
              <a:rPr lang="en-US" sz="1400" dirty="0"/>
              <a:t>create the necessary rigid transforms,</a:t>
            </a:r>
          </a:p>
          <a:p>
            <a:pPr lvl="1"/>
            <a:r>
              <a:rPr lang="en-US" sz="1400" dirty="0"/>
              <a:t>create a force between the </a:t>
            </a:r>
            <a:br>
              <a:rPr lang="en-US" sz="1400" dirty="0"/>
            </a:br>
            <a:r>
              <a:rPr lang="en-US" sz="1400" dirty="0"/>
              <a:t>YZ-stage and the base stage,</a:t>
            </a:r>
          </a:p>
          <a:p>
            <a:pPr lvl="1"/>
            <a:r>
              <a:rPr lang="en-US" sz="1400" dirty="0"/>
              <a:t>create a sensor that measures the position of the YZ-stage.</a:t>
            </a:r>
          </a:p>
          <a:p>
            <a:endParaRPr lang="en-US" sz="1733" dirty="0"/>
          </a:p>
          <a:p>
            <a:endParaRPr lang="en-US" sz="1733" dirty="0"/>
          </a:p>
          <a:p>
            <a:r>
              <a:rPr lang="en-US" sz="1733" dirty="0"/>
              <a:t>Create the Bode plot of the </a:t>
            </a:r>
            <a:br>
              <a:rPr lang="en-US" sz="1733" dirty="0"/>
            </a:br>
            <a:r>
              <a:rPr lang="en-US" sz="1733" dirty="0"/>
              <a:t>2x2 </a:t>
            </a:r>
            <a:r>
              <a:rPr lang="en-US" sz="1733" dirty="0" err="1"/>
              <a:t>Simscape</a:t>
            </a:r>
            <a:r>
              <a:rPr lang="en-US" sz="1733" dirty="0"/>
              <a:t> Multibody system. </a:t>
            </a:r>
          </a:p>
        </p:txBody>
      </p:sp>
      <p:grpSp>
        <p:nvGrpSpPr>
          <p:cNvPr id="6" name="Group 5">
            <a:extLst>
              <a:ext uri="{FF2B5EF4-FFF2-40B4-BE49-F238E27FC236}">
                <a16:creationId xmlns:a16="http://schemas.microsoft.com/office/drawing/2014/main" id="{0530893B-4B34-416F-8AB8-9F4C738268CD}"/>
              </a:ext>
            </a:extLst>
          </p:cNvPr>
          <p:cNvGrpSpPr/>
          <p:nvPr/>
        </p:nvGrpSpPr>
        <p:grpSpPr>
          <a:xfrm>
            <a:off x="3733800" y="876300"/>
            <a:ext cx="5103341" cy="2819400"/>
            <a:chOff x="3604055" y="1562100"/>
            <a:chExt cx="5385486" cy="2913705"/>
          </a:xfrm>
        </p:grpSpPr>
        <p:pic>
          <p:nvPicPr>
            <p:cNvPr id="3" name="Picture 2">
              <a:extLst>
                <a:ext uri="{FF2B5EF4-FFF2-40B4-BE49-F238E27FC236}">
                  <a16:creationId xmlns:a16="http://schemas.microsoft.com/office/drawing/2014/main" id="{0C8E18EA-B342-443F-BFA7-E762AA2FEB94}"/>
                </a:ext>
              </a:extLst>
            </p:cNvPr>
            <p:cNvPicPr>
              <a:picLocks noChangeAspect="1"/>
            </p:cNvPicPr>
            <p:nvPr/>
          </p:nvPicPr>
          <p:blipFill>
            <a:blip r:embed="rId3"/>
            <a:stretch>
              <a:fillRect/>
            </a:stretch>
          </p:blipFill>
          <p:spPr>
            <a:xfrm>
              <a:off x="3604055" y="1562100"/>
              <a:ext cx="5385486" cy="2913705"/>
            </a:xfrm>
            <a:prstGeom prst="rect">
              <a:avLst/>
            </a:prstGeom>
          </p:spPr>
        </p:pic>
        <p:sp>
          <p:nvSpPr>
            <p:cNvPr id="7" name="Rectangle: Rounded Corners 6">
              <a:extLst>
                <a:ext uri="{FF2B5EF4-FFF2-40B4-BE49-F238E27FC236}">
                  <a16:creationId xmlns:a16="http://schemas.microsoft.com/office/drawing/2014/main" id="{3702EF94-DBFA-4881-952E-D89AB79AF7A6}"/>
                </a:ext>
              </a:extLst>
            </p:cNvPr>
            <p:cNvSpPr/>
            <p:nvPr/>
          </p:nvSpPr>
          <p:spPr bwMode="auto">
            <a:xfrm>
              <a:off x="6629399" y="2540000"/>
              <a:ext cx="2360141" cy="8509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grpSp>
      <p:pic>
        <p:nvPicPr>
          <p:cNvPr id="8" name="Picture 7">
            <a:extLst>
              <a:ext uri="{FF2B5EF4-FFF2-40B4-BE49-F238E27FC236}">
                <a16:creationId xmlns:a16="http://schemas.microsoft.com/office/drawing/2014/main" id="{F54F8B11-D50E-4224-9872-1BD20B75D93A}"/>
              </a:ext>
            </a:extLst>
          </p:cNvPr>
          <p:cNvPicPr>
            <a:picLocks noChangeAspect="1"/>
          </p:cNvPicPr>
          <p:nvPr/>
        </p:nvPicPr>
        <p:blipFill>
          <a:blip r:embed="rId4"/>
          <a:stretch>
            <a:fillRect/>
          </a:stretch>
        </p:blipFill>
        <p:spPr>
          <a:xfrm>
            <a:off x="6042455" y="3229998"/>
            <a:ext cx="3136556" cy="2352417"/>
          </a:xfrm>
          <a:prstGeom prst="rect">
            <a:avLst/>
          </a:prstGeom>
        </p:spPr>
      </p:pic>
      <p:sp>
        <p:nvSpPr>
          <p:cNvPr id="5" name="Slide Number Placeholder 4">
            <a:extLst>
              <a:ext uri="{FF2B5EF4-FFF2-40B4-BE49-F238E27FC236}">
                <a16:creationId xmlns:a16="http://schemas.microsoft.com/office/drawing/2014/main" id="{5565707D-7596-4D61-8E12-519EE6546942}"/>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238684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p:txBody>
          <a:bodyPr/>
          <a:lstStyle/>
          <a:p>
            <a:r>
              <a:rPr lang="en-GB" dirty="0"/>
              <a:t>Case study: </a:t>
            </a:r>
            <a:r>
              <a:rPr lang="en-GB" sz="1600" dirty="0"/>
              <a:t>complete the </a:t>
            </a:r>
            <a:r>
              <a:rPr lang="en-GB" sz="1600" b="0" dirty="0" err="1"/>
              <a:t>Simscape</a:t>
            </a:r>
            <a:r>
              <a:rPr lang="en-GB" sz="1600" b="0" dirty="0"/>
              <a:t> Multibody model</a:t>
            </a:r>
            <a:endParaRPr lang="en-NL" sz="1600"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p:txBody>
          <a:bodyPr/>
          <a:lstStyle/>
          <a:p>
            <a:pPr>
              <a:defRPr/>
            </a:pPr>
            <a:r>
              <a:rPr lang="en-US" altLang="zh-TW" dirty="0"/>
              <a:t>ASM Pacific Technology Ltd. © 2020</a:t>
            </a:r>
          </a:p>
        </p:txBody>
      </p:sp>
      <p:sp>
        <p:nvSpPr>
          <p:cNvPr id="12" name="Content Placeholder 2">
            <a:extLst>
              <a:ext uri="{FF2B5EF4-FFF2-40B4-BE49-F238E27FC236}">
                <a16:creationId xmlns:a16="http://schemas.microsoft.com/office/drawing/2014/main" id="{D83E0E74-9BB0-4DE0-91BA-8C8F796CCCF1}"/>
              </a:ext>
            </a:extLst>
          </p:cNvPr>
          <p:cNvSpPr>
            <a:spLocks noGrp="1"/>
          </p:cNvSpPr>
          <p:nvPr>
            <p:ph idx="1"/>
          </p:nvPr>
        </p:nvSpPr>
        <p:spPr>
          <a:xfrm>
            <a:off x="152400" y="1079500"/>
            <a:ext cx="3581400" cy="3987800"/>
          </a:xfrm>
        </p:spPr>
        <p:txBody>
          <a:bodyPr/>
          <a:lstStyle/>
          <a:p>
            <a:r>
              <a:rPr lang="en-US" sz="1733" dirty="0"/>
              <a:t>The encoder is located at the red dot at half of the length YZ-stage.</a:t>
            </a:r>
          </a:p>
          <a:p>
            <a:endParaRPr lang="en-US" sz="1733" dirty="0"/>
          </a:p>
          <a:p>
            <a:r>
              <a:rPr lang="en-US" sz="1733" dirty="0"/>
              <a:t>The force acts on the middle of the back face YZ-stage, and the reaction force acts on the middle of the base stage.</a:t>
            </a:r>
          </a:p>
        </p:txBody>
      </p:sp>
      <p:grpSp>
        <p:nvGrpSpPr>
          <p:cNvPr id="16" name="Group 15">
            <a:extLst>
              <a:ext uri="{FF2B5EF4-FFF2-40B4-BE49-F238E27FC236}">
                <a16:creationId xmlns:a16="http://schemas.microsoft.com/office/drawing/2014/main" id="{30AF7E35-CD9F-4553-A3DF-91D09BE8CB76}"/>
              </a:ext>
            </a:extLst>
          </p:cNvPr>
          <p:cNvGrpSpPr/>
          <p:nvPr/>
        </p:nvGrpSpPr>
        <p:grpSpPr>
          <a:xfrm>
            <a:off x="3698789" y="1079500"/>
            <a:ext cx="5278395" cy="3987800"/>
            <a:chOff x="3276600" y="1079500"/>
            <a:chExt cx="5278395" cy="3987800"/>
          </a:xfrm>
        </p:grpSpPr>
        <p:pic>
          <p:nvPicPr>
            <p:cNvPr id="5" name="Picture 4">
              <a:extLst>
                <a:ext uri="{FF2B5EF4-FFF2-40B4-BE49-F238E27FC236}">
                  <a16:creationId xmlns:a16="http://schemas.microsoft.com/office/drawing/2014/main" id="{49123CF1-04C7-4E02-81A3-2D056885B3B2}"/>
                </a:ext>
              </a:extLst>
            </p:cNvPr>
            <p:cNvPicPr>
              <a:picLocks noChangeAspect="1"/>
            </p:cNvPicPr>
            <p:nvPr/>
          </p:nvPicPr>
          <p:blipFill rotWithShape="1">
            <a:blip r:embed="rId3">
              <a:clrChange>
                <a:clrFrom>
                  <a:srgbClr val="FFFFFF"/>
                </a:clrFrom>
                <a:clrTo>
                  <a:srgbClr val="FFFFFF">
                    <a:alpha val="0"/>
                  </a:srgbClr>
                </a:clrTo>
              </a:clrChange>
            </a:blip>
            <a:srcRect l="4148" t="1347"/>
            <a:stretch/>
          </p:blipFill>
          <p:spPr>
            <a:xfrm>
              <a:off x="3276600" y="1081105"/>
              <a:ext cx="5029200" cy="3986195"/>
            </a:xfrm>
            <a:prstGeom prst="rect">
              <a:avLst/>
            </a:prstGeom>
          </p:spPr>
        </p:pic>
        <p:sp>
          <p:nvSpPr>
            <p:cNvPr id="10" name="Oval 9">
              <a:extLst>
                <a:ext uri="{FF2B5EF4-FFF2-40B4-BE49-F238E27FC236}">
                  <a16:creationId xmlns:a16="http://schemas.microsoft.com/office/drawing/2014/main" id="{75A66F7B-A6DB-4E6F-BE2F-3D1F3E24D8F5}"/>
                </a:ext>
              </a:extLst>
            </p:cNvPr>
            <p:cNvSpPr/>
            <p:nvPr/>
          </p:nvSpPr>
          <p:spPr bwMode="auto">
            <a:xfrm>
              <a:off x="6705600" y="2628900"/>
              <a:ext cx="152400" cy="1524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NL" sz="1800" b="0" i="0" u="none" strike="noStrike" cap="none" normalizeH="0" baseline="0">
                <a:ln>
                  <a:noFill/>
                </a:ln>
                <a:solidFill>
                  <a:schemeClr val="tx1"/>
                </a:solidFill>
                <a:effectLst/>
                <a:latin typeface="Century Gothic" pitchFamily="34" charset="0"/>
                <a:ea typeface="新細明體" pitchFamily="18" charset="-120"/>
              </a:endParaRPr>
            </a:p>
          </p:txBody>
        </p:sp>
        <p:cxnSp>
          <p:nvCxnSpPr>
            <p:cNvPr id="13" name="Straight Arrow Connector 12">
              <a:extLst>
                <a:ext uri="{FF2B5EF4-FFF2-40B4-BE49-F238E27FC236}">
                  <a16:creationId xmlns:a16="http://schemas.microsoft.com/office/drawing/2014/main" id="{764ED150-FCBC-4E2B-8CB5-6E92AD8D4C48}"/>
                </a:ext>
              </a:extLst>
            </p:cNvPr>
            <p:cNvCxnSpPr/>
            <p:nvPr/>
          </p:nvCxnSpPr>
          <p:spPr bwMode="auto">
            <a:xfrm flipH="1">
              <a:off x="7315200" y="1079500"/>
              <a:ext cx="609600" cy="381000"/>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1B0F0880-9EDC-4ED0-BC2F-2310EB03CD64}"/>
                </a:ext>
              </a:extLst>
            </p:cNvPr>
            <p:cNvCxnSpPr/>
            <p:nvPr/>
          </p:nvCxnSpPr>
          <p:spPr bwMode="auto">
            <a:xfrm flipV="1">
              <a:off x="7945395" y="2070101"/>
              <a:ext cx="609600" cy="330200"/>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Group 16">
            <a:extLst>
              <a:ext uri="{FF2B5EF4-FFF2-40B4-BE49-F238E27FC236}">
                <a16:creationId xmlns:a16="http://schemas.microsoft.com/office/drawing/2014/main" id="{08033A65-04A1-4561-B1BB-D59B8D9261DB}"/>
              </a:ext>
            </a:extLst>
          </p:cNvPr>
          <p:cNvGrpSpPr/>
          <p:nvPr/>
        </p:nvGrpSpPr>
        <p:grpSpPr>
          <a:xfrm>
            <a:off x="228600" y="3917686"/>
            <a:ext cx="4191000" cy="914400"/>
            <a:chOff x="4184050" y="4107023"/>
            <a:chExt cx="4801372" cy="1147788"/>
          </a:xfrm>
        </p:grpSpPr>
        <p:pic>
          <p:nvPicPr>
            <p:cNvPr id="18" name="Picture 17">
              <a:extLst>
                <a:ext uri="{FF2B5EF4-FFF2-40B4-BE49-F238E27FC236}">
                  <a16:creationId xmlns:a16="http://schemas.microsoft.com/office/drawing/2014/main" id="{7082D537-A407-43E8-A1C2-BDA0FC17356C}"/>
                </a:ext>
              </a:extLst>
            </p:cNvPr>
            <p:cNvPicPr>
              <a:picLocks noChangeAspect="1"/>
            </p:cNvPicPr>
            <p:nvPr/>
          </p:nvPicPr>
          <p:blipFill>
            <a:blip r:embed="rId4"/>
            <a:stretch>
              <a:fillRect/>
            </a:stretch>
          </p:blipFill>
          <p:spPr>
            <a:xfrm>
              <a:off x="4194347" y="4107023"/>
              <a:ext cx="4791075" cy="638175"/>
            </a:xfrm>
            <a:prstGeom prst="rect">
              <a:avLst/>
            </a:prstGeom>
          </p:spPr>
        </p:pic>
        <p:pic>
          <p:nvPicPr>
            <p:cNvPr id="19" name="Picture 18">
              <a:extLst>
                <a:ext uri="{FF2B5EF4-FFF2-40B4-BE49-F238E27FC236}">
                  <a16:creationId xmlns:a16="http://schemas.microsoft.com/office/drawing/2014/main" id="{790A16E2-CFBF-4758-A00A-344A2CC9B1CE}"/>
                </a:ext>
              </a:extLst>
            </p:cNvPr>
            <p:cNvPicPr>
              <a:picLocks noChangeAspect="1"/>
            </p:cNvPicPr>
            <p:nvPr/>
          </p:nvPicPr>
          <p:blipFill>
            <a:blip r:embed="rId5"/>
            <a:stretch>
              <a:fillRect/>
            </a:stretch>
          </p:blipFill>
          <p:spPr>
            <a:xfrm>
              <a:off x="4184050" y="4692836"/>
              <a:ext cx="2476500" cy="561975"/>
            </a:xfrm>
            <a:prstGeom prst="rect">
              <a:avLst/>
            </a:prstGeom>
          </p:spPr>
        </p:pic>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54FFA5A-2604-449B-B611-D4E968AFA5BE}"/>
                  </a:ext>
                </a:extLst>
              </p:cNvPr>
              <p:cNvSpPr txBox="1"/>
              <p:nvPr/>
            </p:nvSpPr>
            <p:spPr>
              <a:xfrm>
                <a:off x="7671638" y="907610"/>
                <a:ext cx="370551"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𝑦𝑧</m:t>
                          </m:r>
                        </m:sub>
                      </m:sSub>
                    </m:oMath>
                  </m:oMathPara>
                </a14:m>
                <a:endParaRPr lang="en-NL" dirty="0">
                  <a:solidFill>
                    <a:srgbClr val="FF0000"/>
                  </a:solidFill>
                </a:endParaRPr>
              </a:p>
            </p:txBody>
          </p:sp>
        </mc:Choice>
        <mc:Fallback xmlns="">
          <p:sp>
            <p:nvSpPr>
              <p:cNvPr id="20" name="TextBox 19">
                <a:extLst>
                  <a:ext uri="{FF2B5EF4-FFF2-40B4-BE49-F238E27FC236}">
                    <a16:creationId xmlns:a16="http://schemas.microsoft.com/office/drawing/2014/main" id="{554FFA5A-2604-449B-B611-D4E968AFA5BE}"/>
                  </a:ext>
                </a:extLst>
              </p:cNvPr>
              <p:cNvSpPr txBox="1">
                <a:spLocks noRot="1" noChangeAspect="1" noMove="1" noResize="1" noEditPoints="1" noAdjustHandles="1" noChangeArrowheads="1" noChangeShapeType="1" noTextEdit="1"/>
              </p:cNvSpPr>
              <p:nvPr/>
            </p:nvSpPr>
            <p:spPr>
              <a:xfrm>
                <a:off x="7671638" y="907610"/>
                <a:ext cx="370551" cy="298928"/>
              </a:xfrm>
              <a:prstGeom prst="rect">
                <a:avLst/>
              </a:prstGeom>
              <a:blipFill>
                <a:blip r:embed="rId6"/>
                <a:stretch>
                  <a:fillRect l="-13115" r="-4918" b="-20408"/>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3F3F8FA-C7DC-4B5B-89A1-28841D1E3786}"/>
                  </a:ext>
                </a:extLst>
              </p:cNvPr>
              <p:cNvSpPr txBox="1"/>
              <p:nvPr/>
            </p:nvSpPr>
            <p:spPr>
              <a:xfrm>
                <a:off x="8296760" y="1826794"/>
                <a:ext cx="370551"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𝐹</m:t>
                          </m:r>
                        </m:e>
                        <m:sub>
                          <m:r>
                            <a:rPr lang="en-GB" b="0" i="1" smtClean="0">
                              <a:solidFill>
                                <a:srgbClr val="FF0000"/>
                              </a:solidFill>
                              <a:latin typeface="Cambria Math" panose="02040503050406030204" pitchFamily="18" charset="0"/>
                            </a:rPr>
                            <m:t>𝑦𝑧</m:t>
                          </m:r>
                        </m:sub>
                      </m:sSub>
                    </m:oMath>
                  </m:oMathPara>
                </a14:m>
                <a:endParaRPr lang="en-NL" dirty="0">
                  <a:solidFill>
                    <a:srgbClr val="FF0000"/>
                  </a:solidFill>
                </a:endParaRPr>
              </a:p>
            </p:txBody>
          </p:sp>
        </mc:Choice>
        <mc:Fallback xmlns="">
          <p:sp>
            <p:nvSpPr>
              <p:cNvPr id="22" name="TextBox 21">
                <a:extLst>
                  <a:ext uri="{FF2B5EF4-FFF2-40B4-BE49-F238E27FC236}">
                    <a16:creationId xmlns:a16="http://schemas.microsoft.com/office/drawing/2014/main" id="{23F3F8FA-C7DC-4B5B-89A1-28841D1E3786}"/>
                  </a:ext>
                </a:extLst>
              </p:cNvPr>
              <p:cNvSpPr txBox="1">
                <a:spLocks noRot="1" noChangeAspect="1" noMove="1" noResize="1" noEditPoints="1" noAdjustHandles="1" noChangeArrowheads="1" noChangeShapeType="1" noTextEdit="1"/>
              </p:cNvSpPr>
              <p:nvPr/>
            </p:nvSpPr>
            <p:spPr>
              <a:xfrm>
                <a:off x="8296760" y="1826794"/>
                <a:ext cx="370551" cy="298928"/>
              </a:xfrm>
              <a:prstGeom prst="rect">
                <a:avLst/>
              </a:prstGeom>
              <a:blipFill>
                <a:blip r:embed="rId7"/>
                <a:stretch>
                  <a:fillRect l="-13115" r="-4918" b="-20408"/>
                </a:stretch>
              </a:blipFill>
            </p:spPr>
            <p:txBody>
              <a:bodyPr/>
              <a:lstStyle/>
              <a:p>
                <a:r>
                  <a:rPr lang="en-NL">
                    <a:noFill/>
                  </a:rPr>
                  <a:t> </a:t>
                </a:r>
              </a:p>
            </p:txBody>
          </p:sp>
        </mc:Fallback>
      </mc:AlternateContent>
      <p:sp>
        <p:nvSpPr>
          <p:cNvPr id="3" name="Slide Number Placeholder 4">
            <a:extLst>
              <a:ext uri="{FF2B5EF4-FFF2-40B4-BE49-F238E27FC236}">
                <a16:creationId xmlns:a16="http://schemas.microsoft.com/office/drawing/2014/main" id="{05FFF34C-F3FD-4E56-BCAE-EC66263C439C}"/>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981023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F584-687B-47B6-A915-A97F9507A928}"/>
              </a:ext>
            </a:extLst>
          </p:cNvPr>
          <p:cNvSpPr>
            <a:spLocks noGrp="1"/>
          </p:cNvSpPr>
          <p:nvPr>
            <p:ph type="title"/>
          </p:nvPr>
        </p:nvSpPr>
        <p:spPr/>
        <p:txBody>
          <a:bodyPr/>
          <a:lstStyle/>
          <a:p>
            <a:r>
              <a:rPr lang="en-GB" dirty="0"/>
              <a:t>Questions</a:t>
            </a:r>
            <a:endParaRPr lang="en-NL" dirty="0"/>
          </a:p>
        </p:txBody>
      </p:sp>
      <p:sp>
        <p:nvSpPr>
          <p:cNvPr id="3" name="Text Placeholder 2">
            <a:extLst>
              <a:ext uri="{FF2B5EF4-FFF2-40B4-BE49-F238E27FC236}">
                <a16:creationId xmlns:a16="http://schemas.microsoft.com/office/drawing/2014/main" id="{80805E06-F3C0-4B0E-B96B-2B0124E65ABA}"/>
              </a:ext>
            </a:extLst>
          </p:cNvPr>
          <p:cNvSpPr>
            <a:spLocks noGrp="1"/>
          </p:cNvSpPr>
          <p:nvPr>
            <p:ph type="body" idx="1"/>
          </p:nvPr>
        </p:nvSpPr>
        <p:spPr/>
        <p:txBody>
          <a:bodyPr/>
          <a:lstStyle/>
          <a:p>
            <a:endParaRPr lang="en-NL" dirty="0"/>
          </a:p>
        </p:txBody>
      </p:sp>
      <p:sp>
        <p:nvSpPr>
          <p:cNvPr id="4" name="Footer Placeholder 3">
            <a:extLst>
              <a:ext uri="{FF2B5EF4-FFF2-40B4-BE49-F238E27FC236}">
                <a16:creationId xmlns:a16="http://schemas.microsoft.com/office/drawing/2014/main" id="{3BD14223-7997-4856-8DC9-F9FA4B607BAF}"/>
              </a:ext>
            </a:extLst>
          </p:cNvPr>
          <p:cNvSpPr>
            <a:spLocks noGrp="1"/>
          </p:cNvSpPr>
          <p:nvPr>
            <p:ph type="ftr" sz="quarter" idx="10"/>
          </p:nvPr>
        </p:nvSpPr>
        <p:spPr/>
        <p:txBody>
          <a:bodyPr/>
          <a:lstStyle/>
          <a:p>
            <a:pPr>
              <a:defRPr/>
            </a:pPr>
            <a:r>
              <a:rPr lang="en-US" altLang="zh-TW"/>
              <a:t>ASM Pacific Technology Ltd. © 2020</a:t>
            </a:r>
            <a:endParaRPr lang="en-US" altLang="zh-TW" dirty="0"/>
          </a:p>
        </p:txBody>
      </p:sp>
      <p:pic>
        <p:nvPicPr>
          <p:cNvPr id="6" name="Picture 5">
            <a:extLst>
              <a:ext uri="{FF2B5EF4-FFF2-40B4-BE49-F238E27FC236}">
                <a16:creationId xmlns:a16="http://schemas.microsoft.com/office/drawing/2014/main" id="{2F17261F-5B8F-4984-8E71-DE19C5173F77}"/>
              </a:ext>
            </a:extLst>
          </p:cNvPr>
          <p:cNvPicPr>
            <a:picLocks noChangeAspect="1"/>
          </p:cNvPicPr>
          <p:nvPr/>
        </p:nvPicPr>
        <p:blipFill>
          <a:blip r:embed="rId2" cstate="print">
            <a:clrChange>
              <a:clrFrom>
                <a:srgbClr val="F1EFEF"/>
              </a:clrFrom>
              <a:clrTo>
                <a:srgbClr val="F1EFEF">
                  <a:alpha val="0"/>
                </a:srgbClr>
              </a:clrTo>
            </a:clrChange>
            <a:extLst>
              <a:ext uri="{28A0092B-C50C-407E-A947-70E740481C1C}">
                <a14:useLocalDpi xmlns:a14="http://schemas.microsoft.com/office/drawing/2010/main" val="0"/>
              </a:ext>
            </a:extLst>
          </a:blip>
          <a:stretch>
            <a:fillRect/>
          </a:stretch>
        </p:blipFill>
        <p:spPr>
          <a:xfrm>
            <a:off x="6266955" y="545954"/>
            <a:ext cx="2170112" cy="2993258"/>
          </a:xfrm>
          <a:prstGeom prst="rect">
            <a:avLst/>
          </a:prstGeom>
          <a:noFill/>
        </p:spPr>
      </p:pic>
      <p:sp>
        <p:nvSpPr>
          <p:cNvPr id="5" name="Slide Number Placeholder 4">
            <a:extLst>
              <a:ext uri="{FF2B5EF4-FFF2-40B4-BE49-F238E27FC236}">
                <a16:creationId xmlns:a16="http://schemas.microsoft.com/office/drawing/2014/main" id="{0943CC0C-3772-40A3-AAFD-B0A1D8F74DD7}"/>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3923304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p:txBody>
          <a:bodyPr/>
          <a:lstStyle/>
          <a:p>
            <a:r>
              <a:rPr lang="en-GB" dirty="0"/>
              <a:t>Fundamentals </a:t>
            </a:r>
            <a:r>
              <a:rPr lang="en-GB" dirty="0" err="1"/>
              <a:t>Simscape</a:t>
            </a:r>
            <a:endParaRPr lang="en-NL"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p:txBody>
          <a:bodyPr/>
          <a:lstStyle/>
          <a:p>
            <a:pPr>
              <a:defRPr/>
            </a:pPr>
            <a:r>
              <a:rPr lang="en-US" altLang="zh-TW" dirty="0"/>
              <a:t>ASM Pacific Technology Ltd. © 2020</a:t>
            </a:r>
          </a:p>
        </p:txBody>
      </p:sp>
      <p:sp>
        <p:nvSpPr>
          <p:cNvPr id="12" name="Content Placeholder 2">
            <a:extLst>
              <a:ext uri="{FF2B5EF4-FFF2-40B4-BE49-F238E27FC236}">
                <a16:creationId xmlns:a16="http://schemas.microsoft.com/office/drawing/2014/main" id="{D83E0E74-9BB0-4DE0-91BA-8C8F796CCCF1}"/>
              </a:ext>
            </a:extLst>
          </p:cNvPr>
          <p:cNvSpPr>
            <a:spLocks noGrp="1"/>
          </p:cNvSpPr>
          <p:nvPr>
            <p:ph idx="1"/>
          </p:nvPr>
        </p:nvSpPr>
        <p:spPr>
          <a:xfrm>
            <a:off x="152400" y="1079500"/>
            <a:ext cx="8458200" cy="1549400"/>
          </a:xfrm>
        </p:spPr>
        <p:txBody>
          <a:bodyPr/>
          <a:lstStyle/>
          <a:p>
            <a:r>
              <a:rPr lang="en-GB" dirty="0"/>
              <a:t>The </a:t>
            </a:r>
            <a:r>
              <a:rPr lang="en-GB" dirty="0" err="1"/>
              <a:t>Simscape</a:t>
            </a:r>
            <a:r>
              <a:rPr lang="en-GB" dirty="0"/>
              <a:t> toolbox enables you to create models of physical systems within the Simulink environment.</a:t>
            </a:r>
            <a:endParaRPr lang="en-NL" dirty="0"/>
          </a:p>
        </p:txBody>
      </p:sp>
      <p:pic>
        <p:nvPicPr>
          <p:cNvPr id="3" name="Picture 2">
            <a:extLst>
              <a:ext uri="{FF2B5EF4-FFF2-40B4-BE49-F238E27FC236}">
                <a16:creationId xmlns:a16="http://schemas.microsoft.com/office/drawing/2014/main" id="{0678668D-1846-459E-860C-36527281D20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43075" y="2879173"/>
            <a:ext cx="5557089" cy="2645327"/>
          </a:xfrm>
          <a:prstGeom prst="rect">
            <a:avLst/>
          </a:prstGeom>
        </p:spPr>
      </p:pic>
      <p:pic>
        <p:nvPicPr>
          <p:cNvPr id="6" name="Picture 5" descr="A close up of a logo&#10;&#10;Description automatically generated">
            <a:extLst>
              <a:ext uri="{FF2B5EF4-FFF2-40B4-BE49-F238E27FC236}">
                <a16:creationId xmlns:a16="http://schemas.microsoft.com/office/drawing/2014/main" id="{2881ABFA-3DA1-45EE-B97F-22F4E46DDF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3075" y="2879174"/>
            <a:ext cx="5557087" cy="2645326"/>
          </a:xfrm>
          <a:prstGeom prst="rect">
            <a:avLst/>
          </a:prstGeom>
        </p:spPr>
      </p:pic>
      <p:sp>
        <p:nvSpPr>
          <p:cNvPr id="10" name="Content Placeholder 2">
            <a:extLst>
              <a:ext uri="{FF2B5EF4-FFF2-40B4-BE49-F238E27FC236}">
                <a16:creationId xmlns:a16="http://schemas.microsoft.com/office/drawing/2014/main" id="{01C64171-9061-4204-82A4-1C9ED5AFC090}"/>
              </a:ext>
            </a:extLst>
          </p:cNvPr>
          <p:cNvSpPr txBox="1">
            <a:spLocks/>
          </p:cNvSpPr>
          <p:nvPr/>
        </p:nvSpPr>
        <p:spPr bwMode="auto">
          <a:xfrm>
            <a:off x="152400" y="1734161"/>
            <a:ext cx="8458200" cy="81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5739" indent="-285739" algn="l" rtl="0" eaLnBrk="1" fontAlgn="base" hangingPunct="1">
              <a:spcBef>
                <a:spcPct val="20000"/>
              </a:spcBef>
              <a:spcAft>
                <a:spcPct val="0"/>
              </a:spcAft>
              <a:buClr>
                <a:srgbClr val="990000"/>
              </a:buClr>
              <a:buSzPct val="80000"/>
              <a:buFont typeface="Wingdings" pitchFamily="2" charset="2"/>
              <a:buChar char="p"/>
              <a:defRPr sz="2000" b="0">
                <a:solidFill>
                  <a:schemeClr val="tx1"/>
                </a:solidFill>
                <a:latin typeface="+mn-lt"/>
                <a:ea typeface="+mn-ea"/>
                <a:cs typeface="+mn-cs"/>
              </a:defRPr>
            </a:lvl1pPr>
            <a:lvl2pPr marL="619100" indent="-238115" algn="l" rtl="0" eaLnBrk="1" fontAlgn="base" hangingPunct="1">
              <a:spcBef>
                <a:spcPct val="20000"/>
              </a:spcBef>
              <a:spcAft>
                <a:spcPct val="0"/>
              </a:spcAft>
              <a:buClr>
                <a:srgbClr val="990000"/>
              </a:buClr>
              <a:buFont typeface="Wingdings" pitchFamily="2" charset="2"/>
              <a:buChar char="n"/>
              <a:defRPr sz="1667">
                <a:solidFill>
                  <a:schemeClr val="tx1"/>
                </a:solidFill>
                <a:latin typeface="+mn-lt"/>
              </a:defRPr>
            </a:lvl2pPr>
            <a:lvl3pPr marL="952462" indent="-190492" algn="l" rtl="0" eaLnBrk="1" fontAlgn="base" hangingPunct="1">
              <a:spcBef>
                <a:spcPct val="20000"/>
              </a:spcBef>
              <a:spcAft>
                <a:spcPct val="0"/>
              </a:spcAft>
              <a:buClr>
                <a:srgbClr val="990000"/>
              </a:buClr>
              <a:buSzPct val="80000"/>
              <a:buFont typeface="Wingdings" pitchFamily="2" charset="2"/>
              <a:buChar char="p"/>
              <a:defRPr>
                <a:solidFill>
                  <a:schemeClr val="tx1"/>
                </a:solidFill>
                <a:latin typeface="+mn-lt"/>
              </a:defRPr>
            </a:lvl3pPr>
            <a:lvl4pPr marL="1333447" indent="-190492" algn="l" rtl="0" eaLnBrk="1" fontAlgn="base" hangingPunct="1">
              <a:spcBef>
                <a:spcPct val="20000"/>
              </a:spcBef>
              <a:spcAft>
                <a:spcPct val="0"/>
              </a:spcAft>
              <a:buClr>
                <a:srgbClr val="A50021"/>
              </a:buClr>
              <a:buSzPct val="80000"/>
              <a:buFont typeface="Wingdings" pitchFamily="2" charset="2"/>
              <a:buChar char="n"/>
              <a:defRPr sz="1333">
                <a:solidFill>
                  <a:schemeClr val="tx1"/>
                </a:solidFill>
                <a:latin typeface="+mn-lt"/>
              </a:defRPr>
            </a:lvl4pPr>
            <a:lvl5pPr marL="1714431" indent="-190492" algn="l" rtl="0" eaLnBrk="1" fontAlgn="base" hangingPunct="1">
              <a:spcBef>
                <a:spcPct val="20000"/>
              </a:spcBef>
              <a:spcAft>
                <a:spcPct val="0"/>
              </a:spcAft>
              <a:buChar char="»"/>
              <a:defRPr sz="1667">
                <a:solidFill>
                  <a:schemeClr val="tx1"/>
                </a:solidFill>
                <a:latin typeface="+mn-lt"/>
              </a:defRPr>
            </a:lvl5pPr>
            <a:lvl6pPr marL="2095416" indent="-190492" algn="l" rtl="0" eaLnBrk="1" fontAlgn="base" hangingPunct="1">
              <a:spcBef>
                <a:spcPct val="20000"/>
              </a:spcBef>
              <a:spcAft>
                <a:spcPct val="0"/>
              </a:spcAft>
              <a:buChar char="»"/>
              <a:defRPr sz="1667">
                <a:solidFill>
                  <a:schemeClr val="tx1"/>
                </a:solidFill>
                <a:latin typeface="+mn-lt"/>
              </a:defRPr>
            </a:lvl6pPr>
            <a:lvl7pPr marL="2476401" indent="-190492" algn="l" rtl="0" eaLnBrk="1" fontAlgn="base" hangingPunct="1">
              <a:spcBef>
                <a:spcPct val="20000"/>
              </a:spcBef>
              <a:spcAft>
                <a:spcPct val="0"/>
              </a:spcAft>
              <a:buChar char="»"/>
              <a:defRPr sz="1667">
                <a:solidFill>
                  <a:schemeClr val="tx1"/>
                </a:solidFill>
                <a:latin typeface="+mn-lt"/>
              </a:defRPr>
            </a:lvl7pPr>
            <a:lvl8pPr marL="2857386" indent="-190492" algn="l" rtl="0" eaLnBrk="1" fontAlgn="base" hangingPunct="1">
              <a:spcBef>
                <a:spcPct val="20000"/>
              </a:spcBef>
              <a:spcAft>
                <a:spcPct val="0"/>
              </a:spcAft>
              <a:buChar char="»"/>
              <a:defRPr sz="1667">
                <a:solidFill>
                  <a:schemeClr val="tx1"/>
                </a:solidFill>
                <a:latin typeface="+mn-lt"/>
              </a:defRPr>
            </a:lvl8pPr>
            <a:lvl9pPr marL="3238370" indent="-190492" algn="l" rtl="0" eaLnBrk="1" fontAlgn="base" hangingPunct="1">
              <a:spcBef>
                <a:spcPct val="20000"/>
              </a:spcBef>
              <a:spcAft>
                <a:spcPct val="0"/>
              </a:spcAft>
              <a:buChar char="»"/>
              <a:defRPr sz="1667">
                <a:solidFill>
                  <a:schemeClr val="tx1"/>
                </a:solidFill>
                <a:latin typeface="+mn-lt"/>
              </a:defRPr>
            </a:lvl9pPr>
          </a:lstStyle>
          <a:p>
            <a:r>
              <a:rPr kumimoji="0" lang="en-GB" kern="0" dirty="0" err="1"/>
              <a:t>Simcape</a:t>
            </a:r>
            <a:r>
              <a:rPr kumimoji="0" lang="en-GB" kern="0" dirty="0"/>
              <a:t> Multibody is an add-on product that enables more complex (3-Dimensional) analysis capabilities.</a:t>
            </a:r>
          </a:p>
          <a:p>
            <a:pPr marL="0" indent="0">
              <a:buFont typeface="Wingdings" pitchFamily="2" charset="2"/>
              <a:buNone/>
            </a:pPr>
            <a:endParaRPr kumimoji="0" lang="en-GB" kern="0" dirty="0"/>
          </a:p>
          <a:p>
            <a:endParaRPr kumimoji="0" lang="en-NL" kern="0" dirty="0"/>
          </a:p>
        </p:txBody>
      </p:sp>
      <p:pic>
        <p:nvPicPr>
          <p:cNvPr id="11" name="Picture 10" descr="A close up of a logo&#10;&#10;Description automatically generated">
            <a:extLst>
              <a:ext uri="{FF2B5EF4-FFF2-40B4-BE49-F238E27FC236}">
                <a16:creationId xmlns:a16="http://schemas.microsoft.com/office/drawing/2014/main" id="{54AF73A8-0290-47E4-9056-6D0F08F0CA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3073" y="2879172"/>
            <a:ext cx="5557087" cy="2645326"/>
          </a:xfrm>
          <a:prstGeom prst="rect">
            <a:avLst/>
          </a:prstGeom>
        </p:spPr>
      </p:pic>
      <p:sp>
        <p:nvSpPr>
          <p:cNvPr id="13" name="Content Placeholder 2">
            <a:extLst>
              <a:ext uri="{FF2B5EF4-FFF2-40B4-BE49-F238E27FC236}">
                <a16:creationId xmlns:a16="http://schemas.microsoft.com/office/drawing/2014/main" id="{5E27A205-BD91-49DC-ABC7-0E0873006E1E}"/>
              </a:ext>
            </a:extLst>
          </p:cNvPr>
          <p:cNvSpPr txBox="1">
            <a:spLocks/>
          </p:cNvSpPr>
          <p:nvPr/>
        </p:nvSpPr>
        <p:spPr bwMode="auto">
          <a:xfrm>
            <a:off x="152400" y="2387508"/>
            <a:ext cx="8458200" cy="81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5739" indent="-285739" algn="l" rtl="0" eaLnBrk="1" fontAlgn="base" hangingPunct="1">
              <a:spcBef>
                <a:spcPct val="20000"/>
              </a:spcBef>
              <a:spcAft>
                <a:spcPct val="0"/>
              </a:spcAft>
              <a:buClr>
                <a:srgbClr val="990000"/>
              </a:buClr>
              <a:buSzPct val="80000"/>
              <a:buFont typeface="Wingdings" pitchFamily="2" charset="2"/>
              <a:buChar char="p"/>
              <a:defRPr sz="2000" b="0">
                <a:solidFill>
                  <a:schemeClr val="tx1"/>
                </a:solidFill>
                <a:latin typeface="+mn-lt"/>
                <a:ea typeface="+mn-ea"/>
                <a:cs typeface="+mn-cs"/>
              </a:defRPr>
            </a:lvl1pPr>
            <a:lvl2pPr marL="619100" indent="-238115" algn="l" rtl="0" eaLnBrk="1" fontAlgn="base" hangingPunct="1">
              <a:spcBef>
                <a:spcPct val="20000"/>
              </a:spcBef>
              <a:spcAft>
                <a:spcPct val="0"/>
              </a:spcAft>
              <a:buClr>
                <a:srgbClr val="990000"/>
              </a:buClr>
              <a:buFont typeface="Wingdings" pitchFamily="2" charset="2"/>
              <a:buChar char="n"/>
              <a:defRPr sz="1667">
                <a:solidFill>
                  <a:schemeClr val="tx1"/>
                </a:solidFill>
                <a:latin typeface="+mn-lt"/>
              </a:defRPr>
            </a:lvl2pPr>
            <a:lvl3pPr marL="952462" indent="-190492" algn="l" rtl="0" eaLnBrk="1" fontAlgn="base" hangingPunct="1">
              <a:spcBef>
                <a:spcPct val="20000"/>
              </a:spcBef>
              <a:spcAft>
                <a:spcPct val="0"/>
              </a:spcAft>
              <a:buClr>
                <a:srgbClr val="990000"/>
              </a:buClr>
              <a:buSzPct val="80000"/>
              <a:buFont typeface="Wingdings" pitchFamily="2" charset="2"/>
              <a:buChar char="p"/>
              <a:defRPr>
                <a:solidFill>
                  <a:schemeClr val="tx1"/>
                </a:solidFill>
                <a:latin typeface="+mn-lt"/>
              </a:defRPr>
            </a:lvl3pPr>
            <a:lvl4pPr marL="1333447" indent="-190492" algn="l" rtl="0" eaLnBrk="1" fontAlgn="base" hangingPunct="1">
              <a:spcBef>
                <a:spcPct val="20000"/>
              </a:spcBef>
              <a:spcAft>
                <a:spcPct val="0"/>
              </a:spcAft>
              <a:buClr>
                <a:srgbClr val="A50021"/>
              </a:buClr>
              <a:buSzPct val="80000"/>
              <a:buFont typeface="Wingdings" pitchFamily="2" charset="2"/>
              <a:buChar char="n"/>
              <a:defRPr sz="1333">
                <a:solidFill>
                  <a:schemeClr val="tx1"/>
                </a:solidFill>
                <a:latin typeface="+mn-lt"/>
              </a:defRPr>
            </a:lvl4pPr>
            <a:lvl5pPr marL="1714431" indent="-190492" algn="l" rtl="0" eaLnBrk="1" fontAlgn="base" hangingPunct="1">
              <a:spcBef>
                <a:spcPct val="20000"/>
              </a:spcBef>
              <a:spcAft>
                <a:spcPct val="0"/>
              </a:spcAft>
              <a:buChar char="»"/>
              <a:defRPr sz="1667">
                <a:solidFill>
                  <a:schemeClr val="tx1"/>
                </a:solidFill>
                <a:latin typeface="+mn-lt"/>
              </a:defRPr>
            </a:lvl5pPr>
            <a:lvl6pPr marL="2095416" indent="-190492" algn="l" rtl="0" eaLnBrk="1" fontAlgn="base" hangingPunct="1">
              <a:spcBef>
                <a:spcPct val="20000"/>
              </a:spcBef>
              <a:spcAft>
                <a:spcPct val="0"/>
              </a:spcAft>
              <a:buChar char="»"/>
              <a:defRPr sz="1667">
                <a:solidFill>
                  <a:schemeClr val="tx1"/>
                </a:solidFill>
                <a:latin typeface="+mn-lt"/>
              </a:defRPr>
            </a:lvl6pPr>
            <a:lvl7pPr marL="2476401" indent="-190492" algn="l" rtl="0" eaLnBrk="1" fontAlgn="base" hangingPunct="1">
              <a:spcBef>
                <a:spcPct val="20000"/>
              </a:spcBef>
              <a:spcAft>
                <a:spcPct val="0"/>
              </a:spcAft>
              <a:buChar char="»"/>
              <a:defRPr sz="1667">
                <a:solidFill>
                  <a:schemeClr val="tx1"/>
                </a:solidFill>
                <a:latin typeface="+mn-lt"/>
              </a:defRPr>
            </a:lvl7pPr>
            <a:lvl8pPr marL="2857386" indent="-190492" algn="l" rtl="0" eaLnBrk="1" fontAlgn="base" hangingPunct="1">
              <a:spcBef>
                <a:spcPct val="20000"/>
              </a:spcBef>
              <a:spcAft>
                <a:spcPct val="0"/>
              </a:spcAft>
              <a:buChar char="»"/>
              <a:defRPr sz="1667">
                <a:solidFill>
                  <a:schemeClr val="tx1"/>
                </a:solidFill>
                <a:latin typeface="+mn-lt"/>
              </a:defRPr>
            </a:lvl8pPr>
            <a:lvl9pPr marL="3238370" indent="-190492" algn="l" rtl="0" eaLnBrk="1" fontAlgn="base" hangingPunct="1">
              <a:spcBef>
                <a:spcPct val="20000"/>
              </a:spcBef>
              <a:spcAft>
                <a:spcPct val="0"/>
              </a:spcAft>
              <a:buChar char="»"/>
              <a:defRPr sz="1667">
                <a:solidFill>
                  <a:schemeClr val="tx1"/>
                </a:solidFill>
                <a:latin typeface="+mn-lt"/>
              </a:defRPr>
            </a:lvl9pPr>
          </a:lstStyle>
          <a:p>
            <a:r>
              <a:rPr kumimoji="0" lang="en-GB" kern="0" dirty="0"/>
              <a:t>Also other add-on products available.</a:t>
            </a:r>
          </a:p>
          <a:p>
            <a:pPr marL="0" indent="0">
              <a:buFont typeface="Wingdings" pitchFamily="2" charset="2"/>
              <a:buNone/>
            </a:pPr>
            <a:endParaRPr kumimoji="0" lang="en-GB" kern="0" dirty="0"/>
          </a:p>
          <a:p>
            <a:endParaRPr kumimoji="0" lang="en-NL" kern="0" dirty="0"/>
          </a:p>
        </p:txBody>
      </p:sp>
      <p:sp>
        <p:nvSpPr>
          <p:cNvPr id="5" name="Slide Number Placeholder 4">
            <a:extLst>
              <a:ext uri="{FF2B5EF4-FFF2-40B4-BE49-F238E27FC236}">
                <a16:creationId xmlns:a16="http://schemas.microsoft.com/office/drawing/2014/main" id="{687713B5-C52F-4F7F-8CBA-9F227C9CD288}"/>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166407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p:txBody>
          <a:bodyPr/>
          <a:lstStyle/>
          <a:p>
            <a:r>
              <a:rPr lang="en-GB" dirty="0"/>
              <a:t>3-Dimensional </a:t>
            </a:r>
            <a:r>
              <a:rPr lang="en-GB" dirty="0" err="1"/>
              <a:t>modeling</a:t>
            </a:r>
            <a:r>
              <a:rPr lang="en-GB" dirty="0"/>
              <a:t> in </a:t>
            </a:r>
            <a:r>
              <a:rPr lang="en-GB" dirty="0" err="1"/>
              <a:t>Simscape</a:t>
            </a:r>
            <a:r>
              <a:rPr lang="en-GB" dirty="0"/>
              <a:t> Multibody</a:t>
            </a:r>
            <a:endParaRPr lang="en-NL"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p:txBody>
          <a:bodyPr/>
          <a:lstStyle/>
          <a:p>
            <a:pPr>
              <a:defRPr/>
            </a:pPr>
            <a:r>
              <a:rPr lang="en-US" altLang="zh-TW" dirty="0"/>
              <a:t>ASM Pacific Technology Ltd. © 2020</a:t>
            </a:r>
          </a:p>
        </p:txBody>
      </p:sp>
      <p:sp>
        <p:nvSpPr>
          <p:cNvPr id="12" name="Content Placeholder 2">
            <a:extLst>
              <a:ext uri="{FF2B5EF4-FFF2-40B4-BE49-F238E27FC236}">
                <a16:creationId xmlns:a16="http://schemas.microsoft.com/office/drawing/2014/main" id="{D83E0E74-9BB0-4DE0-91BA-8C8F796CCCF1}"/>
              </a:ext>
            </a:extLst>
          </p:cNvPr>
          <p:cNvSpPr>
            <a:spLocks noGrp="1"/>
          </p:cNvSpPr>
          <p:nvPr>
            <p:ph idx="1"/>
          </p:nvPr>
        </p:nvSpPr>
        <p:spPr>
          <a:xfrm>
            <a:off x="152400" y="1079500"/>
            <a:ext cx="5818224" cy="3987800"/>
          </a:xfrm>
        </p:spPr>
        <p:txBody>
          <a:bodyPr/>
          <a:lstStyle/>
          <a:p>
            <a:r>
              <a:rPr lang="en-GB" sz="1800" dirty="0"/>
              <a:t>We use </a:t>
            </a:r>
            <a:r>
              <a:rPr lang="en-GB" sz="1800" dirty="0" err="1"/>
              <a:t>Simscape</a:t>
            </a:r>
            <a:r>
              <a:rPr lang="en-GB" sz="1800" dirty="0"/>
              <a:t> Multibody to create a multidimensional model of the XYZ-motion platform. </a:t>
            </a:r>
          </a:p>
          <a:p>
            <a:r>
              <a:rPr lang="en-GB" sz="1800" dirty="0"/>
              <a:t>Hereby, motions in all directions are possible.</a:t>
            </a:r>
          </a:p>
          <a:p>
            <a:endParaRPr lang="en-GB" dirty="0"/>
          </a:p>
          <a:p>
            <a:endParaRPr lang="en-GB" dirty="0"/>
          </a:p>
          <a:p>
            <a:endParaRPr lang="en-GB" dirty="0"/>
          </a:p>
          <a:p>
            <a:endParaRPr lang="en-GB" dirty="0"/>
          </a:p>
          <a:p>
            <a:endParaRPr lang="en-GB" dirty="0"/>
          </a:p>
          <a:p>
            <a:endParaRPr lang="en-GB" dirty="0"/>
          </a:p>
          <a:p>
            <a:pPr marL="0" indent="0">
              <a:buNone/>
            </a:pPr>
            <a:endParaRPr lang="en-GB" dirty="0"/>
          </a:p>
          <a:p>
            <a:endParaRPr lang="en-NL" dirty="0"/>
          </a:p>
        </p:txBody>
      </p:sp>
      <p:pic>
        <p:nvPicPr>
          <p:cNvPr id="3" name="Picture 2">
            <a:extLst>
              <a:ext uri="{FF2B5EF4-FFF2-40B4-BE49-F238E27FC236}">
                <a16:creationId xmlns:a16="http://schemas.microsoft.com/office/drawing/2014/main" id="{ACBF579F-829B-4DFE-B464-7E3AE13A0BA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174966" y="876300"/>
            <a:ext cx="2816634" cy="2362200"/>
          </a:xfrm>
          <a:prstGeom prst="rect">
            <a:avLst/>
          </a:prstGeom>
        </p:spPr>
      </p:pic>
      <p:pic>
        <p:nvPicPr>
          <p:cNvPr id="7" name="Picture 6">
            <a:extLst>
              <a:ext uri="{FF2B5EF4-FFF2-40B4-BE49-F238E27FC236}">
                <a16:creationId xmlns:a16="http://schemas.microsoft.com/office/drawing/2014/main" id="{379EA8A3-0D74-4A84-943B-ABA1E19FBC50}"/>
              </a:ext>
            </a:extLst>
          </p:cNvPr>
          <p:cNvPicPr>
            <a:picLocks noChangeAspect="1"/>
          </p:cNvPicPr>
          <p:nvPr/>
        </p:nvPicPr>
        <p:blipFill>
          <a:blip r:embed="rId4"/>
          <a:stretch>
            <a:fillRect/>
          </a:stretch>
        </p:blipFill>
        <p:spPr>
          <a:xfrm>
            <a:off x="152400" y="2603938"/>
            <a:ext cx="6536566" cy="2907333"/>
          </a:xfrm>
          <a:prstGeom prst="rect">
            <a:avLst/>
          </a:prstGeom>
        </p:spPr>
      </p:pic>
      <p:sp>
        <p:nvSpPr>
          <p:cNvPr id="5" name="Slide Number Placeholder 4">
            <a:extLst>
              <a:ext uri="{FF2B5EF4-FFF2-40B4-BE49-F238E27FC236}">
                <a16:creationId xmlns:a16="http://schemas.microsoft.com/office/drawing/2014/main" id="{76E6F714-6968-4B1A-B8F3-3AC5399ED7D0}"/>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
        <p:nvSpPr>
          <p:cNvPr id="6" name="Content Placeholder 2">
            <a:extLst>
              <a:ext uri="{FF2B5EF4-FFF2-40B4-BE49-F238E27FC236}">
                <a16:creationId xmlns:a16="http://schemas.microsoft.com/office/drawing/2014/main" id="{00EB2DCC-05B5-6C65-4C28-A984F8D41008}"/>
              </a:ext>
            </a:extLst>
          </p:cNvPr>
          <p:cNvSpPr txBox="1">
            <a:spLocks/>
          </p:cNvSpPr>
          <p:nvPr/>
        </p:nvSpPr>
        <p:spPr bwMode="auto">
          <a:xfrm>
            <a:off x="7012597" y="3587489"/>
            <a:ext cx="2341764" cy="157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5739" indent="-285739" algn="l" rtl="0" eaLnBrk="1" fontAlgn="base" hangingPunct="1">
              <a:spcBef>
                <a:spcPct val="20000"/>
              </a:spcBef>
              <a:spcAft>
                <a:spcPct val="0"/>
              </a:spcAft>
              <a:buClr>
                <a:srgbClr val="990000"/>
              </a:buClr>
              <a:buSzPct val="80000"/>
              <a:buFont typeface="Wingdings" pitchFamily="2" charset="2"/>
              <a:buChar char="p"/>
              <a:defRPr sz="2000" b="0">
                <a:solidFill>
                  <a:schemeClr val="tx1"/>
                </a:solidFill>
                <a:latin typeface="+mn-lt"/>
                <a:ea typeface="+mn-ea"/>
                <a:cs typeface="+mn-cs"/>
              </a:defRPr>
            </a:lvl1pPr>
            <a:lvl2pPr marL="619100" indent="-238115" algn="l" rtl="0" eaLnBrk="1" fontAlgn="base" hangingPunct="1">
              <a:spcBef>
                <a:spcPct val="20000"/>
              </a:spcBef>
              <a:spcAft>
                <a:spcPct val="0"/>
              </a:spcAft>
              <a:buClr>
                <a:srgbClr val="990000"/>
              </a:buClr>
              <a:buFont typeface="Wingdings" pitchFamily="2" charset="2"/>
              <a:buChar char="n"/>
              <a:defRPr sz="1667">
                <a:solidFill>
                  <a:schemeClr val="tx1"/>
                </a:solidFill>
                <a:latin typeface="+mn-lt"/>
              </a:defRPr>
            </a:lvl2pPr>
            <a:lvl3pPr marL="952462" indent="-190492" algn="l" rtl="0" eaLnBrk="1" fontAlgn="base" hangingPunct="1">
              <a:spcBef>
                <a:spcPct val="20000"/>
              </a:spcBef>
              <a:spcAft>
                <a:spcPct val="0"/>
              </a:spcAft>
              <a:buClr>
                <a:srgbClr val="990000"/>
              </a:buClr>
              <a:buSzPct val="80000"/>
              <a:buFont typeface="Wingdings" pitchFamily="2" charset="2"/>
              <a:buChar char="p"/>
              <a:defRPr>
                <a:solidFill>
                  <a:schemeClr val="tx1"/>
                </a:solidFill>
                <a:latin typeface="+mn-lt"/>
              </a:defRPr>
            </a:lvl3pPr>
            <a:lvl4pPr marL="1333447" indent="-190492" algn="l" rtl="0" eaLnBrk="1" fontAlgn="base" hangingPunct="1">
              <a:spcBef>
                <a:spcPct val="20000"/>
              </a:spcBef>
              <a:spcAft>
                <a:spcPct val="0"/>
              </a:spcAft>
              <a:buClr>
                <a:srgbClr val="A50021"/>
              </a:buClr>
              <a:buSzPct val="80000"/>
              <a:buFont typeface="Wingdings" pitchFamily="2" charset="2"/>
              <a:buChar char="n"/>
              <a:defRPr sz="1333">
                <a:solidFill>
                  <a:schemeClr val="tx1"/>
                </a:solidFill>
                <a:latin typeface="+mn-lt"/>
              </a:defRPr>
            </a:lvl4pPr>
            <a:lvl5pPr marL="1714431" indent="-190492" algn="l" rtl="0" eaLnBrk="1" fontAlgn="base" hangingPunct="1">
              <a:spcBef>
                <a:spcPct val="20000"/>
              </a:spcBef>
              <a:spcAft>
                <a:spcPct val="0"/>
              </a:spcAft>
              <a:buChar char="»"/>
              <a:defRPr sz="1667">
                <a:solidFill>
                  <a:schemeClr val="tx1"/>
                </a:solidFill>
                <a:latin typeface="+mn-lt"/>
              </a:defRPr>
            </a:lvl5pPr>
            <a:lvl6pPr marL="2095416" indent="-190492" algn="l" rtl="0" eaLnBrk="1" fontAlgn="base" hangingPunct="1">
              <a:spcBef>
                <a:spcPct val="20000"/>
              </a:spcBef>
              <a:spcAft>
                <a:spcPct val="0"/>
              </a:spcAft>
              <a:buChar char="»"/>
              <a:defRPr sz="1667">
                <a:solidFill>
                  <a:schemeClr val="tx1"/>
                </a:solidFill>
                <a:latin typeface="+mn-lt"/>
              </a:defRPr>
            </a:lvl6pPr>
            <a:lvl7pPr marL="2476401" indent="-190492" algn="l" rtl="0" eaLnBrk="1" fontAlgn="base" hangingPunct="1">
              <a:spcBef>
                <a:spcPct val="20000"/>
              </a:spcBef>
              <a:spcAft>
                <a:spcPct val="0"/>
              </a:spcAft>
              <a:buChar char="»"/>
              <a:defRPr sz="1667">
                <a:solidFill>
                  <a:schemeClr val="tx1"/>
                </a:solidFill>
                <a:latin typeface="+mn-lt"/>
              </a:defRPr>
            </a:lvl7pPr>
            <a:lvl8pPr marL="2857386" indent="-190492" algn="l" rtl="0" eaLnBrk="1" fontAlgn="base" hangingPunct="1">
              <a:spcBef>
                <a:spcPct val="20000"/>
              </a:spcBef>
              <a:spcAft>
                <a:spcPct val="0"/>
              </a:spcAft>
              <a:buChar char="»"/>
              <a:defRPr sz="1667">
                <a:solidFill>
                  <a:schemeClr val="tx1"/>
                </a:solidFill>
                <a:latin typeface="+mn-lt"/>
              </a:defRPr>
            </a:lvl8pPr>
            <a:lvl9pPr marL="3238370" indent="-190492" algn="l" rtl="0" eaLnBrk="1" fontAlgn="base" hangingPunct="1">
              <a:spcBef>
                <a:spcPct val="20000"/>
              </a:spcBef>
              <a:spcAft>
                <a:spcPct val="0"/>
              </a:spcAft>
              <a:buChar char="»"/>
              <a:defRPr sz="1667">
                <a:solidFill>
                  <a:schemeClr val="tx1"/>
                </a:solidFill>
                <a:latin typeface="+mn-lt"/>
              </a:defRPr>
            </a:lvl9pPr>
          </a:lstStyle>
          <a:p>
            <a:pPr>
              <a:buFont typeface="Wingdings" panose="05000000000000000000" pitchFamily="2" charset="2"/>
              <a:buChar char="§"/>
            </a:pPr>
            <a:r>
              <a:rPr kumimoji="0" lang="en-US" kern="0" dirty="0"/>
              <a:t>Base stage</a:t>
            </a:r>
          </a:p>
          <a:p>
            <a:pPr>
              <a:buFont typeface="Wingdings" panose="05000000000000000000" pitchFamily="2" charset="2"/>
              <a:buChar char="§"/>
            </a:pPr>
            <a:r>
              <a:rPr kumimoji="0" lang="en-US" kern="0" dirty="0"/>
              <a:t>X-stage</a:t>
            </a:r>
          </a:p>
          <a:p>
            <a:pPr>
              <a:buFont typeface="Wingdings" panose="05000000000000000000" pitchFamily="2" charset="2"/>
              <a:buChar char="§"/>
            </a:pPr>
            <a:r>
              <a:rPr kumimoji="0" lang="en-US" kern="0" dirty="0"/>
              <a:t>Y-stage</a:t>
            </a:r>
          </a:p>
          <a:p>
            <a:pPr>
              <a:buFont typeface="Wingdings" panose="05000000000000000000" pitchFamily="2" charset="2"/>
              <a:buChar char="§"/>
            </a:pPr>
            <a:r>
              <a:rPr kumimoji="0" lang="en-US" kern="0" dirty="0"/>
              <a:t>Z-stage</a:t>
            </a:r>
            <a:endParaRPr kumimoji="0" lang="en-NL" kern="0" dirty="0"/>
          </a:p>
        </p:txBody>
      </p:sp>
      <p:pic>
        <p:nvPicPr>
          <p:cNvPr id="10" name="Picture 9">
            <a:extLst>
              <a:ext uri="{FF2B5EF4-FFF2-40B4-BE49-F238E27FC236}">
                <a16:creationId xmlns:a16="http://schemas.microsoft.com/office/drawing/2014/main" id="{72FE0434-9491-6A2B-2F21-10DDDDB11EE9}"/>
              </a:ext>
            </a:extLst>
          </p:cNvPr>
          <p:cNvPicPr>
            <a:picLocks noChangeAspect="1"/>
          </p:cNvPicPr>
          <p:nvPr/>
        </p:nvPicPr>
        <p:blipFill>
          <a:blip r:embed="rId5"/>
          <a:stretch>
            <a:fillRect/>
          </a:stretch>
        </p:blipFill>
        <p:spPr>
          <a:xfrm>
            <a:off x="6488902" y="2845065"/>
            <a:ext cx="552527" cy="590632"/>
          </a:xfrm>
          <a:prstGeom prst="rect">
            <a:avLst/>
          </a:prstGeom>
        </p:spPr>
      </p:pic>
    </p:spTree>
    <p:extLst>
      <p:ext uri="{BB962C8B-B14F-4D97-AF65-F5344CB8AC3E}">
        <p14:creationId xmlns:p14="http://schemas.microsoft.com/office/powerpoint/2010/main" val="352172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p:txBody>
          <a:bodyPr/>
          <a:lstStyle/>
          <a:p>
            <a:r>
              <a:rPr lang="en-GB" dirty="0" err="1"/>
              <a:t>Simscape</a:t>
            </a:r>
            <a:r>
              <a:rPr lang="en-GB" dirty="0"/>
              <a:t> Multibody </a:t>
            </a:r>
            <a:r>
              <a:rPr lang="en-GB" dirty="0" err="1"/>
              <a:t>modeling</a:t>
            </a:r>
            <a:endParaRPr lang="en-NL"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p:txBody>
          <a:bodyPr/>
          <a:lstStyle/>
          <a:p>
            <a:pPr>
              <a:defRPr/>
            </a:pPr>
            <a:r>
              <a:rPr lang="en-US" altLang="zh-TW" dirty="0"/>
              <a:t>ASM Pacific Technology Ltd. © 2020</a:t>
            </a:r>
          </a:p>
        </p:txBody>
      </p:sp>
      <p:sp>
        <p:nvSpPr>
          <p:cNvPr id="12" name="Content Placeholder 2">
            <a:extLst>
              <a:ext uri="{FF2B5EF4-FFF2-40B4-BE49-F238E27FC236}">
                <a16:creationId xmlns:a16="http://schemas.microsoft.com/office/drawing/2014/main" id="{D83E0E74-9BB0-4DE0-91BA-8C8F796CCCF1}"/>
              </a:ext>
            </a:extLst>
          </p:cNvPr>
          <p:cNvSpPr>
            <a:spLocks noGrp="1"/>
          </p:cNvSpPr>
          <p:nvPr>
            <p:ph idx="1"/>
          </p:nvPr>
        </p:nvSpPr>
        <p:spPr>
          <a:xfrm>
            <a:off x="152400" y="1079500"/>
            <a:ext cx="4876800" cy="2860848"/>
          </a:xfrm>
        </p:spPr>
        <p:txBody>
          <a:bodyPr/>
          <a:lstStyle/>
          <a:p>
            <a:r>
              <a:rPr lang="en-GB" sz="1800" dirty="0"/>
              <a:t>How to create a Multibody model?</a:t>
            </a:r>
          </a:p>
          <a:p>
            <a:pPr marL="723885" lvl="1" indent="-342900">
              <a:buFont typeface="+mj-lt"/>
              <a:buAutoNum type="arabicPeriod"/>
            </a:pPr>
            <a:r>
              <a:rPr lang="en-GB" sz="1467" u="sng" dirty="0"/>
              <a:t>Open a new </a:t>
            </a:r>
            <a:r>
              <a:rPr lang="en-GB" sz="1467" u="sng" dirty="0" err="1"/>
              <a:t>Simcape</a:t>
            </a:r>
            <a:r>
              <a:rPr lang="en-GB" sz="1467" u="sng" dirty="0"/>
              <a:t> model: </a:t>
            </a:r>
            <a:r>
              <a:rPr lang="en-GB" sz="1467" dirty="0"/>
              <a:t>under the </a:t>
            </a:r>
            <a:r>
              <a:rPr lang="en-GB" sz="1467" b="1" dirty="0"/>
              <a:t>Home </a:t>
            </a:r>
            <a:r>
              <a:rPr lang="en-GB" sz="1467" dirty="0"/>
              <a:t>tab press </a:t>
            </a:r>
            <a:r>
              <a:rPr lang="en-GB" sz="1467" b="1" dirty="0"/>
              <a:t>New &gt; Simulink model. </a:t>
            </a:r>
            <a:r>
              <a:rPr lang="en-GB" sz="1467" dirty="0"/>
              <a:t>Go to the </a:t>
            </a:r>
            <a:r>
              <a:rPr lang="en-GB" sz="1467" b="1" dirty="0" err="1"/>
              <a:t>Simcape</a:t>
            </a:r>
            <a:r>
              <a:rPr lang="en-GB" sz="1467" b="1" dirty="0"/>
              <a:t> </a:t>
            </a:r>
            <a:r>
              <a:rPr lang="en-GB" sz="1467" dirty="0"/>
              <a:t>tab and create a</a:t>
            </a:r>
            <a:r>
              <a:rPr lang="en-GB" sz="1467" b="1" dirty="0"/>
              <a:t> Multibody </a:t>
            </a:r>
            <a:r>
              <a:rPr lang="en-GB" sz="1467" dirty="0"/>
              <a:t>model. </a:t>
            </a:r>
          </a:p>
          <a:p>
            <a:pPr marL="723885" lvl="1" indent="-342900">
              <a:buFont typeface="+mj-lt"/>
              <a:buAutoNum type="arabicPeriod"/>
            </a:pPr>
            <a:endParaRPr lang="en-GB" sz="1467" dirty="0"/>
          </a:p>
          <a:p>
            <a:pPr marL="723885" lvl="1" indent="-342900">
              <a:buFont typeface="+mj-lt"/>
              <a:buAutoNum type="arabicPeriod"/>
            </a:pPr>
            <a:r>
              <a:rPr lang="en-GB" sz="1467" dirty="0"/>
              <a:t>Among other components the resulting </a:t>
            </a:r>
            <a:r>
              <a:rPr lang="en-GB" sz="1467" dirty="0" err="1"/>
              <a:t>Simscape</a:t>
            </a:r>
            <a:r>
              <a:rPr lang="en-GB" sz="1467" dirty="0"/>
              <a:t> model already contains a </a:t>
            </a:r>
            <a:r>
              <a:rPr lang="en-GB" sz="1467" b="1" dirty="0"/>
              <a:t>solver, </a:t>
            </a:r>
            <a:r>
              <a:rPr lang="en-GB" sz="1467" dirty="0"/>
              <a:t>a</a:t>
            </a:r>
            <a:r>
              <a:rPr lang="en-GB" sz="1467" b="1" dirty="0"/>
              <a:t> world frame </a:t>
            </a:r>
            <a:r>
              <a:rPr lang="en-GB" sz="1467" dirty="0"/>
              <a:t>and a </a:t>
            </a:r>
            <a:r>
              <a:rPr lang="en-GB" sz="1467" b="1" dirty="0"/>
              <a:t>mechanism configuration.</a:t>
            </a:r>
          </a:p>
          <a:p>
            <a:pPr marL="723885" lvl="1" indent="-342900">
              <a:buFont typeface="+mj-lt"/>
              <a:buAutoNum type="arabicPeriod"/>
            </a:pPr>
            <a:endParaRPr lang="en-GB" sz="1467" b="1" dirty="0"/>
          </a:p>
          <a:p>
            <a:pPr marL="723885" lvl="1" indent="-342900">
              <a:buFont typeface="+mj-lt"/>
              <a:buAutoNum type="arabicPeriod"/>
            </a:pPr>
            <a:endParaRPr lang="en-GB" sz="1467" b="1" dirty="0"/>
          </a:p>
          <a:p>
            <a:pPr marL="723885" lvl="1" indent="-342900">
              <a:buFont typeface="+mj-lt"/>
              <a:buAutoNum type="arabicPeriod"/>
            </a:pPr>
            <a:r>
              <a:rPr lang="en-GB" sz="1467" dirty="0"/>
              <a:t>Subsequently, we can select the desired </a:t>
            </a:r>
            <a:r>
              <a:rPr lang="en-GB" sz="1467" b="1" dirty="0"/>
              <a:t>Body Elements, Frames and Transformations </a:t>
            </a:r>
            <a:r>
              <a:rPr lang="en-GB" sz="1467" dirty="0"/>
              <a:t>and the</a:t>
            </a:r>
            <a:r>
              <a:rPr lang="en-GB" sz="1467" b="1" dirty="0"/>
              <a:t> Joints</a:t>
            </a:r>
            <a:r>
              <a:rPr lang="en-GB" sz="1467" dirty="0"/>
              <a:t>. These components can be found in the </a:t>
            </a:r>
            <a:r>
              <a:rPr lang="en-GB" sz="1467" b="1" dirty="0"/>
              <a:t>Simulink Library Browser &gt; </a:t>
            </a:r>
            <a:r>
              <a:rPr lang="en-GB" sz="1467" b="1" dirty="0" err="1"/>
              <a:t>Simscape</a:t>
            </a:r>
            <a:r>
              <a:rPr lang="en-GB" sz="1467" b="1" dirty="0"/>
              <a:t> &gt; Multibody.</a:t>
            </a:r>
            <a:endParaRPr lang="en-GB" sz="1467" dirty="0"/>
          </a:p>
          <a:p>
            <a:endParaRPr lang="en-GB" dirty="0"/>
          </a:p>
          <a:p>
            <a:endParaRPr lang="en-GB" dirty="0"/>
          </a:p>
          <a:p>
            <a:endParaRPr lang="en-GB" dirty="0"/>
          </a:p>
          <a:p>
            <a:endParaRPr lang="en-GB" dirty="0"/>
          </a:p>
          <a:p>
            <a:endParaRPr lang="en-GB" dirty="0"/>
          </a:p>
          <a:p>
            <a:pPr marL="0" indent="0">
              <a:buNone/>
            </a:pPr>
            <a:endParaRPr lang="en-GB" dirty="0"/>
          </a:p>
          <a:p>
            <a:endParaRPr lang="en-NL" dirty="0"/>
          </a:p>
        </p:txBody>
      </p:sp>
      <p:cxnSp>
        <p:nvCxnSpPr>
          <p:cNvPr id="11" name="Straight Connector 10">
            <a:extLst>
              <a:ext uri="{FF2B5EF4-FFF2-40B4-BE49-F238E27FC236}">
                <a16:creationId xmlns:a16="http://schemas.microsoft.com/office/drawing/2014/main" id="{8A58AEB7-05E0-4CC9-A4A9-CB2E2FDF9B8E}"/>
              </a:ext>
            </a:extLst>
          </p:cNvPr>
          <p:cNvCxnSpPr>
            <a:stCxn id="12" idx="1"/>
          </p:cNvCxnSpPr>
          <p:nvPr/>
        </p:nvCxnSpPr>
        <p:spPr bwMode="auto">
          <a:xfrm flipV="1">
            <a:off x="152400" y="2504296"/>
            <a:ext cx="8686800" cy="5628"/>
          </a:xfrm>
          <a:prstGeom prst="line">
            <a:avLst/>
          </a:prstGeom>
          <a:solidFill>
            <a:schemeClr val="accent1"/>
          </a:solidFill>
          <a:ln w="19050" cap="flat" cmpd="sng" algn="ctr">
            <a:solidFill>
              <a:srgbClr val="AA312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06CBEDF5-8D6A-4915-AC6B-7177FF47922E}"/>
              </a:ext>
            </a:extLst>
          </p:cNvPr>
          <p:cNvCxnSpPr/>
          <p:nvPr/>
        </p:nvCxnSpPr>
        <p:spPr bwMode="auto">
          <a:xfrm flipV="1">
            <a:off x="153099" y="3792580"/>
            <a:ext cx="8686800" cy="5628"/>
          </a:xfrm>
          <a:prstGeom prst="line">
            <a:avLst/>
          </a:prstGeom>
          <a:solidFill>
            <a:schemeClr val="accent1"/>
          </a:solidFill>
          <a:ln w="19050" cap="flat" cmpd="sng" algn="ctr">
            <a:solidFill>
              <a:srgbClr val="AA312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6">
            <a:extLst>
              <a:ext uri="{FF2B5EF4-FFF2-40B4-BE49-F238E27FC236}">
                <a16:creationId xmlns:a16="http://schemas.microsoft.com/office/drawing/2014/main" id="{875E231E-2EEF-4701-8A7D-93B734C2EA66}"/>
              </a:ext>
            </a:extLst>
          </p:cNvPr>
          <p:cNvPicPr>
            <a:picLocks noChangeAspect="1"/>
          </p:cNvPicPr>
          <p:nvPr/>
        </p:nvPicPr>
        <p:blipFill>
          <a:blip r:embed="rId3"/>
          <a:stretch>
            <a:fillRect/>
          </a:stretch>
        </p:blipFill>
        <p:spPr>
          <a:xfrm>
            <a:off x="5878742" y="1073872"/>
            <a:ext cx="2305050" cy="1285875"/>
          </a:xfrm>
          <a:prstGeom prst="rect">
            <a:avLst/>
          </a:prstGeom>
        </p:spPr>
      </p:pic>
      <p:pic>
        <p:nvPicPr>
          <p:cNvPr id="8" name="Picture 7">
            <a:extLst>
              <a:ext uri="{FF2B5EF4-FFF2-40B4-BE49-F238E27FC236}">
                <a16:creationId xmlns:a16="http://schemas.microsoft.com/office/drawing/2014/main" id="{B5A8F88D-0128-4425-838D-2D01A49BAC82}"/>
              </a:ext>
            </a:extLst>
          </p:cNvPr>
          <p:cNvPicPr>
            <a:picLocks noChangeAspect="1"/>
          </p:cNvPicPr>
          <p:nvPr/>
        </p:nvPicPr>
        <p:blipFill>
          <a:blip r:embed="rId4"/>
          <a:stretch>
            <a:fillRect/>
          </a:stretch>
        </p:blipFill>
        <p:spPr>
          <a:xfrm>
            <a:off x="6526735" y="2551124"/>
            <a:ext cx="504532" cy="1200255"/>
          </a:xfrm>
          <a:prstGeom prst="rect">
            <a:avLst/>
          </a:prstGeom>
        </p:spPr>
      </p:pic>
      <p:pic>
        <p:nvPicPr>
          <p:cNvPr id="10" name="Picture 9">
            <a:extLst>
              <a:ext uri="{FF2B5EF4-FFF2-40B4-BE49-F238E27FC236}">
                <a16:creationId xmlns:a16="http://schemas.microsoft.com/office/drawing/2014/main" id="{D8370FFB-B7B8-4A63-A7F7-CBBBFC047E3A}"/>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812067" y="3934720"/>
            <a:ext cx="2438400" cy="1662545"/>
          </a:xfrm>
          <a:prstGeom prst="rect">
            <a:avLst/>
          </a:prstGeom>
        </p:spPr>
      </p:pic>
      <p:sp>
        <p:nvSpPr>
          <p:cNvPr id="3" name="Slide Number Placeholder 4">
            <a:extLst>
              <a:ext uri="{FF2B5EF4-FFF2-40B4-BE49-F238E27FC236}">
                <a16:creationId xmlns:a16="http://schemas.microsoft.com/office/drawing/2014/main" id="{76D0085B-B360-4E75-9F93-4B0392736F24}"/>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891911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E5E9904-A975-49BF-B732-5DF4A841518E}"/>
              </a:ext>
            </a:extLst>
          </p:cNvPr>
          <p:cNvSpPr>
            <a:spLocks noGrp="1"/>
          </p:cNvSpPr>
          <p:nvPr>
            <p:ph type="title"/>
          </p:nvPr>
        </p:nvSpPr>
        <p:spPr>
          <a:xfrm>
            <a:off x="722313" y="3672417"/>
            <a:ext cx="7772400" cy="1135063"/>
          </a:xfrm>
        </p:spPr>
        <p:txBody>
          <a:bodyPr/>
          <a:lstStyle/>
          <a:p>
            <a:r>
              <a:rPr lang="en-US" sz="2800" dirty="0"/>
              <a:t>Modeling the </a:t>
            </a:r>
            <a:r>
              <a:rPr lang="en-US" sz="2800" dirty="0" err="1"/>
              <a:t>xyz</a:t>
            </a:r>
            <a:r>
              <a:rPr lang="en-US" sz="2800" dirty="0"/>
              <a:t>-stage </a:t>
            </a:r>
          </a:p>
        </p:txBody>
      </p:sp>
      <p:sp>
        <p:nvSpPr>
          <p:cNvPr id="11" name="Text Placeholder 2">
            <a:extLst>
              <a:ext uri="{FF2B5EF4-FFF2-40B4-BE49-F238E27FC236}">
                <a16:creationId xmlns:a16="http://schemas.microsoft.com/office/drawing/2014/main" id="{2E4A0709-C15B-46FB-B18C-3845783D570D}"/>
              </a:ext>
            </a:extLst>
          </p:cNvPr>
          <p:cNvSpPr>
            <a:spLocks noGrp="1"/>
          </p:cNvSpPr>
          <p:nvPr>
            <p:ph type="body" idx="1"/>
          </p:nvPr>
        </p:nvSpPr>
        <p:spPr>
          <a:xfrm>
            <a:off x="722313" y="2422261"/>
            <a:ext cx="7772400" cy="1250156"/>
          </a:xfrm>
        </p:spPr>
        <p:txBody>
          <a:bodyPr/>
          <a:lstStyle/>
          <a:p>
            <a:endParaRPr lang="en-US"/>
          </a:p>
        </p:txBody>
      </p:sp>
      <p:sp>
        <p:nvSpPr>
          <p:cNvPr id="4" name="Footer Placeholder 3">
            <a:extLst>
              <a:ext uri="{FF2B5EF4-FFF2-40B4-BE49-F238E27FC236}">
                <a16:creationId xmlns:a16="http://schemas.microsoft.com/office/drawing/2014/main" id="{1415A191-351E-4CEA-B4A8-52F202538457}"/>
              </a:ext>
            </a:extLst>
          </p:cNvPr>
          <p:cNvSpPr>
            <a:spLocks noGrp="1"/>
          </p:cNvSpPr>
          <p:nvPr>
            <p:ph type="ftr" sz="quarter" idx="10"/>
          </p:nvPr>
        </p:nvSpPr>
        <p:spPr>
          <a:xfrm>
            <a:off x="76200" y="5511271"/>
            <a:ext cx="2895600" cy="140229"/>
          </a:xfrm>
        </p:spPr>
        <p:txBody>
          <a:bodyPr wrap="square" anchor="t">
            <a:normAutofit/>
          </a:bodyPr>
          <a:lstStyle/>
          <a:p>
            <a:pPr>
              <a:lnSpc>
                <a:spcPct val="90000"/>
              </a:lnSpc>
              <a:spcAft>
                <a:spcPts val="600"/>
              </a:spcAft>
              <a:defRPr/>
            </a:pPr>
            <a:r>
              <a:rPr lang="en-US" altLang="zh-TW" sz="300"/>
              <a:t>ASM Pacific Technology Ltd. © 2019</a:t>
            </a:r>
          </a:p>
        </p:txBody>
      </p:sp>
      <p:sp>
        <p:nvSpPr>
          <p:cNvPr id="2" name="Slide Number Placeholder 4">
            <a:extLst>
              <a:ext uri="{FF2B5EF4-FFF2-40B4-BE49-F238E27FC236}">
                <a16:creationId xmlns:a16="http://schemas.microsoft.com/office/drawing/2014/main" id="{E520A46B-B2E3-4D6E-AE8F-872E149FD9CE}"/>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84180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p:txBody>
          <a:bodyPr/>
          <a:lstStyle/>
          <a:p>
            <a:r>
              <a:rPr lang="en-GB" dirty="0"/>
              <a:t>Creating a brick solid body element in </a:t>
            </a:r>
            <a:r>
              <a:rPr lang="en-GB" dirty="0" err="1"/>
              <a:t>Simscape</a:t>
            </a:r>
            <a:r>
              <a:rPr lang="en-GB" dirty="0"/>
              <a:t> Multibody</a:t>
            </a:r>
            <a:endParaRPr lang="en-NL"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p:txBody>
          <a:bodyPr/>
          <a:lstStyle/>
          <a:p>
            <a:pPr>
              <a:defRPr/>
            </a:pPr>
            <a:r>
              <a:rPr lang="en-US" altLang="zh-TW" dirty="0"/>
              <a:t>ASM Pacific Technology Ltd. © 2020</a:t>
            </a:r>
          </a:p>
        </p:txBody>
      </p:sp>
      <p:sp>
        <p:nvSpPr>
          <p:cNvPr id="12" name="Content Placeholder 2">
            <a:extLst>
              <a:ext uri="{FF2B5EF4-FFF2-40B4-BE49-F238E27FC236}">
                <a16:creationId xmlns:a16="http://schemas.microsoft.com/office/drawing/2014/main" id="{D83E0E74-9BB0-4DE0-91BA-8C8F796CCCF1}"/>
              </a:ext>
            </a:extLst>
          </p:cNvPr>
          <p:cNvSpPr>
            <a:spLocks noGrp="1"/>
          </p:cNvSpPr>
          <p:nvPr>
            <p:ph idx="1"/>
          </p:nvPr>
        </p:nvSpPr>
        <p:spPr>
          <a:xfrm>
            <a:off x="152400" y="1079500"/>
            <a:ext cx="7258050" cy="4267192"/>
          </a:xfrm>
        </p:spPr>
        <p:txBody>
          <a:bodyPr/>
          <a:lstStyle/>
          <a:p>
            <a:pPr marL="457200" indent="-457200">
              <a:buFont typeface="+mj-lt"/>
              <a:buAutoNum type="arabicPeriod"/>
            </a:pPr>
            <a:r>
              <a:rPr lang="en-GB" sz="1800" dirty="0"/>
              <a:t>In the </a:t>
            </a:r>
            <a:r>
              <a:rPr lang="en-GB" sz="1800" b="1" dirty="0"/>
              <a:t>Simulink Library Browser &gt; </a:t>
            </a:r>
            <a:r>
              <a:rPr lang="en-GB" sz="1800" b="1" dirty="0" err="1"/>
              <a:t>Simscape</a:t>
            </a:r>
            <a:r>
              <a:rPr lang="en-GB" sz="1800" b="1" dirty="0"/>
              <a:t> &gt; Multibody</a:t>
            </a:r>
            <a:r>
              <a:rPr lang="en-GB" sz="1800" dirty="0"/>
              <a:t> double click on the </a:t>
            </a:r>
            <a:r>
              <a:rPr lang="en-GB" sz="1800" b="1" dirty="0"/>
              <a:t>Body Elements</a:t>
            </a:r>
            <a:r>
              <a:rPr lang="en-GB" sz="1800" dirty="0"/>
              <a:t> such that we can select the desired body. </a:t>
            </a:r>
          </a:p>
          <a:p>
            <a:pPr marL="457200" indent="-457200">
              <a:buFont typeface="+mj-lt"/>
              <a:buAutoNum type="arabicPeriod"/>
            </a:pPr>
            <a:r>
              <a:rPr lang="en-GB" sz="1800" dirty="0"/>
              <a:t>We do not want to create a very complex model, and, hence, we select the </a:t>
            </a:r>
            <a:r>
              <a:rPr lang="en-US" sz="1800" b="1" dirty="0"/>
              <a:t>Brick Solid </a:t>
            </a:r>
            <a:r>
              <a:rPr lang="en-US" sz="1800" dirty="0"/>
              <a:t>component and drag it into the Simulink model. </a:t>
            </a:r>
          </a:p>
          <a:p>
            <a:pPr marL="457200" indent="-457200">
              <a:buFont typeface="+mj-lt"/>
              <a:buAutoNum type="arabicPeriod"/>
            </a:pPr>
            <a:r>
              <a:rPr lang="en-US" sz="1800" dirty="0"/>
              <a:t>Open </a:t>
            </a:r>
            <a:r>
              <a:rPr lang="en-GB" sz="1800" dirty="0"/>
              <a:t>the </a:t>
            </a:r>
            <a:r>
              <a:rPr lang="en-US" sz="1800" b="1" dirty="0"/>
              <a:t>Brick Solid </a:t>
            </a:r>
            <a:r>
              <a:rPr lang="en-US" sz="1800" dirty="0"/>
              <a:t>component</a:t>
            </a:r>
            <a:br>
              <a:rPr lang="en-US" sz="1800" dirty="0"/>
            </a:br>
            <a:r>
              <a:rPr lang="en-US" sz="1800" dirty="0"/>
              <a:t>by double clicking on it. Hereby, </a:t>
            </a:r>
            <a:br>
              <a:rPr lang="en-US" sz="1800" dirty="0"/>
            </a:br>
            <a:r>
              <a:rPr lang="en-US" sz="1800" dirty="0"/>
              <a:t>we want to adapt;</a:t>
            </a:r>
          </a:p>
          <a:p>
            <a:pPr marL="790561" lvl="1" indent="-457200"/>
            <a:r>
              <a:rPr lang="en-US" sz="1400" dirty="0"/>
              <a:t>the dimensions,</a:t>
            </a:r>
          </a:p>
          <a:p>
            <a:pPr marL="790561" lvl="1" indent="-457200"/>
            <a:r>
              <a:rPr lang="en-US" sz="1400" dirty="0"/>
              <a:t>the inertia.</a:t>
            </a:r>
            <a:endParaRPr lang="en-GB" sz="1400" dirty="0"/>
          </a:p>
        </p:txBody>
      </p:sp>
      <p:pic>
        <p:nvPicPr>
          <p:cNvPr id="3" name="Picture 2">
            <a:extLst>
              <a:ext uri="{FF2B5EF4-FFF2-40B4-BE49-F238E27FC236}">
                <a16:creationId xmlns:a16="http://schemas.microsoft.com/office/drawing/2014/main" id="{722FA982-E5D3-40F0-BC76-E7DF6C6AD288}"/>
              </a:ext>
            </a:extLst>
          </p:cNvPr>
          <p:cNvPicPr>
            <a:picLocks noChangeAspect="1"/>
          </p:cNvPicPr>
          <p:nvPr/>
        </p:nvPicPr>
        <p:blipFill>
          <a:blip r:embed="rId3"/>
          <a:stretch>
            <a:fillRect/>
          </a:stretch>
        </p:blipFill>
        <p:spPr>
          <a:xfrm>
            <a:off x="7410450" y="1114266"/>
            <a:ext cx="1409700" cy="800100"/>
          </a:xfrm>
          <a:prstGeom prst="rect">
            <a:avLst/>
          </a:prstGeom>
        </p:spPr>
      </p:pic>
      <p:pic>
        <p:nvPicPr>
          <p:cNvPr id="6" name="Picture 5">
            <a:extLst>
              <a:ext uri="{FF2B5EF4-FFF2-40B4-BE49-F238E27FC236}">
                <a16:creationId xmlns:a16="http://schemas.microsoft.com/office/drawing/2014/main" id="{01F77B6A-B690-422B-90C9-3E51FDD278D6}"/>
              </a:ext>
            </a:extLst>
          </p:cNvPr>
          <p:cNvPicPr>
            <a:picLocks noChangeAspect="1"/>
          </p:cNvPicPr>
          <p:nvPr/>
        </p:nvPicPr>
        <p:blipFill>
          <a:blip r:embed="rId4"/>
          <a:stretch>
            <a:fillRect/>
          </a:stretch>
        </p:blipFill>
        <p:spPr>
          <a:xfrm>
            <a:off x="7729537" y="2028825"/>
            <a:ext cx="771525" cy="828675"/>
          </a:xfrm>
          <a:prstGeom prst="rect">
            <a:avLst/>
          </a:prstGeom>
        </p:spPr>
      </p:pic>
      <p:pic>
        <p:nvPicPr>
          <p:cNvPr id="9" name="Picture 8">
            <a:extLst>
              <a:ext uri="{FF2B5EF4-FFF2-40B4-BE49-F238E27FC236}">
                <a16:creationId xmlns:a16="http://schemas.microsoft.com/office/drawing/2014/main" id="{72519FA0-5302-4887-A4BD-A220EBC34A54}"/>
              </a:ext>
            </a:extLst>
          </p:cNvPr>
          <p:cNvPicPr>
            <a:picLocks noChangeAspect="1"/>
          </p:cNvPicPr>
          <p:nvPr/>
        </p:nvPicPr>
        <p:blipFill>
          <a:blip r:embed="rId5"/>
          <a:stretch>
            <a:fillRect/>
          </a:stretch>
        </p:blipFill>
        <p:spPr>
          <a:xfrm>
            <a:off x="4857749" y="2856470"/>
            <a:ext cx="3962401" cy="2695566"/>
          </a:xfrm>
          <a:prstGeom prst="rect">
            <a:avLst/>
          </a:prstGeom>
        </p:spPr>
      </p:pic>
      <p:sp>
        <p:nvSpPr>
          <p:cNvPr id="5" name="Slide Number Placeholder 4">
            <a:extLst>
              <a:ext uri="{FF2B5EF4-FFF2-40B4-BE49-F238E27FC236}">
                <a16:creationId xmlns:a16="http://schemas.microsoft.com/office/drawing/2014/main" id="{9D299DCE-0E42-4C3E-90EE-A2991EAF80EE}"/>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362767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B1BD-31BB-40F0-A422-02E37EBEF2A5}"/>
              </a:ext>
            </a:extLst>
          </p:cNvPr>
          <p:cNvSpPr>
            <a:spLocks noGrp="1"/>
          </p:cNvSpPr>
          <p:nvPr>
            <p:ph type="title"/>
          </p:nvPr>
        </p:nvSpPr>
        <p:spPr/>
        <p:txBody>
          <a:bodyPr/>
          <a:lstStyle/>
          <a:p>
            <a:r>
              <a:rPr lang="en-GB" dirty="0"/>
              <a:t>Model the body of the base stage</a:t>
            </a:r>
            <a:endParaRPr lang="en-NL" dirty="0"/>
          </a:p>
        </p:txBody>
      </p:sp>
      <p:sp>
        <p:nvSpPr>
          <p:cNvPr id="4" name="Footer Placeholder 3">
            <a:extLst>
              <a:ext uri="{FF2B5EF4-FFF2-40B4-BE49-F238E27FC236}">
                <a16:creationId xmlns:a16="http://schemas.microsoft.com/office/drawing/2014/main" id="{B0FD69B0-68D4-4FD7-B184-CA83A9415BE1}"/>
              </a:ext>
            </a:extLst>
          </p:cNvPr>
          <p:cNvSpPr>
            <a:spLocks noGrp="1"/>
          </p:cNvSpPr>
          <p:nvPr>
            <p:ph type="ftr" sz="quarter" idx="10"/>
          </p:nvPr>
        </p:nvSpPr>
        <p:spPr/>
        <p:txBody>
          <a:bodyPr/>
          <a:lstStyle/>
          <a:p>
            <a:pPr>
              <a:defRPr/>
            </a:pPr>
            <a:r>
              <a:rPr lang="en-US" altLang="zh-TW" dirty="0"/>
              <a:t>ASM Pacific Technology Ltd. © 2020</a:t>
            </a:r>
          </a:p>
        </p:txBody>
      </p:sp>
      <p:sp>
        <p:nvSpPr>
          <p:cNvPr id="12" name="Content Placeholder 2">
            <a:extLst>
              <a:ext uri="{FF2B5EF4-FFF2-40B4-BE49-F238E27FC236}">
                <a16:creationId xmlns:a16="http://schemas.microsoft.com/office/drawing/2014/main" id="{D83E0E74-9BB0-4DE0-91BA-8C8F796CCCF1}"/>
              </a:ext>
            </a:extLst>
          </p:cNvPr>
          <p:cNvSpPr>
            <a:spLocks noGrp="1"/>
          </p:cNvSpPr>
          <p:nvPr>
            <p:ph idx="1"/>
          </p:nvPr>
        </p:nvSpPr>
        <p:spPr>
          <a:xfrm>
            <a:off x="152400" y="1079500"/>
            <a:ext cx="8458200" cy="4267192"/>
          </a:xfrm>
        </p:spPr>
        <p:txBody>
          <a:bodyPr/>
          <a:lstStyle/>
          <a:p>
            <a:r>
              <a:rPr lang="en-US" sz="1800" dirty="0"/>
              <a:t>Inside </a:t>
            </a:r>
            <a:r>
              <a:rPr lang="en-GB" sz="1800" dirty="0"/>
              <a:t>the </a:t>
            </a:r>
            <a:r>
              <a:rPr lang="en-US" sz="1800" b="1" dirty="0"/>
              <a:t>Brick Solid </a:t>
            </a:r>
            <a:r>
              <a:rPr lang="en-US" sz="1800" dirty="0"/>
              <a:t>component we adapt;</a:t>
            </a:r>
          </a:p>
          <a:p>
            <a:pPr lvl="1"/>
            <a:r>
              <a:rPr lang="en-US" sz="1400" dirty="0"/>
              <a:t>the geometry,</a:t>
            </a:r>
          </a:p>
          <a:p>
            <a:pPr lvl="1"/>
            <a:r>
              <a:rPr lang="en-US" sz="1400" dirty="0"/>
              <a:t>the inertia based on the mass.</a:t>
            </a:r>
          </a:p>
          <a:p>
            <a:pPr lvl="1"/>
            <a:endParaRPr lang="en-US" sz="1400" dirty="0"/>
          </a:p>
          <a:p>
            <a:r>
              <a:rPr lang="en-US" sz="1800" dirty="0"/>
              <a:t>Define the dimensions and </a:t>
            </a:r>
            <a:br>
              <a:rPr lang="en-US" sz="1800" dirty="0"/>
            </a:br>
            <a:r>
              <a:rPr lang="en-US" sz="1800" dirty="0"/>
              <a:t>the mass of the body in a </a:t>
            </a:r>
            <a:br>
              <a:rPr lang="en-US" sz="1800" dirty="0"/>
            </a:br>
            <a:r>
              <a:rPr lang="en-US" sz="1800" dirty="0" err="1"/>
              <a:t>Matlab</a:t>
            </a:r>
            <a:r>
              <a:rPr lang="en-US" sz="1800" dirty="0"/>
              <a:t> script:</a:t>
            </a:r>
            <a:br>
              <a:rPr lang="en-US" sz="1800" dirty="0"/>
            </a:br>
            <a:endParaRPr lang="en-US" sz="1800" dirty="0"/>
          </a:p>
          <a:p>
            <a:pPr marL="457200" indent="-457200">
              <a:buFont typeface="+mj-lt"/>
              <a:buAutoNum type="arabicPeriod"/>
            </a:pPr>
            <a:endParaRPr lang="en-US" sz="1800" dirty="0"/>
          </a:p>
          <a:p>
            <a:pPr marL="457200" indent="-457200">
              <a:buFont typeface="+mj-lt"/>
              <a:buAutoNum type="arabicPeriod"/>
            </a:pPr>
            <a:endParaRPr lang="en-US" sz="1800" dirty="0"/>
          </a:p>
          <a:p>
            <a:pPr marL="457200" indent="-457200">
              <a:buFont typeface="+mj-lt"/>
              <a:buAutoNum type="arabicPeriod"/>
            </a:pPr>
            <a:endParaRPr lang="en-US" sz="1800" dirty="0"/>
          </a:p>
          <a:p>
            <a:r>
              <a:rPr lang="en-US" sz="1800" dirty="0"/>
              <a:t>Subsequently, we want to</a:t>
            </a:r>
            <a:br>
              <a:rPr lang="en-US" sz="1800" dirty="0"/>
            </a:br>
            <a:r>
              <a:rPr lang="en-US" sz="1800" dirty="0"/>
              <a:t>connect this body to the fixed </a:t>
            </a:r>
            <a:br>
              <a:rPr lang="en-US" sz="1800" dirty="0"/>
            </a:br>
            <a:r>
              <a:rPr lang="en-US" sz="1800" dirty="0"/>
              <a:t>world, but how?</a:t>
            </a:r>
          </a:p>
          <a:p>
            <a:pPr marL="457200" indent="-457200">
              <a:buFont typeface="+mj-lt"/>
              <a:buAutoNum type="arabicPeriod"/>
            </a:pPr>
            <a:endParaRPr lang="en-GB" sz="1800" dirty="0"/>
          </a:p>
        </p:txBody>
      </p:sp>
      <p:pic>
        <p:nvPicPr>
          <p:cNvPr id="6" name="Picture 5">
            <a:extLst>
              <a:ext uri="{FF2B5EF4-FFF2-40B4-BE49-F238E27FC236}">
                <a16:creationId xmlns:a16="http://schemas.microsoft.com/office/drawing/2014/main" id="{7C7BA750-5551-4BAD-93E8-90A6F89764EB}"/>
              </a:ext>
            </a:extLst>
          </p:cNvPr>
          <p:cNvPicPr>
            <a:picLocks noChangeAspect="1"/>
          </p:cNvPicPr>
          <p:nvPr/>
        </p:nvPicPr>
        <p:blipFill>
          <a:blip r:embed="rId3"/>
          <a:stretch>
            <a:fillRect/>
          </a:stretch>
        </p:blipFill>
        <p:spPr>
          <a:xfrm>
            <a:off x="4038600" y="2445107"/>
            <a:ext cx="4833937" cy="3042502"/>
          </a:xfrm>
          <a:prstGeom prst="rect">
            <a:avLst/>
          </a:prstGeom>
        </p:spPr>
      </p:pic>
      <p:pic>
        <p:nvPicPr>
          <p:cNvPr id="8" name="Picture 7">
            <a:extLst>
              <a:ext uri="{FF2B5EF4-FFF2-40B4-BE49-F238E27FC236}">
                <a16:creationId xmlns:a16="http://schemas.microsoft.com/office/drawing/2014/main" id="{F009A455-6B5B-4FAC-9613-AFEF86CE650C}"/>
              </a:ext>
            </a:extLst>
          </p:cNvPr>
          <p:cNvPicPr>
            <a:picLocks noChangeAspect="1"/>
          </p:cNvPicPr>
          <p:nvPr/>
        </p:nvPicPr>
        <p:blipFill>
          <a:blip r:embed="rId4"/>
          <a:stretch>
            <a:fillRect/>
          </a:stretch>
        </p:blipFill>
        <p:spPr>
          <a:xfrm>
            <a:off x="609600" y="3213096"/>
            <a:ext cx="1609725" cy="800100"/>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33E1851-2304-414D-8AA2-B94E7413A1E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86258" y="813366"/>
            <a:ext cx="1686279" cy="1638100"/>
          </a:xfrm>
          <a:prstGeom prst="rect">
            <a:avLst/>
          </a:prstGeom>
        </p:spPr>
      </p:pic>
      <p:sp>
        <p:nvSpPr>
          <p:cNvPr id="3" name="Slide Number Placeholder 4">
            <a:extLst>
              <a:ext uri="{FF2B5EF4-FFF2-40B4-BE49-F238E27FC236}">
                <a16:creationId xmlns:a16="http://schemas.microsoft.com/office/drawing/2014/main" id="{0C7034AE-BB53-42D2-BAFC-D338ADE5668A}"/>
              </a:ext>
            </a:extLst>
          </p:cNvPr>
          <p:cNvSpPr txBox="1">
            <a:spLocks/>
          </p:cNvSpPr>
          <p:nvPr/>
        </p:nvSpPr>
        <p:spPr bwMode="auto">
          <a:xfrm>
            <a:off x="4038600" y="5524500"/>
            <a:ext cx="2133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kumimoji="1" sz="833" b="1" kern="1200" smtClean="0">
                <a:solidFill>
                  <a:schemeClr val="tx1"/>
                </a:solidFill>
                <a:latin typeface="Century Gothic"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entury Gothic" pitchFamily="34" charset="0"/>
                <a:ea typeface="新細明體" pitchFamily="18" charset="-120"/>
                <a:cs typeface="+mn-cs"/>
              </a:defRPr>
            </a:lvl5pPr>
            <a:lvl6pPr marL="2286000" algn="l" defTabSz="914400" rtl="0" eaLnBrk="1" latinLnBrk="0" hangingPunct="1">
              <a:defRPr kumimoji="1" kern="1200">
                <a:solidFill>
                  <a:schemeClr val="tx1"/>
                </a:solidFill>
                <a:latin typeface="Century Gothic" pitchFamily="34" charset="0"/>
                <a:ea typeface="新細明體" pitchFamily="18" charset="-120"/>
                <a:cs typeface="+mn-cs"/>
              </a:defRPr>
            </a:lvl6pPr>
            <a:lvl7pPr marL="2743200" algn="l" defTabSz="914400" rtl="0" eaLnBrk="1" latinLnBrk="0" hangingPunct="1">
              <a:defRPr kumimoji="1" kern="1200">
                <a:solidFill>
                  <a:schemeClr val="tx1"/>
                </a:solidFill>
                <a:latin typeface="Century Gothic" pitchFamily="34" charset="0"/>
                <a:ea typeface="新細明體" pitchFamily="18" charset="-120"/>
                <a:cs typeface="+mn-cs"/>
              </a:defRPr>
            </a:lvl7pPr>
            <a:lvl8pPr marL="3200400" algn="l" defTabSz="914400" rtl="0" eaLnBrk="1" latinLnBrk="0" hangingPunct="1">
              <a:defRPr kumimoji="1" kern="1200">
                <a:solidFill>
                  <a:schemeClr val="tx1"/>
                </a:solidFill>
                <a:latin typeface="Century Gothic" pitchFamily="34" charset="0"/>
                <a:ea typeface="新細明體" pitchFamily="18" charset="-120"/>
                <a:cs typeface="+mn-cs"/>
              </a:defRPr>
            </a:lvl8pPr>
            <a:lvl9pPr marL="3657600" algn="l" defTabSz="914400" rtl="0" eaLnBrk="1" latinLnBrk="0" hangingPunct="1">
              <a:defRPr kumimoji="1" kern="1200">
                <a:solidFill>
                  <a:schemeClr val="tx1"/>
                </a:solidFill>
                <a:latin typeface="Century Gothic" pitchFamily="34" charset="0"/>
                <a:ea typeface="新細明體" pitchFamily="18" charset="-120"/>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833" b="1" i="0" u="none" strike="noStrike" kern="1200" cap="none" spc="0" normalizeH="0" baseline="0" noProof="0" dirty="0">
                <a:ln>
                  <a:noFill/>
                </a:ln>
                <a:solidFill>
                  <a:srgbClr val="000000"/>
                </a:solidFill>
                <a:effectLst/>
                <a:uLnTx/>
                <a:uFillTx/>
                <a:latin typeface="Century Gothic" pitchFamily="34" charset="0"/>
                <a:ea typeface="新細明體" pitchFamily="18" charset="-120"/>
                <a:cs typeface="+mn-cs"/>
              </a:rPr>
              <a:t>CONFIDENTIAL</a:t>
            </a:r>
          </a:p>
        </p:txBody>
      </p:sp>
    </p:spTree>
    <p:extLst>
      <p:ext uri="{BB962C8B-B14F-4D97-AF65-F5344CB8AC3E}">
        <p14:creationId xmlns:p14="http://schemas.microsoft.com/office/powerpoint/2010/main" val="2065707972"/>
      </p:ext>
    </p:extLst>
  </p:cSld>
  <p:clrMapOvr>
    <a:masterClrMapping/>
  </p:clrMapOvr>
</p:sld>
</file>

<file path=ppt/theme/theme1.xml><?xml version="1.0" encoding="utf-8"?>
<a:theme xmlns:a="http://schemas.openxmlformats.org/drawingml/2006/main" name="1_ASM Template 2015">
  <a:themeElements>
    <a:clrScheme name="2_ASM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ASMPT Templat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TW" sz="1800" b="0" i="0" u="none" strike="noStrike" cap="none" normalizeH="0" baseline="0" smtClean="0">
            <a:ln>
              <a:noFill/>
            </a:ln>
            <a:solidFill>
              <a:schemeClr val="tx1"/>
            </a:solidFill>
            <a:effectLst/>
            <a:latin typeface="Century Gothic"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TW" sz="1800" b="0" i="0" u="none" strike="noStrike" cap="none" normalizeH="0" baseline="0" smtClean="0">
            <a:ln>
              <a:noFill/>
            </a:ln>
            <a:solidFill>
              <a:schemeClr val="tx1"/>
            </a:solidFill>
            <a:effectLst/>
            <a:latin typeface="Century Gothic" pitchFamily="34" charset="0"/>
            <a:ea typeface="新細明體" pitchFamily="18" charset="-120"/>
          </a:defRPr>
        </a:defPPr>
      </a:lstStyle>
    </a:lnDef>
  </a:objectDefaults>
  <a:extraClrSchemeLst>
    <a:extraClrScheme>
      <a:clrScheme name="2_ASM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ASMP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ASMP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ASMP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ASMP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ASMP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ASMP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ASMP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ASMP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ASMP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ASMP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ASMP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SM Template 2015">
  <a:themeElements>
    <a:clrScheme name="2_ASM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ASMPT Templat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TW" sz="1800" b="0" i="0" u="none" strike="noStrike" cap="none" normalizeH="0" baseline="0" smtClean="0">
            <a:ln>
              <a:noFill/>
            </a:ln>
            <a:solidFill>
              <a:schemeClr val="tx1"/>
            </a:solidFill>
            <a:effectLst/>
            <a:latin typeface="Century Gothic"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TW" sz="1800" b="0" i="0" u="none" strike="noStrike" cap="none" normalizeH="0" baseline="0" smtClean="0">
            <a:ln>
              <a:noFill/>
            </a:ln>
            <a:solidFill>
              <a:schemeClr val="tx1"/>
            </a:solidFill>
            <a:effectLst/>
            <a:latin typeface="Century Gothic" pitchFamily="34" charset="0"/>
            <a:ea typeface="新細明體" pitchFamily="18" charset="-120"/>
          </a:defRPr>
        </a:defPPr>
      </a:lstStyle>
    </a:lnDef>
  </a:objectDefaults>
  <a:extraClrSchemeLst>
    <a:extraClrScheme>
      <a:clrScheme name="2_ASM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ASMP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ASMP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ASMP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ASMP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ASMP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ASMP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ASMP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ASMP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ASMP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ASMP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ASMP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ASM Template 2015">
  <a:themeElements>
    <a:clrScheme name="2_ASM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ASMPT Templat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TW" sz="1800" b="0" i="0" u="none" strike="noStrike" cap="none" normalizeH="0" baseline="0" smtClean="0">
            <a:ln>
              <a:noFill/>
            </a:ln>
            <a:solidFill>
              <a:schemeClr val="tx1"/>
            </a:solidFill>
            <a:effectLst/>
            <a:latin typeface="Century Gothic"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TW" sz="1800" b="0" i="0" u="none" strike="noStrike" cap="none" normalizeH="0" baseline="0" smtClean="0">
            <a:ln>
              <a:noFill/>
            </a:ln>
            <a:solidFill>
              <a:schemeClr val="tx1"/>
            </a:solidFill>
            <a:effectLst/>
            <a:latin typeface="Century Gothic" pitchFamily="34" charset="0"/>
            <a:ea typeface="新細明體" pitchFamily="18" charset="-120"/>
          </a:defRPr>
        </a:defPPr>
      </a:lstStyle>
    </a:lnDef>
  </a:objectDefaults>
  <a:extraClrSchemeLst>
    <a:extraClrScheme>
      <a:clrScheme name="2_ASM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ASMP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ASMP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ASMP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ASMP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ASMP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ASMP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ASMP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ASMP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ASMP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ASMP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ASMP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30D3862CA1C64582316B7359505862" ma:contentTypeVersion="15" ma:contentTypeDescription="Create a new document." ma:contentTypeScope="" ma:versionID="3cd3f0f31ac1ea1bbcbc903ffed2da94">
  <xsd:schema xmlns:xsd="http://www.w3.org/2001/XMLSchema" xmlns:xs="http://www.w3.org/2001/XMLSchema" xmlns:p="http://schemas.microsoft.com/office/2006/metadata/properties" xmlns:ns2="8e68f107-9d13-43a2-af6a-35e36aad6740" xmlns:ns3="3197fdff-e828-40ae-a6c4-137fb9e2e4d3" targetNamespace="http://schemas.microsoft.com/office/2006/metadata/properties" ma:root="true" ma:fieldsID="f84e19185722d8cc8354f90a3629a079" ns2:_="" ns3:_="">
    <xsd:import namespace="8e68f107-9d13-43a2-af6a-35e36aad6740"/>
    <xsd:import namespace="3197fdff-e828-40ae-a6c4-137fb9e2e4d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LengthInSeconds" minOccurs="0"/>
                <xsd:element ref="ns2:MediaServiceDateTaken"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68f107-9d13-43a2-af6a-35e36aad67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a933564-7f25-498f-9dcb-81ed55efdc3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197fdff-e828-40ae-a6c4-137fb9e2e4d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119da254-26ee-47bf-bb98-a4dbe435ce5d}" ma:internalName="TaxCatchAll" ma:showField="CatchAllData" ma:web="3197fdff-e828-40ae-a6c4-137fb9e2e4d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197fdff-e828-40ae-a6c4-137fb9e2e4d3" xsi:nil="true"/>
    <lcf76f155ced4ddcb4097134ff3c332f xmlns="8e68f107-9d13-43a2-af6a-35e36aad674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CC80E13-24D5-41B9-AA4A-24188D5AAF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68f107-9d13-43a2-af6a-35e36aad6740"/>
    <ds:schemaRef ds:uri="3197fdff-e828-40ae-a6c4-137fb9e2e4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7A9BD8-C11C-4F73-84AD-1880F2A0CA86}">
  <ds:schemaRefs>
    <ds:schemaRef ds:uri="http://schemas.microsoft.com/sharepoint/v3/contenttype/forms"/>
  </ds:schemaRefs>
</ds:datastoreItem>
</file>

<file path=customXml/itemProps3.xml><?xml version="1.0" encoding="utf-8"?>
<ds:datastoreItem xmlns:ds="http://schemas.openxmlformats.org/officeDocument/2006/customXml" ds:itemID="{D796490B-A015-435B-9B5D-190BC0FB0577}">
  <ds:schemaRefs>
    <ds:schemaRef ds:uri="http://schemas.microsoft.com/office/2006/metadata/properties"/>
    <ds:schemaRef ds:uri="http://schemas.microsoft.com/office/infopath/2007/PartnerControls"/>
    <ds:schemaRef ds:uri="3197fdff-e828-40ae-a6c4-137fb9e2e4d3"/>
    <ds:schemaRef ds:uri="8e68f107-9d13-43a2-af6a-35e36aad6740"/>
  </ds:schemaRefs>
</ds:datastoreItem>
</file>

<file path=docProps/app.xml><?xml version="1.0" encoding="utf-8"?>
<Properties xmlns="http://schemas.openxmlformats.org/officeDocument/2006/extended-properties" xmlns:vt="http://schemas.openxmlformats.org/officeDocument/2006/docPropsVTypes">
  <TotalTime>1488</TotalTime>
  <Words>2885</Words>
  <Application>Microsoft Office PowerPoint</Application>
  <PresentationFormat>On-screen Show (16:10)</PresentationFormat>
  <Paragraphs>373</Paragraphs>
  <Slides>34</Slides>
  <Notes>19</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34</vt:i4>
      </vt:variant>
    </vt:vector>
  </HeadingPairs>
  <TitlesOfParts>
    <vt:vector size="44" baseType="lpstr">
      <vt:lpstr>Arial</vt:lpstr>
      <vt:lpstr>Calibri</vt:lpstr>
      <vt:lpstr>Cambria Math</vt:lpstr>
      <vt:lpstr>Century Gothic</vt:lpstr>
      <vt:lpstr>Futura Md BT</vt:lpstr>
      <vt:lpstr>Segoe UI</vt:lpstr>
      <vt:lpstr>Wingdings</vt:lpstr>
      <vt:lpstr>1_ASM Template 2015</vt:lpstr>
      <vt:lpstr>ASM Template 2015</vt:lpstr>
      <vt:lpstr>2_ASM Template 2015</vt:lpstr>
      <vt:lpstr>Mechatronics training 3-dimensional multibody system in MATLAB SimScape Multibody</vt:lpstr>
      <vt:lpstr>Content</vt:lpstr>
      <vt:lpstr>Fundamentals Simscape multibody</vt:lpstr>
      <vt:lpstr>Fundamentals Simscape</vt:lpstr>
      <vt:lpstr>3-Dimensional modeling in Simscape Multibody</vt:lpstr>
      <vt:lpstr>Simscape Multibody modeling</vt:lpstr>
      <vt:lpstr>Modeling the xyz-stage </vt:lpstr>
      <vt:lpstr>Creating a brick solid body element in Simscape Multibody</vt:lpstr>
      <vt:lpstr>Model the body of the base stage</vt:lpstr>
      <vt:lpstr>The available joints in Simscape Multibody</vt:lpstr>
      <vt:lpstr>Planar joint properties</vt:lpstr>
      <vt:lpstr>Defining the rotational planar joint properties</vt:lpstr>
      <vt:lpstr>Creating a planar joint connection in Simscape Multibody</vt:lpstr>
      <vt:lpstr>Model the planar joint between the base stage and the world</vt:lpstr>
      <vt:lpstr>Intermediate Simscape Multibody model</vt:lpstr>
      <vt:lpstr>Creating a rigid transform in Simscape Multibody</vt:lpstr>
      <vt:lpstr>Connect the planar joint between the world and the base stage</vt:lpstr>
      <vt:lpstr>Model the body of the X-stage</vt:lpstr>
      <vt:lpstr>Model the planar joint between the base stage and the X-stage</vt:lpstr>
      <vt:lpstr>Intermediate Simscape Multibody model</vt:lpstr>
      <vt:lpstr>Coffee break</vt:lpstr>
      <vt:lpstr>Applying forces in Simscape Multibody</vt:lpstr>
      <vt:lpstr>Model the force that acts on the X-stage</vt:lpstr>
      <vt:lpstr>Intermediate Simscape Multibody model</vt:lpstr>
      <vt:lpstr>Applying sensors in Simscape Multibody</vt:lpstr>
      <vt:lpstr>Model the sensor that measures the motion of the X-stage</vt:lpstr>
      <vt:lpstr>Intermediate Simscape Multibody model</vt:lpstr>
      <vt:lpstr>Completing the Simscape Multibody model</vt:lpstr>
      <vt:lpstr>Frequency response of the Simscape Multibody model</vt:lpstr>
      <vt:lpstr>Frequency response of the Simscape Multibody model</vt:lpstr>
      <vt:lpstr>Case study</vt:lpstr>
      <vt:lpstr>Case study: complete the Simscape Multibody model</vt:lpstr>
      <vt:lpstr>Case study: complete the Simscape Multibody model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Mechatronics training 3-dimensional multibody system</dc:title>
  <dc:creator>Stijn Beer</dc:creator>
  <cp:lastModifiedBy>Jasper Gerritsen</cp:lastModifiedBy>
  <cp:revision>26</cp:revision>
  <dcterms:created xsi:type="dcterms:W3CDTF">2020-11-05T12:35:46Z</dcterms:created>
  <dcterms:modified xsi:type="dcterms:W3CDTF">2023-01-09T06:26:32Z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0x010100B730D3862CA1C64582316B7359505862</vt:lpwstr>
  </property>
  <property fmtid="{D5CDD505-2E9C-101B-9397-08002B2CF9AE}" pid="3" name="Order">
    <vt:r8>3600</vt:r8>
  </property>
  <property fmtid="{D5CDD505-2E9C-101B-9397-08002B2CF9AE}" pid="4" name="MediaServiceImageTags">
    <vt:lpwstr/>
  </property>
</Properties>
</file>