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64" r:id="rId6"/>
    <p:sldId id="258" r:id="rId7"/>
    <p:sldId id="266" r:id="rId8"/>
    <p:sldId id="269" r:id="rId9"/>
    <p:sldId id="259" r:id="rId10"/>
    <p:sldId id="260" r:id="rId11"/>
    <p:sldId id="265" r:id="rId12"/>
    <p:sldId id="271" r:id="rId13"/>
    <p:sldId id="272" r:id="rId14"/>
    <p:sldId id="273" r:id="rId15"/>
    <p:sldId id="279" r:id="rId16"/>
    <p:sldId id="274" r:id="rId17"/>
    <p:sldId id="275" r:id="rId18"/>
    <p:sldId id="276" r:id="rId19"/>
    <p:sldId id="277" r:id="rId20"/>
    <p:sldId id="278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Vector Transparente PNG Y SVG De Vector De Fondo Abstracto Rectángulo">
            <a:extLst>
              <a:ext uri="{FF2B5EF4-FFF2-40B4-BE49-F238E27FC236}">
                <a16:creationId xmlns="" xmlns:a16="http://schemas.microsoft.com/office/drawing/2014/main" id="{6D06F268-B48E-44BF-BEAA-4BBC8AB49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88F3A6C-06B5-4994-A490-DF41A6D04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291" y="1729461"/>
            <a:ext cx="8361229" cy="2098226"/>
          </a:xfrm>
        </p:spPr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</a:t>
            </a:r>
            <a:r>
              <a:rPr lang="es-A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lean Architecture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3FD06E4-A8A7-4D8D-B764-FA0B20A2D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278" y="4476396"/>
            <a:ext cx="8167060" cy="2098226"/>
          </a:xfrm>
        </p:spPr>
        <p:txBody>
          <a:bodyPr>
            <a:normAutofit/>
          </a:bodyPr>
          <a:lstStyle/>
          <a:p>
            <a:pPr algn="l"/>
            <a:r>
              <a:rPr lang="en-US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INTEGRANTES</a:t>
            </a:r>
          </a:p>
          <a:p>
            <a:pPr algn="l"/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Tobias Tomasella</a:t>
            </a:r>
          </a:p>
          <a:p>
            <a:pPr algn="l"/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Moreyra Monzón</a:t>
            </a:r>
          </a:p>
          <a:p>
            <a:pPr algn="l"/>
            <a:r>
              <a:rPr lang="es-A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Enzo Canepa</a:t>
            </a:r>
          </a:p>
          <a:p>
            <a:pPr algn="l"/>
            <a:r>
              <a:rPr lang="es-A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Martin Jones</a:t>
            </a:r>
            <a:endParaRPr lang="es-AR" dirty="0"/>
          </a:p>
        </p:txBody>
      </p:sp>
      <p:pic>
        <p:nvPicPr>
          <p:cNvPr id="5" name="Picture 2" descr="Vector Transparente PNG Y SVG De Vector De Fondo Abstracto Rectángulo">
            <a:extLst>
              <a:ext uri="{FF2B5EF4-FFF2-40B4-BE49-F238E27FC236}">
                <a16:creationId xmlns="" xmlns:a16="http://schemas.microsoft.com/office/drawing/2014/main" id="{16CC5A3E-A560-4A1E-8140-C891DC2C0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22432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1778A816-50B3-8765-0F10-C5A15515738E}"/>
              </a:ext>
            </a:extLst>
          </p:cNvPr>
          <p:cNvSpPr txBox="1"/>
          <p:nvPr/>
        </p:nvSpPr>
        <p:spPr>
          <a:xfrm>
            <a:off x="4256392" y="4476396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3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1912867D-D3E2-5918-4EA4-4E0B1854604D}"/>
              </a:ext>
            </a:extLst>
          </p:cNvPr>
          <p:cNvSpPr txBox="1"/>
          <p:nvPr/>
        </p:nvSpPr>
        <p:spPr>
          <a:xfrm>
            <a:off x="5479920" y="4507173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Paradigmas y Lenguajes de Programación III</a:t>
            </a:r>
            <a:endParaRPr lang="en-US" sz="20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7250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8" descr="Colorful marco cuadrado Gratis PNG y PSD | Paint splash background,  Creative background, Powerpoint background design">
            <a:extLst>
              <a:ext uri="{FF2B5EF4-FFF2-40B4-BE49-F238E27FC236}">
                <a16:creationId xmlns="" xmlns:a16="http://schemas.microsoft.com/office/drawing/2014/main" id="{B285FC09-FCBA-44D2-8216-855D46E6B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81000" y="381000"/>
            <a:ext cx="6858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529A9B5-8437-E4B0-CA3C-2D20437FB373}"/>
              </a:ext>
            </a:extLst>
          </p:cNvPr>
          <p:cNvSpPr txBox="1">
            <a:spLocks/>
          </p:cNvSpPr>
          <p:nvPr/>
        </p:nvSpPr>
        <p:spPr>
          <a:xfrm>
            <a:off x="698196" y="611072"/>
            <a:ext cx="6507947" cy="9689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i="1" dirty="0"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Desventajas </a:t>
            </a:r>
            <a:endParaRPr lang="es-AR" dirty="0"/>
          </a:p>
        </p:txBody>
      </p:sp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D20700A7-B1E9-02EB-792F-57181CAF3E5F}"/>
              </a:ext>
            </a:extLst>
          </p:cNvPr>
          <p:cNvSpPr txBox="1"/>
          <p:nvPr/>
        </p:nvSpPr>
        <p:spPr>
          <a:xfrm>
            <a:off x="2292291" y="2191075"/>
            <a:ext cx="9167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Metodología: </a:t>
            </a:r>
            <a:r>
              <a:rPr lang="es-MX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todo el equipo de desarrollo debe conocer la metodología que se está aplicando y cada desarrollador debe ser responsable de entender y aplicar las reglas establecidas a medida que se está desarrollando. </a:t>
            </a:r>
            <a:endParaRPr lang="es-A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75B205C8-C36F-5BEC-EBF2-369AD9B3D4F7}"/>
              </a:ext>
            </a:extLst>
          </p:cNvPr>
          <p:cNvSpPr txBox="1"/>
          <p:nvPr/>
        </p:nvSpPr>
        <p:spPr>
          <a:xfrm>
            <a:off x="2292291" y="3618836"/>
            <a:ext cx="91670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Complejidad: </a:t>
            </a:r>
            <a:r>
              <a:rPr lang="es-MX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 velocidad de desarrollo al comienzo del proyecto es menor debido a que hay que establecer esta estructura y todo el equipo debe adaptarse a la nueva forma de trabajar, pero poco a poco y a medida que la aplicación va creciendo el mantenimiento y ampliación será más sencillo. </a:t>
            </a:r>
            <a:endParaRPr lang="es-A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9218" name="Picture 2" descr="Voto negativo - Iconos gratis de diverso">
            <a:extLst>
              <a:ext uri="{FF2B5EF4-FFF2-40B4-BE49-F238E27FC236}">
                <a16:creationId xmlns="" xmlns:a16="http://schemas.microsoft.com/office/drawing/2014/main" id="{7B8215C4-B064-5463-E620-B694B188F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354" y="-77110"/>
            <a:ext cx="1916884" cy="191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477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ful marco cuadrado Gratis PNG y PSD | Paint splash background,  Creative background, Powerpoint background design">
            <a:extLst>
              <a:ext uri="{FF2B5EF4-FFF2-40B4-BE49-F238E27FC236}">
                <a16:creationId xmlns="" xmlns:a16="http://schemas.microsoft.com/office/drawing/2014/main" id="{0C08963C-8EC4-DB3B-27FA-C80D17788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81000" y="381000"/>
            <a:ext cx="6858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FAC4F4BD-3438-71D3-B950-3C0E024B878B}"/>
              </a:ext>
            </a:extLst>
          </p:cNvPr>
          <p:cNvSpPr txBox="1">
            <a:spLocks/>
          </p:cNvSpPr>
          <p:nvPr/>
        </p:nvSpPr>
        <p:spPr>
          <a:xfrm>
            <a:off x="513637" y="980544"/>
            <a:ext cx="6507947" cy="9689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i="1" dirty="0"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Conclusión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2542A79B-B2CC-2B8C-F14C-38507EA80ADA}"/>
              </a:ext>
            </a:extLst>
          </p:cNvPr>
          <p:cNvSpPr txBox="1"/>
          <p:nvPr/>
        </p:nvSpPr>
        <p:spPr>
          <a:xfrm>
            <a:off x="2107733" y="2472722"/>
            <a:ext cx="881473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000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Hemos visto porque se utiliza </a:t>
            </a:r>
            <a:r>
              <a:rPr lang="es-MX" sz="2000" b="1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clean architecture</a:t>
            </a:r>
            <a:r>
              <a:rPr lang="es-MX" sz="2000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una introducción a las principales partes de arquitectura y sus ventajas.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s-MX" sz="2000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000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Al final se trata de utilizar las herramientas en tu trabajo con las que te sientas más cómodo y hacer tu trabajo mejor, de una forma más productiva.</a:t>
            </a:r>
            <a:endParaRPr lang="es-MX" sz="2000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s-MX" sz="1600" dirty="0"/>
              <a:t/>
            </a:r>
            <a:br>
              <a:rPr lang="es-MX" sz="1600" dirty="0"/>
            </a:br>
            <a:endParaRPr lang="es-AR" sz="1600" dirty="0"/>
          </a:p>
        </p:txBody>
      </p:sp>
      <p:pic>
        <p:nvPicPr>
          <p:cNvPr id="7170" name="Picture 2" descr="Conclusión - Iconos gratis de tecnología">
            <a:extLst>
              <a:ext uri="{FF2B5EF4-FFF2-40B4-BE49-F238E27FC236}">
                <a16:creationId xmlns="" xmlns:a16="http://schemas.microsoft.com/office/drawing/2014/main" id="{1A5D1CE8-28EF-7F31-4611-60637F5AD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904" y="394492"/>
            <a:ext cx="1748219" cy="174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881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2202" y="106251"/>
            <a:ext cx="9601200" cy="1485900"/>
          </a:xfrm>
        </p:spPr>
        <p:txBody>
          <a:bodyPr/>
          <a:lstStyle/>
          <a:p>
            <a:pPr algn="ctr"/>
            <a:r>
              <a:rPr lang="es-ES" dirty="0" smtClean="0"/>
              <a:t>Ejemplo Verificador de Emails</a:t>
            </a: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3788939" y="1416500"/>
            <a:ext cx="1533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dirty="0"/>
          </a:p>
          <a:p>
            <a:r>
              <a:rPr lang="es-AR" dirty="0"/>
              <a:t>DOMINIO</a:t>
            </a:r>
          </a:p>
        </p:txBody>
      </p:sp>
      <p:sp>
        <p:nvSpPr>
          <p:cNvPr id="6" name="Flecha derecha 5"/>
          <p:cNvSpPr/>
          <p:nvPr/>
        </p:nvSpPr>
        <p:spPr>
          <a:xfrm flipH="1">
            <a:off x="3400844" y="1671602"/>
            <a:ext cx="357704" cy="403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Flecha derecha 7"/>
          <p:cNvSpPr/>
          <p:nvPr/>
        </p:nvSpPr>
        <p:spPr>
          <a:xfrm flipH="1">
            <a:off x="3369310" y="2488579"/>
            <a:ext cx="357704" cy="403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 9"/>
          <p:cNvSpPr/>
          <p:nvPr/>
        </p:nvSpPr>
        <p:spPr>
          <a:xfrm>
            <a:off x="3727014" y="2505455"/>
            <a:ext cx="1657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CASOS DE USO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3727014" y="2063413"/>
            <a:ext cx="1050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ENTIDAD</a:t>
            </a:r>
          </a:p>
        </p:txBody>
      </p:sp>
      <p:sp>
        <p:nvSpPr>
          <p:cNvPr id="14" name="Flecha derecha 13"/>
          <p:cNvSpPr/>
          <p:nvPr/>
        </p:nvSpPr>
        <p:spPr>
          <a:xfrm flipH="1">
            <a:off x="3391592" y="2014518"/>
            <a:ext cx="357704" cy="403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ángulo 12"/>
          <p:cNvSpPr/>
          <p:nvPr/>
        </p:nvSpPr>
        <p:spPr>
          <a:xfrm>
            <a:off x="3678598" y="3651553"/>
            <a:ext cx="194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CONTROLADORES</a:t>
            </a:r>
          </a:p>
        </p:txBody>
      </p:sp>
      <p:sp>
        <p:nvSpPr>
          <p:cNvPr id="16" name="Flecha derecha 15"/>
          <p:cNvSpPr/>
          <p:nvPr/>
        </p:nvSpPr>
        <p:spPr>
          <a:xfrm flipH="1">
            <a:off x="3359427" y="3643119"/>
            <a:ext cx="357704" cy="403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Flecha derecha 16"/>
          <p:cNvSpPr/>
          <p:nvPr/>
        </p:nvSpPr>
        <p:spPr>
          <a:xfrm flipH="1">
            <a:off x="3391592" y="4245171"/>
            <a:ext cx="357704" cy="403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ángulo 14"/>
          <p:cNvSpPr/>
          <p:nvPr/>
        </p:nvSpPr>
        <p:spPr>
          <a:xfrm>
            <a:off x="3749296" y="4280338"/>
            <a:ext cx="1497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FRAMEWORK</a:t>
            </a:r>
            <a:endParaRPr lang="es-AR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331" y="873397"/>
            <a:ext cx="6058610" cy="4741791"/>
          </a:xfrm>
          <a:prstGeom prst="rect">
            <a:avLst/>
          </a:prstGeom>
        </p:spPr>
      </p:pic>
      <p:pic>
        <p:nvPicPr>
          <p:cNvPr id="20" name="Marcador de contenido 1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9712" y="849201"/>
            <a:ext cx="2800741" cy="5237869"/>
          </a:xfrm>
          <a:prstGeom prst="rect">
            <a:avLst/>
          </a:prstGeom>
        </p:spPr>
      </p:pic>
      <p:sp>
        <p:nvSpPr>
          <p:cNvPr id="22" name="Flecha derecha 21"/>
          <p:cNvSpPr/>
          <p:nvPr/>
        </p:nvSpPr>
        <p:spPr>
          <a:xfrm flipH="1">
            <a:off x="3400844" y="3007951"/>
            <a:ext cx="357704" cy="403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ectángulo 20"/>
          <p:cNvSpPr/>
          <p:nvPr/>
        </p:nvSpPr>
        <p:spPr>
          <a:xfrm>
            <a:off x="3717131" y="3035557"/>
            <a:ext cx="2055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REGLA COMERCIAL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5902331" y="57639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/>
              <a:t>S</a:t>
            </a:r>
            <a:r>
              <a:rPr lang="es-AR" dirty="0" smtClean="0"/>
              <a:t>eparar </a:t>
            </a:r>
            <a:r>
              <a:rPr lang="es-AR" dirty="0"/>
              <a:t>la interfaz del usuario de la regla del negocio y de la </a:t>
            </a:r>
            <a:r>
              <a:rPr lang="es-AR" dirty="0" smtClean="0"/>
              <a:t>lógica </a:t>
            </a:r>
            <a:r>
              <a:rPr lang="es-AR" dirty="0"/>
              <a:t>con la base de </a:t>
            </a:r>
            <a:r>
              <a:rPr lang="es-AR" dirty="0" smtClean="0"/>
              <a:t>datos.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44622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5.googleusercontent.com/M3EmJQ764LSQjIBI6EOJ_F2Da8qKiQjtbLtyrA2Ced7Or0CAgKGmpQ-naMibDDceRd8Ch1zM5yr73-mdSfrulTjr2Qp4qsxBKxQvsIQC4DpWEiV_HKApeoxdFw7AveBS1ManKpB9kjNrpVmaF_mVb-TdGj__1MyYqU5RbCnlSNmTLi3Faf5m4RLn_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96" y="84112"/>
            <a:ext cx="8563064" cy="231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6.googleusercontent.com/KUIIyodhLsZFhxnaR7Nfqcg8cp5Dvd9YZvb8VbpQN7_7GrZmuWhcBfHg2VR06ZZlS6zooTNYuwOsBYZppPzHfkQxffcyP0xT0sSJEaBliH_w1RgwmDbUt7je2jCidmwv1qeEuZRwfvkqfxC2kiIjOS5H_F37TvuLj-D3i74ERccO-Dgg2-y5aNBKx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758" y="4124630"/>
            <a:ext cx="9064330" cy="245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1031696" y="23947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Interfaz: define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un comportamiento a las clases que se van a </a:t>
            </a: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implementar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después a esta </a:t>
            </a: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interfaz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237758" y="3579185"/>
            <a:ext cx="4917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es-ES" dirty="0"/>
              <a:t>Generalizar un comportamiento para las clases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6258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3.googleusercontent.com/IjAFZy5Gz_C4VAoZJmrpx0x24tj9c4ob0lMxARla9yW4m9B3SdFvbjkzxagGtnBQaz5o5J2MHpAZBAC-H8wi3i_k_THMvPqWwTFyiTj7ZlbTt-QHA6XkmXdW6TicVQzDuAgMVroB8UdAiDmuJgia1mojkw2mT-OzGBMFStYw9596A-dHrcw-k7C0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242" y="458587"/>
            <a:ext cx="4506219" cy="571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5.googleusercontent.com/nzOAu63I2LeNbylt-V3lk2waVNjbL2RpEEXirTwTIgZ2cpa4HIc98E60DA-s22uHNKbmzX-Fku6KnxxDPbKrspB-YwkVs-cF8JL8BZ8olYRJK5ngfJ8AxKa_FC5bkHrxTmlg3Ah2o2xT0WET6DQLrih9ESSbD95zZ-O2lTOqaM_bzTyZodD5lvZKg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250" y="458587"/>
            <a:ext cx="4635263" cy="207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836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lh5.googleusercontent.com/-6T2FYhQhShdSkCmTOfFRxTjhF-oiieXGfSISyvymCcV6KMiVt-FyLjOoZIxVSL3WzEMHuQCZoHLE1eNK8qepw0NZOElM1_R8lKvjh1WY8SDbhXP6xUdi5qbNI5s2_LA0y0Z77dKoi06O0B6FJaw820Hfmq3sfazHtvESFZ2mXRv8pxHtqQj8KdLf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85" y="321971"/>
            <a:ext cx="9473842" cy="296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1180563" y="3508248"/>
            <a:ext cx="76543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 Aquí se implementa controller por lo que vamos a necesitar un método handle que va a recibir un httpRequest y va a devolver una promesa HttResponse.</a:t>
            </a: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1077530" y="4966729"/>
            <a:ext cx="971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Promesa: Ejecución asincrónica</a:t>
            </a:r>
            <a:endParaRPr lang="es-AR" dirty="0"/>
          </a:p>
        </p:txBody>
      </p:sp>
      <p:sp>
        <p:nvSpPr>
          <p:cNvPr id="2" name="Rectángulo 1"/>
          <p:cNvSpPr/>
          <p:nvPr/>
        </p:nvSpPr>
        <p:spPr>
          <a:xfrm>
            <a:off x="1180563" y="578351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Ejemplo: Cuando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hacemos una request a la api, con un </a:t>
            </a: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fetch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80014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5.googleusercontent.com/twzLeR4yIGNLxPw9InR79tKK_YuW-bU3ODfLP-sntcKDc7dGF-rymtGknaPV-tT6yHNCM44-oGvLj8gx6E6jcZgF4JOVR73mLB2oK9hS36FuwqxdlvM4djAD0-WJvdo8RRi9FzjY7KZb9kEtwtMgUFQ5KwEjz7-n9FBjZnTgGJvGX6ytkovA1NxW2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01" y="216368"/>
            <a:ext cx="7385818" cy="223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6.googleusercontent.com/xJ7v-BVTFvYNJqVuKmBL9_Hgm_7vhJVWrHsPDTwOQs1tRbIoPoZSNNb3sRQ0bS8cqStbwB64dADIlhm6keewsCp3Nelo2PKBZJRdTOixkx1MoZDoAO7GCTFwCl3fRkWyvZfKFLrIFcRMzrcmXuU_NZNaA6_Y4X1_IpOiv9CMiJga8UppiPAP6OsVs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53" y="2982309"/>
            <a:ext cx="6914570" cy="251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7972023" y="298230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El index.ts solo hace la exportación a </a:t>
            </a:r>
            <a:endParaRPr lang="es-E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protocols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para el que ingrese tenga </a:t>
            </a:r>
            <a:endParaRPr lang="es-E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acceso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a las interfaces de </a:t>
            </a: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http.</a:t>
            </a:r>
            <a:endParaRPr lang="es-AR" dirty="0"/>
          </a:p>
        </p:txBody>
      </p:sp>
      <p:sp>
        <p:nvSpPr>
          <p:cNvPr id="2" name="Rectángulo 1"/>
          <p:cNvSpPr/>
          <p:nvPr/>
        </p:nvSpPr>
        <p:spPr>
          <a:xfrm>
            <a:off x="8257225" y="-12005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AR" dirty="0"/>
          </a:p>
          <a:p>
            <a:r>
              <a:rPr lang="es-AR" dirty="0" smtClean="0"/>
              <a:t>Se Define </a:t>
            </a:r>
            <a:r>
              <a:rPr lang="es-AR" dirty="0"/>
              <a:t>una </a:t>
            </a:r>
            <a:r>
              <a:rPr lang="es-AR" dirty="0" smtClean="0"/>
              <a:t>interfaz</a:t>
            </a:r>
          </a:p>
          <a:p>
            <a:r>
              <a:rPr lang="es-ES" dirty="0" smtClean="0"/>
              <a:t>No importa la forma de implementación</a:t>
            </a:r>
          </a:p>
          <a:p>
            <a:r>
              <a:rPr lang="es-ES" dirty="0" smtClean="0"/>
              <a:t>Respetar </a:t>
            </a:r>
            <a:r>
              <a:rPr lang="es-ES" dirty="0" err="1" smtClean="0"/>
              <a:t>isValid</a:t>
            </a:r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30669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lh4.googleusercontent.com/ctyjfNjwFd2_Msd83g9pLpHnjp9v0weTWqg2ZAOWz0u0XVzQdjBmCph7Akbd5ZHc8j3pYqY31xOc-GMUB03drhAZRmikUZWiyBv48aYIfRAvqVO90f9k3fseuBrqUoZptgTMiRj8TSSL2UE-zYUXTSFCKDL5flhg0c_NV0EDuiLsrMU-nb-MNcFsI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3" y="295409"/>
            <a:ext cx="6901333" cy="348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1129047" y="44129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statusCode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: son los códigos status de http que es un número y el body. </a:t>
            </a:r>
            <a:endParaRPr lang="es-E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129047" y="3837544"/>
            <a:ext cx="468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HttpResponse : Objeto con dos parámetros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17891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lh5.googleusercontent.com/PAF79SmDlpA1nLY6sW4N7EinOIt9X-P4_bn7drOq-d-Jz8wpCtANoQ2DWo15txANp9h3VJXFBKiwnuXtS-PrTPgZ3TcUAhnHn-1IfqxIMqlWJ236ub8lYxTBVpQReziNH_QbJU_hz1zhPbOmpDyfQHoYfO70gGaUtT1rp3PObphzfpb0jaKRTf4D7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97" y="112467"/>
            <a:ext cx="4364552" cy="241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4.googleusercontent.com/40OTKV3aaavGte4Rwak0Jia3E3vPABBvJ91U7ciCsaQWxCTCiN3OrxdvPm0pNsvA8WvhhYRMgWVCO9grgKXvmuurX-K0DJ7vwJFhodQBDu-JW76t0PiVFYK4UZEizw6rPNgY-rc_Y467WH75ZTC0mMDlzaBQSzyUKcu77rmokyVG8dHv2aQE3L6Bf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86" y="2699201"/>
            <a:ext cx="643805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7392472" y="2861293"/>
            <a:ext cx="6096000" cy="38523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error 200: Que pasa , que está todo ok </a:t>
            </a:r>
            <a:endParaRPr lang="es-E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error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300: Que indican que la solicitud tiene </a:t>
            </a:r>
            <a:endParaRPr lang="es-E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más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de una solicitud </a:t>
            </a: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posibles</a:t>
            </a:r>
          </a:p>
          <a:p>
            <a:endParaRPr lang="es-ES" dirty="0"/>
          </a:p>
          <a:p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error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400: Indican que el servidor no puede </a:t>
            </a:r>
            <a:endParaRPr lang="es-E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o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no procesará la solicitud porque percibe un </a:t>
            </a:r>
            <a:endParaRPr lang="es-E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error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del </a:t>
            </a: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cliente</a:t>
            </a:r>
          </a:p>
          <a:p>
            <a:endParaRPr lang="es-ES" dirty="0"/>
          </a:p>
          <a:p>
            <a:pPr>
              <a:spcAft>
                <a:spcPts val="1700"/>
              </a:spcAft>
            </a:pP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error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500: Son errores en el servidor, una </a:t>
            </a:r>
            <a:endParaRPr lang="es-E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Aft>
                <a:spcPts val="1700"/>
              </a:spcAft>
            </a:pP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respuesta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de error genérica de http.</a:t>
            </a:r>
            <a:endParaRPr lang="es-ES" dirty="0"/>
          </a:p>
          <a:p>
            <a:r>
              <a:rPr lang="es-ES" dirty="0"/>
              <a:t/>
            </a:r>
            <a:br>
              <a:rPr lang="es-ES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78115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729132" y="32062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En Singup-protocols se agrupan todas las </a:t>
            </a:r>
            <a:endParaRPr lang="es-E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exportaciones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en un solo archivo y que no </a:t>
            </a:r>
            <a:endParaRPr lang="es-E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se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tengan </a:t>
            </a: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que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escribir los import </a:t>
            </a: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en </a:t>
            </a:r>
          </a:p>
          <a:p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singup.ts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es-E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s-E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22" y="320624"/>
            <a:ext cx="6587335" cy="220363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41" y="3507190"/>
            <a:ext cx="7049484" cy="1286054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293689" y="505688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Dentro de </a:t>
            </a:r>
            <a:r>
              <a:rPr lang="es-ES" dirty="0" err="1">
                <a:solidFill>
                  <a:srgbClr val="000000"/>
                </a:solidFill>
                <a:latin typeface="Arial" panose="020B0604020202020204" pitchFamily="34" charset="0"/>
              </a:rPr>
              <a:t>controler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 ya se estaría haciendo</a:t>
            </a:r>
          </a:p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 un poco de la logica de las acciones, pero</a:t>
            </a:r>
          </a:p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 se delega la logica del negocio a los casos </a:t>
            </a:r>
          </a:p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de uso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5847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Colorful marco cuadrado Gratis PNG y PSD | Paint splash background,  Creative background, Powerpoint background design">
            <a:extLst>
              <a:ext uri="{FF2B5EF4-FFF2-40B4-BE49-F238E27FC236}">
                <a16:creationId xmlns="" xmlns:a16="http://schemas.microsoft.com/office/drawing/2014/main" id="{6BFA568E-EBD9-4192-BED5-201F5D75F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81000" y="381000"/>
            <a:ext cx="6858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482701BF-4D60-41F4-A8C6-4B5B7C60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89419"/>
            <a:ext cx="9601200" cy="1067137"/>
          </a:xfrm>
        </p:spPr>
        <p:txBody>
          <a:bodyPr>
            <a:normAutofit/>
          </a:bodyPr>
          <a:lstStyle/>
          <a:p>
            <a:pPr algn="ctr"/>
            <a:r>
              <a:rPr lang="es-MX" sz="4000" b="1" i="1" dirty="0"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Introducción </a:t>
            </a:r>
            <a:endParaRPr lang="es-AR" sz="4000" dirty="0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929F103B-EABA-4507-A816-820A1DC27E72}"/>
              </a:ext>
            </a:extLst>
          </p:cNvPr>
          <p:cNvSpPr txBox="1"/>
          <p:nvPr/>
        </p:nvSpPr>
        <p:spPr>
          <a:xfrm>
            <a:off x="1361066" y="4215533"/>
            <a:ext cx="10000423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1800" b="1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Clean Architecture </a:t>
            </a: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 basa en estructurar el código en capas contiguas, es decir, que solo tienen comunicación con las capas que están inmediatamente a sus lados. </a:t>
            </a:r>
            <a:endParaRPr lang="es-MX" dirty="0">
              <a:solidFill>
                <a:srgbClr val="202122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285750" indent="-285750" algn="just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MX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1200"/>
              </a:spcBef>
              <a:spcAft>
                <a:spcPts val="1200"/>
              </a:spcAft>
            </a:pPr>
            <a:endParaRPr lang="es-MX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1200"/>
              </a:spcBef>
              <a:spcAft>
                <a:spcPts val="1200"/>
              </a:spcAft>
            </a:pPr>
            <a:endParaRPr lang="es-MX" b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1200"/>
              </a:spcBef>
              <a:spcAft>
                <a:spcPts val="1200"/>
              </a:spcAft>
            </a:pPr>
            <a:endParaRPr lang="es-MX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1200"/>
              </a:spcBef>
              <a:spcAft>
                <a:spcPts val="1200"/>
              </a:spcAft>
            </a:pPr>
            <a:endParaRPr lang="es-MX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MX" dirty="0"/>
              <a:t/>
            </a:r>
            <a:br>
              <a:rPr lang="es-MX" dirty="0"/>
            </a:br>
            <a:endParaRPr lang="es-AR" dirty="0"/>
          </a:p>
        </p:txBody>
      </p:sp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5058DDA1-0BD4-F22B-BF5E-1C05CE9F5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077" y="1409085"/>
            <a:ext cx="4871732" cy="23225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n The Brain of Uncle Bob (Robert C. Martin): Automated Ac… | Flickr">
            <a:extLst>
              <a:ext uri="{FF2B5EF4-FFF2-40B4-BE49-F238E27FC236}">
                <a16:creationId xmlns="" xmlns:a16="http://schemas.microsoft.com/office/drawing/2014/main" id="{415FE945-6B53-8351-90B0-0014F21A0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433" y="1610054"/>
            <a:ext cx="2318158" cy="173861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C7F2E083-9A18-8287-82A5-6860548A121E}"/>
              </a:ext>
            </a:extLst>
          </p:cNvPr>
          <p:cNvSpPr txBox="1"/>
          <p:nvPr/>
        </p:nvSpPr>
        <p:spPr>
          <a:xfrm>
            <a:off x="8204433" y="3416046"/>
            <a:ext cx="292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Robert Cecil Martin</a:t>
            </a:r>
            <a:endParaRPr lang="es-AR" i="1" dirty="0"/>
          </a:p>
        </p:txBody>
      </p:sp>
    </p:spTree>
    <p:extLst>
      <p:ext uri="{BB962C8B-B14F-4D97-AF65-F5344CB8AC3E}">
        <p14:creationId xmlns:p14="http://schemas.microsoft.com/office/powerpoint/2010/main" val="3455975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lh5.googleusercontent.com/EoLybRcm6OAxeUycZOB7ckjEUMJg2yzJ_Jay90xFekwZ2PtKhhZQHlo3CIx7y-RZJ0sadrlC4tTknhalkhFy8XCfzpPebBriHq3JVn05eFyOiXaJfGDHa6DMwhQx-C1bDSZcj8-5VwjKrruw6CXTQ9BJrjjeC8Is1IL43BHplag0sMKGX-nn8sG03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40" y="137374"/>
            <a:ext cx="7035002" cy="267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lh4.googleusercontent.com/uRMwB-nbvkBcl7s-Lh3G7TGXNoA_0KRCwmnQvIbL_sfyxyLK867RxEr2dPuzZlZZR6Ba9uNY6iRdzRARrxU5MG41Id2EyNtjVR1LWP1cnovjOnKTEsOK_0p0QQZJnIEwSuTzVFBJlDbtufwcD7ZZZz1rJRtYFvBL8icDeBhhU0k32vISmSJVIBpPa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90" y="3210371"/>
            <a:ext cx="7042283" cy="315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7796242" y="13737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ES" dirty="0" smtClean="0"/>
          </a:p>
          <a:p>
            <a:r>
              <a:rPr lang="es-ES" dirty="0" smtClean="0"/>
              <a:t>-Prueba de test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/>
              <a:t/>
            </a:r>
            <a:br>
              <a:rPr lang="es-ES" dirty="0"/>
            </a:br>
            <a:endParaRPr lang="es-AR" dirty="0"/>
          </a:p>
        </p:txBody>
      </p:sp>
      <p:sp>
        <p:nvSpPr>
          <p:cNvPr id="2" name="Rectángulo 1"/>
          <p:cNvSpPr/>
          <p:nvPr/>
        </p:nvSpPr>
        <p:spPr>
          <a:xfrm>
            <a:off x="7980973" y="321037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1-Debería </a:t>
            </a:r>
            <a:r>
              <a:rPr lang="es-ES" dirty="0"/>
              <a:t>devolver </a:t>
            </a:r>
            <a:r>
              <a:rPr lang="es-ES" dirty="0" smtClean="0"/>
              <a:t>400 (error cliente)</a:t>
            </a:r>
          </a:p>
          <a:p>
            <a:r>
              <a:rPr lang="es-ES" dirty="0" smtClean="0"/>
              <a:t> </a:t>
            </a:r>
            <a:r>
              <a:rPr lang="es-ES" dirty="0"/>
              <a:t>si no se </a:t>
            </a:r>
            <a:r>
              <a:rPr lang="es-ES" dirty="0" smtClean="0"/>
              <a:t>proporciona </a:t>
            </a:r>
            <a:r>
              <a:rPr lang="es-ES" dirty="0"/>
              <a:t>ningún </a:t>
            </a:r>
            <a:r>
              <a:rPr lang="es-ES" dirty="0" smtClean="0"/>
              <a:t>nombre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r>
              <a:rPr lang="es-ES" dirty="0" smtClean="0"/>
              <a:t>7-Debería </a:t>
            </a:r>
            <a:r>
              <a:rPr lang="es-ES" dirty="0"/>
              <a:t>llamar a EmailValidator con </a:t>
            </a:r>
            <a:r>
              <a:rPr lang="es-ES" dirty="0" smtClean="0"/>
              <a:t>el</a:t>
            </a:r>
          </a:p>
          <a:p>
            <a:r>
              <a:rPr lang="es-ES" dirty="0" smtClean="0"/>
              <a:t> </a:t>
            </a:r>
            <a:r>
              <a:rPr lang="es-ES" dirty="0"/>
              <a:t>correo electrónico correcto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890821" y="5744398"/>
            <a:ext cx="45028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11-Debería </a:t>
            </a:r>
            <a:r>
              <a:rPr lang="es-AR" dirty="0"/>
              <a:t>devolver 200 si se </a:t>
            </a:r>
            <a:r>
              <a:rPr lang="es-AR" dirty="0" smtClean="0"/>
              <a:t>proporcionan</a:t>
            </a:r>
          </a:p>
          <a:p>
            <a:r>
              <a:rPr lang="es-AR" dirty="0" smtClean="0"/>
              <a:t> </a:t>
            </a:r>
            <a:r>
              <a:rPr lang="es-AR" dirty="0"/>
              <a:t>datos válidos</a:t>
            </a:r>
          </a:p>
        </p:txBody>
      </p:sp>
    </p:spTree>
    <p:extLst>
      <p:ext uri="{BB962C8B-B14F-4D97-AF65-F5344CB8AC3E}">
        <p14:creationId xmlns:p14="http://schemas.microsoft.com/office/powerpoint/2010/main" val="2330500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ful marco cuadrado Gratis PNG y PSD | Paint splash background,  Creative background, Powerpoint background design">
            <a:extLst>
              <a:ext uri="{FF2B5EF4-FFF2-40B4-BE49-F238E27FC236}">
                <a16:creationId xmlns="" xmlns:a16="http://schemas.microsoft.com/office/drawing/2014/main" id="{4EC963A0-5F6C-3DD6-68C8-009144D6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81000" y="381000"/>
            <a:ext cx="6858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E9FBF4CE-F1A8-2CBB-1E80-A97627196E17}"/>
              </a:ext>
            </a:extLst>
          </p:cNvPr>
          <p:cNvSpPr txBox="1">
            <a:spLocks/>
          </p:cNvSpPr>
          <p:nvPr/>
        </p:nvSpPr>
        <p:spPr>
          <a:xfrm>
            <a:off x="3147781" y="1265384"/>
            <a:ext cx="6507947" cy="9689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800" b="1" i="1" dirty="0"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Muchas Gracias! </a:t>
            </a:r>
            <a:endParaRPr lang="es-AR" sz="4800" dirty="0"/>
          </a:p>
        </p:txBody>
      </p:sp>
      <p:pic>
        <p:nvPicPr>
          <p:cNvPr id="6146" name="Picture 2" descr="Gracias - Iconos gratis de comunicaciones">
            <a:extLst>
              <a:ext uri="{FF2B5EF4-FFF2-40B4-BE49-F238E27FC236}">
                <a16:creationId xmlns="" xmlns:a16="http://schemas.microsoft.com/office/drawing/2014/main" id="{9F88C980-AA21-03E3-BDC2-B57092C84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787" y="2335658"/>
            <a:ext cx="2759978" cy="27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4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ful marco cuadrado Gratis PNG y PSD | Paint splash background,  Creative background, Powerpoint background design">
            <a:extLst>
              <a:ext uri="{FF2B5EF4-FFF2-40B4-BE49-F238E27FC236}">
                <a16:creationId xmlns="" xmlns:a16="http://schemas.microsoft.com/office/drawing/2014/main" id="{C0ECD21F-E18B-5E54-BC13-DD5B39F37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81000" y="381000"/>
            <a:ext cx="6858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179348BF-BC04-DAF7-E27F-DDD7783E7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20" y="506822"/>
            <a:ext cx="9601200" cy="1067137"/>
          </a:xfrm>
        </p:spPr>
        <p:txBody>
          <a:bodyPr>
            <a:normAutofit/>
          </a:bodyPr>
          <a:lstStyle/>
          <a:p>
            <a:pPr algn="ctr"/>
            <a:r>
              <a:rPr lang="es-MX" sz="4000" b="1" i="1" dirty="0"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Regla de la Dependencia</a:t>
            </a:r>
            <a:endParaRPr lang="es-AR" sz="4000" dirty="0"/>
          </a:p>
        </p:txBody>
      </p:sp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633D5D15-8570-1E7D-C8BE-3889AD275769}"/>
              </a:ext>
            </a:extLst>
          </p:cNvPr>
          <p:cNvSpPr txBox="1"/>
          <p:nvPr/>
        </p:nvSpPr>
        <p:spPr>
          <a:xfrm>
            <a:off x="1881231" y="1461310"/>
            <a:ext cx="10243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La principal característica de </a:t>
            </a:r>
            <a:r>
              <a:rPr lang="es-AR" sz="1800" b="1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Clean Architecture </a:t>
            </a:r>
            <a:r>
              <a:rPr lang="es-AR" sz="1800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frente a otras arquitecturas es la regla de dependencia.</a:t>
            </a:r>
            <a:endParaRPr lang="es-A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208BC09F-A5BB-B5A6-7D54-336B0E4D4EEC}"/>
              </a:ext>
            </a:extLst>
          </p:cNvPr>
          <p:cNvSpPr txBox="1"/>
          <p:nvPr/>
        </p:nvSpPr>
        <p:spPr>
          <a:xfrm>
            <a:off x="2288796" y="2251561"/>
            <a:ext cx="78492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En Clean Architecture, una aplicación se divide en responsabilidades y cada una de estas responsabilidades se representa en forma de capa.</a:t>
            </a:r>
            <a:endParaRPr lang="es-MX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s-MX" dirty="0"/>
              <a:t/>
            </a:r>
            <a:br>
              <a:rPr lang="es-MX" dirty="0"/>
            </a:br>
            <a:endParaRPr lang="es-AR" dirty="0"/>
          </a:p>
        </p:txBody>
      </p:sp>
      <p:sp>
        <p:nvSpPr>
          <p:cNvPr id="13" name="CuadroTexto 12">
            <a:extLst>
              <a:ext uri="{FF2B5EF4-FFF2-40B4-BE49-F238E27FC236}">
                <a16:creationId xmlns="" xmlns:a16="http://schemas.microsoft.com/office/drawing/2014/main" id="{E34A2317-93E7-52EB-B7EB-C043DD76EB76}"/>
              </a:ext>
            </a:extLst>
          </p:cNvPr>
          <p:cNvSpPr txBox="1"/>
          <p:nvPr/>
        </p:nvSpPr>
        <p:spPr>
          <a:xfrm>
            <a:off x="1831248" y="3384546"/>
            <a:ext cx="96011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De esta forma tenemos capas exteriores y capas interiores: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s-MX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Las capa más </a:t>
            </a:r>
            <a:r>
              <a:rPr lang="es-MX" sz="1800" b="1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exterior</a:t>
            </a: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representa los detalles de implementación.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 sz="1800" b="0" i="0" u="none" strike="noStrike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300"/>
              </a:spcAft>
              <a:buFont typeface="Arial" panose="020B0604020202020204" pitchFamily="34" charset="0"/>
              <a:buChar char="•"/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Las capas más </a:t>
            </a:r>
            <a:r>
              <a:rPr lang="es-MX" sz="1800" b="1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interiores</a:t>
            </a: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representan el dominio incluyendo lógica de aplicación y lógica negocio empresarial.</a:t>
            </a:r>
          </a:p>
        </p:txBody>
      </p:sp>
    </p:spTree>
    <p:extLst>
      <p:ext uri="{BB962C8B-B14F-4D97-AF65-F5344CB8AC3E}">
        <p14:creationId xmlns:p14="http://schemas.microsoft.com/office/powerpoint/2010/main" val="132992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ful marco cuadrado Gratis PNG y PSD | Paint splash background,  Creative background, Powerpoint background design">
            <a:extLst>
              <a:ext uri="{FF2B5EF4-FFF2-40B4-BE49-F238E27FC236}">
                <a16:creationId xmlns="" xmlns:a16="http://schemas.microsoft.com/office/drawing/2014/main" id="{5E6A51F2-FAB9-692D-C20E-A6341C1A4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81000" y="381000"/>
            <a:ext cx="6858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99E52FA4-5A10-D9F7-2041-E303EE62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1765" y="557581"/>
            <a:ext cx="9601200" cy="1067137"/>
          </a:xfrm>
        </p:spPr>
        <p:txBody>
          <a:bodyPr>
            <a:normAutofit/>
          </a:bodyPr>
          <a:lstStyle/>
          <a:p>
            <a:pPr algn="ctr"/>
            <a:r>
              <a:rPr lang="es-MX" b="1" i="1" dirty="0"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División de Capas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50A1C0C5-2E43-ABBB-0261-2B48AD0D748F}"/>
              </a:ext>
            </a:extLst>
          </p:cNvPr>
          <p:cNvSpPr txBox="1"/>
          <p:nvPr/>
        </p:nvSpPr>
        <p:spPr>
          <a:xfrm>
            <a:off x="2333002" y="1456865"/>
            <a:ext cx="6306796" cy="2499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Clean architecture se divide en las siguientes capas: </a:t>
            </a:r>
          </a:p>
          <a:p>
            <a:pPr>
              <a:lnSpc>
                <a:spcPct val="200000"/>
              </a:lnSpc>
            </a:pPr>
            <a:r>
              <a:rPr lang="es-MX" dirty="0"/>
              <a:t>● </a:t>
            </a:r>
            <a:r>
              <a:rPr lang="es-MX" b="1" dirty="0"/>
              <a:t>Entidades </a:t>
            </a:r>
          </a:p>
          <a:p>
            <a:pPr>
              <a:lnSpc>
                <a:spcPct val="200000"/>
              </a:lnSpc>
            </a:pPr>
            <a:r>
              <a:rPr lang="es-MX" dirty="0"/>
              <a:t>● </a:t>
            </a:r>
            <a:r>
              <a:rPr lang="es-MX" b="1" dirty="0"/>
              <a:t>Casos de uso </a:t>
            </a:r>
          </a:p>
          <a:p>
            <a:pPr>
              <a:lnSpc>
                <a:spcPct val="200000"/>
              </a:lnSpc>
            </a:pPr>
            <a:r>
              <a:rPr lang="es-MX" dirty="0"/>
              <a:t>● </a:t>
            </a:r>
            <a:r>
              <a:rPr lang="es-MX" b="1" dirty="0"/>
              <a:t>Adaptadores </a:t>
            </a:r>
          </a:p>
          <a:p>
            <a:pPr>
              <a:lnSpc>
                <a:spcPct val="200000"/>
              </a:lnSpc>
            </a:pPr>
            <a:r>
              <a:rPr lang="es-MX" dirty="0"/>
              <a:t>● </a:t>
            </a:r>
            <a:r>
              <a:rPr lang="es-MX" b="1" dirty="0"/>
              <a:t>Frameworks y drivers</a:t>
            </a:r>
            <a:endParaRPr lang="es-AR" b="1" dirty="0"/>
          </a:p>
        </p:txBody>
      </p:sp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F55DEE0B-FC1F-F80B-DA9A-5BF64E31D95A}"/>
              </a:ext>
            </a:extLst>
          </p:cNvPr>
          <p:cNvSpPr txBox="1"/>
          <p:nvPr/>
        </p:nvSpPr>
        <p:spPr>
          <a:xfrm>
            <a:off x="2333002" y="4209352"/>
            <a:ext cx="7070815" cy="1945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También podemos ver estas capas bajo la siguiente agrupación: </a:t>
            </a:r>
          </a:p>
          <a:p>
            <a:pPr>
              <a:lnSpc>
                <a:spcPct val="200000"/>
              </a:lnSpc>
            </a:pPr>
            <a:r>
              <a:rPr lang="es-MX" dirty="0"/>
              <a:t>● </a:t>
            </a:r>
            <a:r>
              <a:rPr lang="es-MX" i="1" dirty="0"/>
              <a:t>Dominio -&gt; entidades y casos de uso </a:t>
            </a:r>
          </a:p>
          <a:p>
            <a:pPr>
              <a:lnSpc>
                <a:spcPct val="200000"/>
              </a:lnSpc>
            </a:pPr>
            <a:r>
              <a:rPr lang="es-MX" dirty="0"/>
              <a:t>● </a:t>
            </a:r>
            <a:r>
              <a:rPr lang="es-MX" i="1" dirty="0"/>
              <a:t>Adaptadores </a:t>
            </a:r>
          </a:p>
          <a:p>
            <a:pPr>
              <a:lnSpc>
                <a:spcPct val="200000"/>
              </a:lnSpc>
            </a:pPr>
            <a:r>
              <a:rPr lang="es-MX" dirty="0"/>
              <a:t>● </a:t>
            </a:r>
            <a:r>
              <a:rPr lang="es-MX" i="1" dirty="0"/>
              <a:t>Detalles de implementación -&gt; frameworks y drivers </a:t>
            </a:r>
            <a:endParaRPr lang="es-AR" i="1" dirty="0"/>
          </a:p>
        </p:txBody>
      </p:sp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36535C84-663F-73FA-611C-33550D947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215" y="1017370"/>
            <a:ext cx="3827626" cy="28112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7789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Colorful marco cuadrado Gratis PNG y PSD | Paint splash background,  Creative background, Powerpoint background design">
            <a:extLst>
              <a:ext uri="{FF2B5EF4-FFF2-40B4-BE49-F238E27FC236}">
                <a16:creationId xmlns="" xmlns:a16="http://schemas.microsoft.com/office/drawing/2014/main" id="{76733C6A-5ED1-4A87-9D5B-AAF47374B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89090" y="372910"/>
            <a:ext cx="687418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51E9408-D931-4E5D-A787-2C0198C0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61" y="796484"/>
            <a:ext cx="7195011" cy="1669558"/>
          </a:xfrm>
        </p:spPr>
        <p:txBody>
          <a:bodyPr>
            <a:normAutofit/>
          </a:bodyPr>
          <a:lstStyle/>
          <a:p>
            <a:pPr algn="ctr"/>
            <a:r>
              <a:rPr lang="es-MX" sz="3600" b="1" i="1" dirty="0"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Domino</a:t>
            </a:r>
            <a:endParaRPr lang="es-AR" sz="3600" dirty="0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64007743-C360-C1BF-7D84-ECBCF0AE8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481" y="256806"/>
            <a:ext cx="1471250" cy="13744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4E6C8BA0-C0C7-DEE4-D27E-9A045417256C}"/>
              </a:ext>
            </a:extLst>
          </p:cNvPr>
          <p:cNvSpPr txBox="1"/>
          <p:nvPr/>
        </p:nvSpPr>
        <p:spPr>
          <a:xfrm>
            <a:off x="2476848" y="1943653"/>
            <a:ext cx="78164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Source Sans Pro" panose="020B0503030403020204" pitchFamily="34" charset="0"/>
                <a:ea typeface="Source Sans Pro" panose="020B0503030403020204" pitchFamily="34" charset="0"/>
              </a:rPr>
              <a:t>El </a:t>
            </a:r>
            <a:r>
              <a:rPr lang="es-MX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dominio</a:t>
            </a:r>
            <a:r>
              <a:rPr lang="es-MX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es el corazón de una aplicación y tiene que estar totalmente aislado de cualquier dependencia ajena a la lógica o los datos de negocio. </a:t>
            </a:r>
            <a:endParaRPr lang="es-A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6F82487B-994B-3745-BCC7-364C9E9F7D82}"/>
              </a:ext>
            </a:extLst>
          </p:cNvPr>
          <p:cNvSpPr txBox="1"/>
          <p:nvPr/>
        </p:nvSpPr>
        <p:spPr>
          <a:xfrm>
            <a:off x="2813805" y="3429000"/>
            <a:ext cx="7969541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AR" sz="16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s-AR" sz="1600" b="1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Entidades</a:t>
            </a:r>
          </a:p>
          <a:p>
            <a:pPr algn="l"/>
            <a:endParaRPr lang="es-AR" sz="16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AR" sz="16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s-AR" sz="1600" b="1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Objetos de valor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AR" sz="1600" b="0" i="1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AR" sz="1600" b="0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s-AR" sz="1600" b="1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Repositorios de dominio (la interfaz, pero no la implementación)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AR" sz="1600" b="0" i="1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AR" sz="1600" b="0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s-AR" sz="1600" b="1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Clases de eventos de dominio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AR" sz="1600" b="0" i="1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AR" sz="1600" b="0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s-AR" sz="1600" b="1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Servicios de dominio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="" xmlns:a16="http://schemas.microsoft.com/office/drawing/2014/main" id="{C1D0375A-177A-C28E-144E-927C8658F12C}"/>
              </a:ext>
            </a:extLst>
          </p:cNvPr>
          <p:cNvSpPr txBox="1"/>
          <p:nvPr/>
        </p:nvSpPr>
        <p:spPr>
          <a:xfrm>
            <a:off x="2813805" y="280331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1" dirty="0">
                <a:effectLst/>
                <a:latin typeface="Source Sans Pro" panose="020B0503030403020204" pitchFamily="34" charset="0"/>
              </a:rPr>
              <a:t>La capa de dominio puede constar de las siguientes clases</a:t>
            </a:r>
            <a:r>
              <a:rPr lang="es-MX" b="0" i="0" dirty="0">
                <a:effectLst/>
                <a:latin typeface="Source Sans Pro" panose="020B0503030403020204" pitchFamily="34" charset="0"/>
              </a:rPr>
              <a:t>:</a:t>
            </a:r>
            <a:endParaRPr lang="es-AR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62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2344B8EE-F46A-916C-92FA-6F831B5DF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742" y="232288"/>
            <a:ext cx="1553711" cy="14623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8" descr="Colorful marco cuadrado Gratis PNG y PSD | Paint splash background,  Creative background, Powerpoint background design">
            <a:extLst>
              <a:ext uri="{FF2B5EF4-FFF2-40B4-BE49-F238E27FC236}">
                <a16:creationId xmlns="" xmlns:a16="http://schemas.microsoft.com/office/drawing/2014/main" id="{C3639F5C-8D7A-4435-9381-3FDE0CA8A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81000" y="381000"/>
            <a:ext cx="6858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890B3C9F-3893-4249-A504-336ED013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7" y="627467"/>
            <a:ext cx="9601200" cy="1067137"/>
          </a:xfrm>
        </p:spPr>
        <p:txBody>
          <a:bodyPr>
            <a:normAutofit/>
          </a:bodyPr>
          <a:lstStyle/>
          <a:p>
            <a:pPr algn="ctr"/>
            <a:r>
              <a:rPr lang="es-MX" b="1" i="1" dirty="0"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Casos de Uso</a:t>
            </a: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8AB221FE-2759-A333-085E-58758543187E}"/>
              </a:ext>
            </a:extLst>
          </p:cNvPr>
          <p:cNvSpPr txBox="1"/>
          <p:nvPr/>
        </p:nvSpPr>
        <p:spPr>
          <a:xfrm>
            <a:off x="2401350" y="2147965"/>
            <a:ext cx="846239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ource Serif Pro" panose="020B0604020202020204" pitchFamily="18" charset="0"/>
              </a:rPr>
              <a:t>En este caso nos encontramos con las reglas de negocio aplicables a una aplicación concreta. </a:t>
            </a:r>
          </a:p>
          <a:p>
            <a:endParaRPr lang="es-MX" b="0" i="0" dirty="0">
              <a:effectLst/>
              <a:latin typeface="Source Serif Pro" panose="020B0604020202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ource Serif Pro" panose="020B0604020202020204" pitchFamily="18" charset="0"/>
              </a:rPr>
              <a:t>Estos </a:t>
            </a:r>
            <a:r>
              <a:rPr lang="es-MX" b="1" i="0" dirty="0">
                <a:effectLst/>
                <a:latin typeface="Source Serif Pro" panose="020B0604020202020204" pitchFamily="18" charset="0"/>
              </a:rPr>
              <a:t>casos de uso </a:t>
            </a:r>
            <a:r>
              <a:rPr lang="es-MX" b="0" i="0" dirty="0">
                <a:effectLst/>
                <a:latin typeface="Source Serif Pro" panose="020B0604020202020204" pitchFamily="18" charset="0"/>
              </a:rPr>
              <a:t>siguen un flujo para conseguir que las reglas definidas por las entidades se cumplan.</a:t>
            </a:r>
          </a:p>
          <a:p>
            <a:endParaRPr lang="es-MX" b="0" i="0" dirty="0">
              <a:effectLst/>
              <a:latin typeface="Source Serif Pro" panose="020B0604020202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ource Serif Pro" panose="020B0604020202020204" pitchFamily="18" charset="0"/>
              </a:rPr>
              <a:t> Los casos de uso, solo definen como se comporta nuestro sistema, definiendo los datos de entrada necesarios, y cuál será su salida.</a:t>
            </a:r>
          </a:p>
          <a:p>
            <a:endParaRPr lang="es-MX" b="0" i="0" dirty="0">
              <a:effectLst/>
              <a:latin typeface="Source Serif Pro" panose="020B0604020202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ource Serif Pro" panose="020B0604020202020204" pitchFamily="18" charset="0"/>
              </a:rPr>
              <a:t> Los cambios en esta capa no deberían afectar a las entidades, al igual que los cambios en otras capas externas no deberían afectar a los casos de uso.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1572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ful marco cuadrado Gratis PNG y PSD | Paint splash background,  Creative background, Powerpoint background design">
            <a:extLst>
              <a:ext uri="{FF2B5EF4-FFF2-40B4-BE49-F238E27FC236}">
                <a16:creationId xmlns="" xmlns:a16="http://schemas.microsoft.com/office/drawing/2014/main" id="{1523890A-725D-70BD-E128-7D724C9E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81000" y="381000"/>
            <a:ext cx="6858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4963391B-BAD3-3B35-1A10-EB56A722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3579" y="644559"/>
            <a:ext cx="9601200" cy="1067137"/>
          </a:xfrm>
        </p:spPr>
        <p:txBody>
          <a:bodyPr>
            <a:normAutofit/>
          </a:bodyPr>
          <a:lstStyle/>
          <a:p>
            <a:pPr algn="ctr"/>
            <a:r>
              <a:rPr lang="es-MX" b="1" i="1" dirty="0"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Adaptadores</a:t>
            </a:r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C22A611B-8927-831E-4FBA-312E9B962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578" y="102550"/>
            <a:ext cx="1934696" cy="17035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CuadroTexto 14">
            <a:extLst>
              <a:ext uri="{FF2B5EF4-FFF2-40B4-BE49-F238E27FC236}">
                <a16:creationId xmlns="" xmlns:a16="http://schemas.microsoft.com/office/drawing/2014/main" id="{2C6E96F8-F18B-F452-EDCA-A77FC798C776}"/>
              </a:ext>
            </a:extLst>
          </p:cNvPr>
          <p:cNvSpPr txBox="1"/>
          <p:nvPr/>
        </p:nvSpPr>
        <p:spPr>
          <a:xfrm>
            <a:off x="1583724" y="2578447"/>
            <a:ext cx="101838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Son un conjunto de adaptadores que convierten datos del formato más conveniente para los casos de uso y entidades al formato más conveniente para alguna agencia externa, como la base de datos o la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</a:t>
            </a:r>
            <a:r>
              <a:rPr lang="es-MX" b="1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Por ejemplo</a:t>
            </a:r>
            <a:r>
              <a:rPr lang="es-MX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los </a:t>
            </a:r>
            <a:r>
              <a:rPr lang="es-MX" b="0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controladores REST</a:t>
            </a:r>
            <a:r>
              <a:rPr lang="es-MX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convierten los parámetros de consulta y el cuerpo de la solicitud HTTP en argumentos o </a:t>
            </a:r>
            <a:r>
              <a:rPr lang="es-MX" b="0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repositorios de casos de uso</a:t>
            </a:r>
            <a:r>
              <a:rPr lang="es-MX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para leer la base de datos y convertir los resultados en </a:t>
            </a:r>
            <a:r>
              <a:rPr lang="es-MX" b="0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entidades</a:t>
            </a:r>
            <a:r>
              <a:rPr lang="es-MX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.</a:t>
            </a:r>
            <a:endParaRPr lang="es-A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662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ful marco cuadrado Gratis PNG y PSD | Paint splash background,  Creative background, Powerpoint background design">
            <a:extLst>
              <a:ext uri="{FF2B5EF4-FFF2-40B4-BE49-F238E27FC236}">
                <a16:creationId xmlns="" xmlns:a16="http://schemas.microsoft.com/office/drawing/2014/main" id="{5DB3BDD8-9C9D-D473-B9CF-02ED25DF0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81000" y="381000"/>
            <a:ext cx="6858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3F15ED13-1E1F-8B09-0401-ABF00EBC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868" y="711783"/>
            <a:ext cx="9662207" cy="968930"/>
          </a:xfrm>
        </p:spPr>
        <p:txBody>
          <a:bodyPr>
            <a:normAutofit/>
          </a:bodyPr>
          <a:lstStyle/>
          <a:p>
            <a:pPr algn="ctr"/>
            <a:r>
              <a:rPr lang="es-MX" sz="3600" b="1" i="1" dirty="0"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Utilización del Clean Architecture </a:t>
            </a:r>
            <a:endParaRPr lang="es-AR" sz="3600" dirty="0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07487FDE-5273-22BB-46BB-E99A8F107060}"/>
              </a:ext>
            </a:extLst>
          </p:cNvPr>
          <p:cNvSpPr txBox="1"/>
          <p:nvPr/>
        </p:nvSpPr>
        <p:spPr>
          <a:xfrm>
            <a:off x="2088858" y="1574435"/>
            <a:ext cx="2994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Cu</a:t>
            </a:r>
            <a:r>
              <a:rPr lang="es-MX" sz="2000" b="1" i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á</a:t>
            </a:r>
            <a:r>
              <a:rPr lang="en-US" sz="2000" b="1" i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ndo se lo utiliza?</a:t>
            </a:r>
            <a:endParaRPr lang="es-AR" sz="2000" b="1" i="1" u="sng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32FDD95F-0927-A710-A03E-5BACCF198FA8}"/>
              </a:ext>
            </a:extLst>
          </p:cNvPr>
          <p:cNvSpPr txBox="1"/>
          <p:nvPr/>
        </p:nvSpPr>
        <p:spPr>
          <a:xfrm>
            <a:off x="2298583" y="2413621"/>
            <a:ext cx="80219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Clean architecture </a:t>
            </a:r>
            <a:r>
              <a:rPr lang="es-MX" dirty="0">
                <a:latin typeface="Source Sans Pro" panose="020B0503030403020204" pitchFamily="34" charset="0"/>
                <a:ea typeface="Source Sans Pro" panose="020B0503030403020204" pitchFamily="34" charset="0"/>
              </a:rPr>
              <a:t>tiene sentido cuando estamos desarrollando una aplicación que va a tener una duración de vida media o larga.</a:t>
            </a:r>
            <a:endParaRPr lang="es-A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5ACB79D3-40B1-2D16-49EB-CA17654B643E}"/>
              </a:ext>
            </a:extLst>
          </p:cNvPr>
          <p:cNvSpPr txBox="1"/>
          <p:nvPr/>
        </p:nvSpPr>
        <p:spPr>
          <a:xfrm>
            <a:off x="1532039" y="3469694"/>
            <a:ext cx="9835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Donde la aplicación va a ser evolucionada con nuevas features, vamos a actualizar librerías de las que depende a nuevas versiones en un futuro o utilizar nuevas, tiene sentido usar Clean Architecture.</a:t>
            </a:r>
            <a:endParaRPr lang="es-A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5122" name="Picture 2" descr="Fondo de signo de interrogación PNG | PNG Play">
            <a:extLst>
              <a:ext uri="{FF2B5EF4-FFF2-40B4-BE49-F238E27FC236}">
                <a16:creationId xmlns="" xmlns:a16="http://schemas.microsoft.com/office/drawing/2014/main" id="{EC394B01-1A88-B2E9-2164-1E85B9226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338" y="-85171"/>
            <a:ext cx="2303587" cy="256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lean Architecture | Deloitte España | Tecnología">
            <a:extLst>
              <a:ext uri="{FF2B5EF4-FFF2-40B4-BE49-F238E27FC236}">
                <a16:creationId xmlns="" xmlns:a16="http://schemas.microsoft.com/office/drawing/2014/main" id="{44054A31-CBF2-D1EB-7C96-BB3C9CC0E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728" y="4210017"/>
            <a:ext cx="2224306" cy="26479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64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Colorful marco cuadrado Gratis PNG y PSD | Paint splash background,  Creative background, Powerpoint background design">
            <a:extLst>
              <a:ext uri="{FF2B5EF4-FFF2-40B4-BE49-F238E27FC236}">
                <a16:creationId xmlns="" xmlns:a16="http://schemas.microsoft.com/office/drawing/2014/main" id="{D61CE5EF-01B8-469A-918E-1CE71E6CE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81000" y="381000"/>
            <a:ext cx="6858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26F5552E-FDC6-4667-AEAE-4C8722B68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44" y="670248"/>
            <a:ext cx="5427677" cy="968930"/>
          </a:xfrm>
        </p:spPr>
        <p:txBody>
          <a:bodyPr>
            <a:normAutofit/>
          </a:bodyPr>
          <a:lstStyle/>
          <a:p>
            <a:pPr algn="ctr"/>
            <a:r>
              <a:rPr lang="es-MX" b="1" i="1" dirty="0"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Ventajas 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3B304AEA-94A2-9070-B711-91F79BF14665}"/>
              </a:ext>
            </a:extLst>
          </p:cNvPr>
          <p:cNvSpPr txBox="1"/>
          <p:nvPr/>
        </p:nvSpPr>
        <p:spPr>
          <a:xfrm>
            <a:off x="2385863" y="1975648"/>
            <a:ext cx="8520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Independencia</a:t>
            </a:r>
            <a:r>
              <a:rPr lang="es-MX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es-MX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cada capa tiene su propio paradigma o modelo arquitectónico como si se tratara de una aplicación en sí misma sin afectar al resto de los niveles. </a:t>
            </a:r>
            <a:endParaRPr lang="es-A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C93A421A-CB1C-FA38-1538-564A4585A219}"/>
              </a:ext>
            </a:extLst>
          </p:cNvPr>
          <p:cNvSpPr txBox="1"/>
          <p:nvPr/>
        </p:nvSpPr>
        <p:spPr>
          <a:xfrm>
            <a:off x="2385862" y="2886118"/>
            <a:ext cx="75131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Estructuración: </a:t>
            </a:r>
            <a:r>
              <a:rPr lang="es-MX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mejor organización del código, facilitando la búsqueda de funcionalidades y navegación por el mismo. </a:t>
            </a:r>
            <a:endParaRPr lang="es-A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0C68D416-8CF0-9E7B-62F1-96A859113505}"/>
              </a:ext>
            </a:extLst>
          </p:cNvPr>
          <p:cNvSpPr txBox="1"/>
          <p:nvPr/>
        </p:nvSpPr>
        <p:spPr>
          <a:xfrm>
            <a:off x="2385862" y="3840083"/>
            <a:ext cx="90231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Desacoplamiento: </a:t>
            </a:r>
            <a:r>
              <a:rPr lang="es-MX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cada capa es independiente de las demás por lo que podríamos reemplazarla o incluso desarrollar en diferentes tecnologías. Además de reutilizar alguna de ellas en diferentes proyectos. </a:t>
            </a:r>
            <a:endParaRPr lang="es-A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8194" name="Picture 2" descr="Voto positivo - Iconos gratis de diverso">
            <a:extLst>
              <a:ext uri="{FF2B5EF4-FFF2-40B4-BE49-F238E27FC236}">
                <a16:creationId xmlns="" xmlns:a16="http://schemas.microsoft.com/office/drawing/2014/main" id="{EFCE0AD2-DDC2-9029-62A1-819187C14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158" y="148696"/>
            <a:ext cx="1633853" cy="163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786119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2272</TotalTime>
  <Words>870</Words>
  <Application>Microsoft Office PowerPoint</Application>
  <PresentationFormat>Panorámica</PresentationFormat>
  <Paragraphs>135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Bahnschrift</vt:lpstr>
      <vt:lpstr>Franklin Gothic Book</vt:lpstr>
      <vt:lpstr>Source Sans Pro</vt:lpstr>
      <vt:lpstr>Source Serif Pro</vt:lpstr>
      <vt:lpstr>Times New Roman</vt:lpstr>
      <vt:lpstr>Recorte</vt:lpstr>
      <vt:lpstr>Clean Architecture</vt:lpstr>
      <vt:lpstr>Introducción </vt:lpstr>
      <vt:lpstr>Regla de la Dependencia</vt:lpstr>
      <vt:lpstr>División de Capas</vt:lpstr>
      <vt:lpstr>Domino</vt:lpstr>
      <vt:lpstr>Casos de Uso</vt:lpstr>
      <vt:lpstr>Adaptadores</vt:lpstr>
      <vt:lpstr>Utilización del Clean Architecture </vt:lpstr>
      <vt:lpstr>Ventajas </vt:lpstr>
      <vt:lpstr>Presentación de PowerPoint</vt:lpstr>
      <vt:lpstr>Presentación de PowerPoint</vt:lpstr>
      <vt:lpstr>Ejemplo Verificador de Emails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INTEGRADOR</dc:title>
  <dc:creator>Job</dc:creator>
  <cp:lastModifiedBy>Usuario de Windows</cp:lastModifiedBy>
  <cp:revision>17</cp:revision>
  <dcterms:created xsi:type="dcterms:W3CDTF">2021-11-17T17:39:15Z</dcterms:created>
  <dcterms:modified xsi:type="dcterms:W3CDTF">2022-10-21T12:19:58Z</dcterms:modified>
</cp:coreProperties>
</file>