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4" r:id="rId6"/>
    <p:sldId id="258" r:id="rId7"/>
    <p:sldId id="266" r:id="rId8"/>
    <p:sldId id="269" r:id="rId9"/>
    <p:sldId id="259" r:id="rId10"/>
    <p:sldId id="260" r:id="rId11"/>
    <p:sldId id="265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Vector Transparente PNG Y SVG De Vector De Fondo Abstracto Rectángulo">
            <a:extLst>
              <a:ext uri="{FF2B5EF4-FFF2-40B4-BE49-F238E27FC236}">
                <a16:creationId xmlns:a16="http://schemas.microsoft.com/office/drawing/2014/main" id="{6D06F268-B48E-44BF-BEAA-4BBC8AB49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8F3A6C-06B5-4994-A490-DF41A6D04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291" y="1729461"/>
            <a:ext cx="8361229" cy="2098226"/>
          </a:xfrm>
        </p:spPr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</a:t>
            </a:r>
            <a:r>
              <a:rPr lang="es-A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lean Architecture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FD06E4-A8A7-4D8D-B764-FA0B20A2D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278" y="4476396"/>
            <a:ext cx="8167060" cy="2098226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INTEGRANTES</a:t>
            </a:r>
          </a:p>
          <a:p>
            <a:pPr algn="l"/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Tobias Tomasella</a:t>
            </a:r>
          </a:p>
          <a:p>
            <a:pPr algn="l"/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Moreyra Monzón</a:t>
            </a:r>
          </a:p>
          <a:p>
            <a:pPr algn="l"/>
            <a:r>
              <a:rPr lang="es-A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Enzo Canepa</a:t>
            </a:r>
          </a:p>
          <a:p>
            <a:pPr algn="l"/>
            <a:r>
              <a:rPr lang="es-A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Martin Jones</a:t>
            </a:r>
            <a:endParaRPr lang="es-AR" dirty="0"/>
          </a:p>
        </p:txBody>
      </p:sp>
      <p:pic>
        <p:nvPicPr>
          <p:cNvPr id="5" name="Picture 2" descr="Vector Transparente PNG Y SVG De Vector De Fondo Abstracto Rectángulo">
            <a:extLst>
              <a:ext uri="{FF2B5EF4-FFF2-40B4-BE49-F238E27FC236}">
                <a16:creationId xmlns:a16="http://schemas.microsoft.com/office/drawing/2014/main" id="{16CC5A3E-A560-4A1E-8140-C891DC2C0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22432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778A816-50B3-8765-0F10-C5A15515738E}"/>
              </a:ext>
            </a:extLst>
          </p:cNvPr>
          <p:cNvSpPr txBox="1"/>
          <p:nvPr/>
        </p:nvSpPr>
        <p:spPr>
          <a:xfrm>
            <a:off x="4256392" y="4476396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3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912867D-D3E2-5918-4EA4-4E0B1854604D}"/>
              </a:ext>
            </a:extLst>
          </p:cNvPr>
          <p:cNvSpPr txBox="1"/>
          <p:nvPr/>
        </p:nvSpPr>
        <p:spPr>
          <a:xfrm>
            <a:off x="5479920" y="4507173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Paradigmas y Lenguajes de Programación III</a:t>
            </a:r>
            <a:endParaRPr lang="en-US" sz="20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7250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8" descr="Colorful marco cuadrado Gratis PNG y PSD | Paint splash background,  Creative background, Powerpoint background design">
            <a:extLst>
              <a:ext uri="{FF2B5EF4-FFF2-40B4-BE49-F238E27FC236}">
                <a16:creationId xmlns:a16="http://schemas.microsoft.com/office/drawing/2014/main" id="{B285FC09-FCBA-44D2-8216-855D46E6B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1000" y="381000"/>
            <a:ext cx="685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529A9B5-8437-E4B0-CA3C-2D20437FB373}"/>
              </a:ext>
            </a:extLst>
          </p:cNvPr>
          <p:cNvSpPr txBox="1">
            <a:spLocks/>
          </p:cNvSpPr>
          <p:nvPr/>
        </p:nvSpPr>
        <p:spPr>
          <a:xfrm>
            <a:off x="698196" y="611072"/>
            <a:ext cx="6507947" cy="9689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Desventajas </a:t>
            </a:r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20700A7-B1E9-02EB-792F-57181CAF3E5F}"/>
              </a:ext>
            </a:extLst>
          </p:cNvPr>
          <p:cNvSpPr txBox="1"/>
          <p:nvPr/>
        </p:nvSpPr>
        <p:spPr>
          <a:xfrm>
            <a:off x="2292291" y="2191075"/>
            <a:ext cx="9167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Metodología: </a:t>
            </a:r>
            <a:r>
              <a:rPr lang="es-MX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todo el equipo de desarrollo debe conocer la metodología que se está aplicando y cada desarrollador debe ser responsable de entender y aplicar las reglas establecidas a medida que se está desarrollando. </a:t>
            </a:r>
            <a:endParaRPr lang="es-A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5B205C8-C36F-5BEC-EBF2-369AD9B3D4F7}"/>
              </a:ext>
            </a:extLst>
          </p:cNvPr>
          <p:cNvSpPr txBox="1"/>
          <p:nvPr/>
        </p:nvSpPr>
        <p:spPr>
          <a:xfrm>
            <a:off x="2292291" y="3618836"/>
            <a:ext cx="9167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Complejidad: </a:t>
            </a:r>
            <a:r>
              <a:rPr lang="es-MX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velocidad de desarrollo al comienzo del proyecto es menor debido a que hay que establecer esta estructura y todo el equipo debe adaptarse a la nueva forma de trabajar, pero poco a poco y a medida que la aplicación va creciendo el mantenimiento y ampliación será más sencillo. </a:t>
            </a:r>
            <a:endParaRPr lang="es-A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9218" name="Picture 2" descr="Voto negativo - Iconos gratis de diverso">
            <a:extLst>
              <a:ext uri="{FF2B5EF4-FFF2-40B4-BE49-F238E27FC236}">
                <a16:creationId xmlns:a16="http://schemas.microsoft.com/office/drawing/2014/main" id="{7B8215C4-B064-5463-E620-B694B188F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354" y="-77110"/>
            <a:ext cx="1916884" cy="191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47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ful marco cuadrado Gratis PNG y PSD | Paint splash background,  Creative background, Powerpoint background design">
            <a:extLst>
              <a:ext uri="{FF2B5EF4-FFF2-40B4-BE49-F238E27FC236}">
                <a16:creationId xmlns:a16="http://schemas.microsoft.com/office/drawing/2014/main" id="{0C08963C-8EC4-DB3B-27FA-C80D17788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1000" y="381000"/>
            <a:ext cx="685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AC4F4BD-3438-71D3-B950-3C0E024B878B}"/>
              </a:ext>
            </a:extLst>
          </p:cNvPr>
          <p:cNvSpPr txBox="1">
            <a:spLocks/>
          </p:cNvSpPr>
          <p:nvPr/>
        </p:nvSpPr>
        <p:spPr>
          <a:xfrm>
            <a:off x="513637" y="980544"/>
            <a:ext cx="6507947" cy="9689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Conclusión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42A79B-B2CC-2B8C-F14C-38507EA80ADA}"/>
              </a:ext>
            </a:extLst>
          </p:cNvPr>
          <p:cNvSpPr txBox="1"/>
          <p:nvPr/>
        </p:nvSpPr>
        <p:spPr>
          <a:xfrm>
            <a:off x="2107733" y="2472722"/>
            <a:ext cx="881473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Hemos visto porque se utiliza </a:t>
            </a:r>
            <a:r>
              <a:rPr lang="es-MX" sz="2000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clean architecture</a:t>
            </a:r>
            <a:r>
              <a:rPr lang="es-MX" sz="20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una introducción a las principales partes de arquitectura y sus ventajas.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-MX" sz="20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Al final se trata de utilizar las herramientas en tu trabajo con las que te sientas más cómodo y hacer tu trabajo mejor, de una forma más productiva.</a:t>
            </a:r>
            <a:endParaRPr lang="es-MX" sz="20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br>
              <a:rPr lang="es-MX" sz="1600" dirty="0"/>
            </a:br>
            <a:endParaRPr lang="es-AR" sz="1600" dirty="0"/>
          </a:p>
        </p:txBody>
      </p:sp>
      <p:pic>
        <p:nvPicPr>
          <p:cNvPr id="7170" name="Picture 2" descr="Conclusión - Iconos gratis de tecnología">
            <a:extLst>
              <a:ext uri="{FF2B5EF4-FFF2-40B4-BE49-F238E27FC236}">
                <a16:creationId xmlns:a16="http://schemas.microsoft.com/office/drawing/2014/main" id="{1A5D1CE8-28EF-7F31-4611-60637F5AD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904" y="394492"/>
            <a:ext cx="1748219" cy="174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881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ful marco cuadrado Gratis PNG y PSD | Paint splash background,  Creative background, Powerpoint background design">
            <a:extLst>
              <a:ext uri="{FF2B5EF4-FFF2-40B4-BE49-F238E27FC236}">
                <a16:creationId xmlns:a16="http://schemas.microsoft.com/office/drawing/2014/main" id="{4EC963A0-5F6C-3DD6-68C8-009144D6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1000" y="381000"/>
            <a:ext cx="685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9FBF4CE-F1A8-2CBB-1E80-A97627196E17}"/>
              </a:ext>
            </a:extLst>
          </p:cNvPr>
          <p:cNvSpPr txBox="1">
            <a:spLocks/>
          </p:cNvSpPr>
          <p:nvPr/>
        </p:nvSpPr>
        <p:spPr>
          <a:xfrm>
            <a:off x="3147781" y="1265384"/>
            <a:ext cx="6507947" cy="9689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800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Muchas Gracias! </a:t>
            </a:r>
            <a:endParaRPr lang="es-AR" sz="4800" dirty="0"/>
          </a:p>
        </p:txBody>
      </p:sp>
      <p:pic>
        <p:nvPicPr>
          <p:cNvPr id="6146" name="Picture 2" descr="Gracias - Iconos gratis de comunicaciones">
            <a:extLst>
              <a:ext uri="{FF2B5EF4-FFF2-40B4-BE49-F238E27FC236}">
                <a16:creationId xmlns:a16="http://schemas.microsoft.com/office/drawing/2014/main" id="{9F88C980-AA21-03E3-BDC2-B57092C84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787" y="233565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4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Colorful marco cuadrado Gratis PNG y PSD | Paint splash background,  Creative background, Powerpoint background design">
            <a:extLst>
              <a:ext uri="{FF2B5EF4-FFF2-40B4-BE49-F238E27FC236}">
                <a16:creationId xmlns:a16="http://schemas.microsoft.com/office/drawing/2014/main" id="{6BFA568E-EBD9-4192-BED5-201F5D75F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1000" y="381000"/>
            <a:ext cx="685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82701BF-4D60-41F4-A8C6-4B5B7C60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89419"/>
            <a:ext cx="9601200" cy="1067137"/>
          </a:xfrm>
        </p:spPr>
        <p:txBody>
          <a:bodyPr>
            <a:normAutofit/>
          </a:bodyPr>
          <a:lstStyle/>
          <a:p>
            <a:pPr algn="ctr"/>
            <a:r>
              <a:rPr lang="es-MX" sz="4000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Introducción </a:t>
            </a:r>
            <a:endParaRPr lang="es-AR" sz="4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29F103B-EABA-4507-A816-820A1DC27E72}"/>
              </a:ext>
            </a:extLst>
          </p:cNvPr>
          <p:cNvSpPr txBox="1"/>
          <p:nvPr/>
        </p:nvSpPr>
        <p:spPr>
          <a:xfrm>
            <a:off x="1361066" y="4215533"/>
            <a:ext cx="10000423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800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Clean Architecture </a:t>
            </a: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 basa en estructurar el código en capas contiguas, es decir, que solo tienen comunicación con las capas que están inmediatamente a sus lados. </a:t>
            </a:r>
            <a:endParaRPr lang="es-MX" dirty="0">
              <a:solidFill>
                <a:srgbClr val="202122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285750" indent="-285750" algn="just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MX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1200"/>
              </a:spcBef>
              <a:spcAft>
                <a:spcPts val="1200"/>
              </a:spcAft>
            </a:pPr>
            <a:endParaRPr lang="es-MX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1200"/>
              </a:spcBef>
              <a:spcAft>
                <a:spcPts val="1200"/>
              </a:spcAft>
            </a:pPr>
            <a:endParaRPr lang="es-MX" b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1200"/>
              </a:spcBef>
              <a:spcAft>
                <a:spcPts val="1200"/>
              </a:spcAft>
            </a:pPr>
            <a:endParaRPr lang="es-MX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1200"/>
              </a:spcBef>
              <a:spcAft>
                <a:spcPts val="1200"/>
              </a:spcAft>
            </a:pPr>
            <a:endParaRPr lang="es-MX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s-MX" dirty="0"/>
            </a:br>
            <a:endParaRPr lang="es-AR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058DDA1-0BD4-F22B-BF5E-1C05CE9F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077" y="1409085"/>
            <a:ext cx="4871732" cy="23225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n The Brain of Uncle Bob (Robert C. Martin): Automated Ac… | Flickr">
            <a:extLst>
              <a:ext uri="{FF2B5EF4-FFF2-40B4-BE49-F238E27FC236}">
                <a16:creationId xmlns:a16="http://schemas.microsoft.com/office/drawing/2014/main" id="{415FE945-6B53-8351-90B0-0014F21A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433" y="1610054"/>
            <a:ext cx="2318158" cy="173861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7F2E083-9A18-8287-82A5-6860548A121E}"/>
              </a:ext>
            </a:extLst>
          </p:cNvPr>
          <p:cNvSpPr txBox="1"/>
          <p:nvPr/>
        </p:nvSpPr>
        <p:spPr>
          <a:xfrm>
            <a:off x="8204433" y="3416046"/>
            <a:ext cx="292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Robert Cecil Martin</a:t>
            </a:r>
            <a:endParaRPr lang="es-AR" i="1" dirty="0"/>
          </a:p>
        </p:txBody>
      </p:sp>
    </p:spTree>
    <p:extLst>
      <p:ext uri="{BB962C8B-B14F-4D97-AF65-F5344CB8AC3E}">
        <p14:creationId xmlns:p14="http://schemas.microsoft.com/office/powerpoint/2010/main" val="345597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ful marco cuadrado Gratis PNG y PSD | Paint splash background,  Creative background, Powerpoint background design">
            <a:extLst>
              <a:ext uri="{FF2B5EF4-FFF2-40B4-BE49-F238E27FC236}">
                <a16:creationId xmlns:a16="http://schemas.microsoft.com/office/drawing/2014/main" id="{C0ECD21F-E18B-5E54-BC13-DD5B39F37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1000" y="381000"/>
            <a:ext cx="685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79348BF-BC04-DAF7-E27F-DDD7783E7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20" y="506822"/>
            <a:ext cx="9601200" cy="1067137"/>
          </a:xfrm>
        </p:spPr>
        <p:txBody>
          <a:bodyPr>
            <a:normAutofit/>
          </a:bodyPr>
          <a:lstStyle/>
          <a:p>
            <a:pPr algn="ctr"/>
            <a:r>
              <a:rPr lang="es-MX" sz="4000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Regla de la Dependencia</a:t>
            </a:r>
            <a:endParaRPr lang="es-AR" sz="4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3D5D15-8570-1E7D-C8BE-3889AD275769}"/>
              </a:ext>
            </a:extLst>
          </p:cNvPr>
          <p:cNvSpPr txBox="1"/>
          <p:nvPr/>
        </p:nvSpPr>
        <p:spPr>
          <a:xfrm>
            <a:off x="1881231" y="1461310"/>
            <a:ext cx="10243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La principal característica de </a:t>
            </a:r>
            <a:r>
              <a:rPr lang="es-AR" sz="1800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Clean Architecture </a:t>
            </a:r>
            <a:r>
              <a:rPr lang="es-AR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frente a otras arquitecturas es la regla de dependencia.</a:t>
            </a:r>
            <a:endParaRPr lang="es-A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08BC09F-A5BB-B5A6-7D54-336B0E4D4EEC}"/>
              </a:ext>
            </a:extLst>
          </p:cNvPr>
          <p:cNvSpPr txBox="1"/>
          <p:nvPr/>
        </p:nvSpPr>
        <p:spPr>
          <a:xfrm>
            <a:off x="2288796" y="2251561"/>
            <a:ext cx="78492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En Clean Architecture, una aplicación se divide en responsabilidades y cada una de estas responsabilidades se representa en forma de capa.</a:t>
            </a:r>
            <a:endParaRPr lang="es-MX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br>
              <a:rPr lang="es-MX" dirty="0"/>
            </a:br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34A2317-93E7-52EB-B7EB-C043DD76EB76}"/>
              </a:ext>
            </a:extLst>
          </p:cNvPr>
          <p:cNvSpPr txBox="1"/>
          <p:nvPr/>
        </p:nvSpPr>
        <p:spPr>
          <a:xfrm>
            <a:off x="1831248" y="3384546"/>
            <a:ext cx="96011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 esta forma tenemos capas exteriores y capas interiores: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s-MX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Las capa más </a:t>
            </a:r>
            <a:r>
              <a:rPr lang="es-MX" sz="1800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exterior</a:t>
            </a: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representa los detalles de implementación.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1800" b="0" i="0" u="none" strike="noStrike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300"/>
              </a:spcAft>
              <a:buFont typeface="Arial" panose="020B0604020202020204" pitchFamily="34" charset="0"/>
              <a:buChar char="•"/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Las capas más </a:t>
            </a:r>
            <a:r>
              <a:rPr lang="es-MX" sz="1800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interiores</a:t>
            </a: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representan el dominio incluyendo lógica de aplicación y lógica negocio empresarial.</a:t>
            </a:r>
          </a:p>
        </p:txBody>
      </p:sp>
    </p:spTree>
    <p:extLst>
      <p:ext uri="{BB962C8B-B14F-4D97-AF65-F5344CB8AC3E}">
        <p14:creationId xmlns:p14="http://schemas.microsoft.com/office/powerpoint/2010/main" val="132992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ful marco cuadrado Gratis PNG y PSD | Paint splash background,  Creative background, Powerpoint background design">
            <a:extLst>
              <a:ext uri="{FF2B5EF4-FFF2-40B4-BE49-F238E27FC236}">
                <a16:creationId xmlns:a16="http://schemas.microsoft.com/office/drawing/2014/main" id="{5E6A51F2-FAB9-692D-C20E-A6341C1A4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1000" y="381000"/>
            <a:ext cx="685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E52FA4-5A10-D9F7-2041-E303EE62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1765" y="557581"/>
            <a:ext cx="9601200" cy="1067137"/>
          </a:xfrm>
        </p:spPr>
        <p:txBody>
          <a:bodyPr>
            <a:normAutofit/>
          </a:bodyPr>
          <a:lstStyle/>
          <a:p>
            <a:pPr algn="ctr"/>
            <a:r>
              <a:rPr lang="es-MX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División de Capas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0A1C0C5-2E43-ABBB-0261-2B48AD0D748F}"/>
              </a:ext>
            </a:extLst>
          </p:cNvPr>
          <p:cNvSpPr txBox="1"/>
          <p:nvPr/>
        </p:nvSpPr>
        <p:spPr>
          <a:xfrm>
            <a:off x="2333002" y="1456865"/>
            <a:ext cx="6306796" cy="2499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Clean architecture se divide en las siguientes capas: </a:t>
            </a:r>
          </a:p>
          <a:p>
            <a:pPr>
              <a:lnSpc>
                <a:spcPct val="200000"/>
              </a:lnSpc>
            </a:pPr>
            <a:r>
              <a:rPr lang="es-MX" dirty="0"/>
              <a:t>● </a:t>
            </a:r>
            <a:r>
              <a:rPr lang="es-MX" b="1" dirty="0"/>
              <a:t>Entidades </a:t>
            </a:r>
          </a:p>
          <a:p>
            <a:pPr>
              <a:lnSpc>
                <a:spcPct val="200000"/>
              </a:lnSpc>
            </a:pPr>
            <a:r>
              <a:rPr lang="es-MX" dirty="0"/>
              <a:t>● </a:t>
            </a:r>
            <a:r>
              <a:rPr lang="es-MX" b="1" dirty="0"/>
              <a:t>Casos de uso </a:t>
            </a:r>
          </a:p>
          <a:p>
            <a:pPr>
              <a:lnSpc>
                <a:spcPct val="200000"/>
              </a:lnSpc>
            </a:pPr>
            <a:r>
              <a:rPr lang="es-MX" dirty="0"/>
              <a:t>● </a:t>
            </a:r>
            <a:r>
              <a:rPr lang="es-MX" b="1" dirty="0"/>
              <a:t>Adaptadores </a:t>
            </a:r>
          </a:p>
          <a:p>
            <a:pPr>
              <a:lnSpc>
                <a:spcPct val="200000"/>
              </a:lnSpc>
            </a:pPr>
            <a:r>
              <a:rPr lang="es-MX" dirty="0"/>
              <a:t>● </a:t>
            </a:r>
            <a:r>
              <a:rPr lang="es-MX" b="1" dirty="0"/>
              <a:t>Frameworks y drivers</a:t>
            </a:r>
            <a:endParaRPr lang="es-AR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55DEE0B-FC1F-F80B-DA9A-5BF64E31D95A}"/>
              </a:ext>
            </a:extLst>
          </p:cNvPr>
          <p:cNvSpPr txBox="1"/>
          <p:nvPr/>
        </p:nvSpPr>
        <p:spPr>
          <a:xfrm>
            <a:off x="2333002" y="4209352"/>
            <a:ext cx="7070815" cy="1945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También podemos ver estas capas bajo la siguiente agrupación: </a:t>
            </a:r>
          </a:p>
          <a:p>
            <a:pPr>
              <a:lnSpc>
                <a:spcPct val="200000"/>
              </a:lnSpc>
            </a:pPr>
            <a:r>
              <a:rPr lang="es-MX" dirty="0"/>
              <a:t>● </a:t>
            </a:r>
            <a:r>
              <a:rPr lang="es-MX" i="1" dirty="0"/>
              <a:t>Dominio -&gt; entidades y casos de uso </a:t>
            </a:r>
          </a:p>
          <a:p>
            <a:pPr>
              <a:lnSpc>
                <a:spcPct val="200000"/>
              </a:lnSpc>
            </a:pPr>
            <a:r>
              <a:rPr lang="es-MX" dirty="0"/>
              <a:t>● </a:t>
            </a:r>
            <a:r>
              <a:rPr lang="es-MX" i="1" dirty="0"/>
              <a:t>Adaptadores </a:t>
            </a:r>
          </a:p>
          <a:p>
            <a:pPr>
              <a:lnSpc>
                <a:spcPct val="200000"/>
              </a:lnSpc>
            </a:pPr>
            <a:r>
              <a:rPr lang="es-MX" dirty="0"/>
              <a:t>● </a:t>
            </a:r>
            <a:r>
              <a:rPr lang="es-MX" i="1" dirty="0"/>
              <a:t>Detalles de implementación -&gt; frameworks y drivers </a:t>
            </a:r>
            <a:endParaRPr lang="es-AR" i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535C84-663F-73FA-611C-33550D947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215" y="1017370"/>
            <a:ext cx="3827626" cy="28112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7789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Colorful marco cuadrado Gratis PNG y PSD | Paint splash background,  Creative background, Powerpoint background design">
            <a:extLst>
              <a:ext uri="{FF2B5EF4-FFF2-40B4-BE49-F238E27FC236}">
                <a16:creationId xmlns:a16="http://schemas.microsoft.com/office/drawing/2014/main" id="{76733C6A-5ED1-4A87-9D5B-AAF47374B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9090" y="372910"/>
            <a:ext cx="687418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51E9408-D931-4E5D-A787-2C0198C0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61" y="796484"/>
            <a:ext cx="7195011" cy="1669558"/>
          </a:xfrm>
        </p:spPr>
        <p:txBody>
          <a:bodyPr>
            <a:normAutofit/>
          </a:bodyPr>
          <a:lstStyle/>
          <a:p>
            <a:pPr algn="ctr"/>
            <a:r>
              <a:rPr lang="es-MX" sz="3600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Domino</a:t>
            </a:r>
            <a:endParaRPr lang="es-AR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007743-C360-C1BF-7D84-ECBCF0AE8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481" y="256806"/>
            <a:ext cx="1471250" cy="13744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E6C8BA0-C0C7-DEE4-D27E-9A045417256C}"/>
              </a:ext>
            </a:extLst>
          </p:cNvPr>
          <p:cNvSpPr txBox="1"/>
          <p:nvPr/>
        </p:nvSpPr>
        <p:spPr>
          <a:xfrm>
            <a:off x="2476848" y="1943653"/>
            <a:ext cx="78164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 </a:t>
            </a:r>
            <a:r>
              <a:rPr lang="es-MX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dominio</a:t>
            </a:r>
            <a:r>
              <a:rPr lang="es-MX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 el corazón de una aplicación y tiene que estar totalmente aislado de cualquier dependencia ajena a la lógica o los datos de negocio. </a:t>
            </a:r>
            <a:endParaRPr lang="es-A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F82487B-994B-3745-BCC7-364C9E9F7D82}"/>
              </a:ext>
            </a:extLst>
          </p:cNvPr>
          <p:cNvSpPr txBox="1"/>
          <p:nvPr/>
        </p:nvSpPr>
        <p:spPr>
          <a:xfrm>
            <a:off x="2813805" y="3429000"/>
            <a:ext cx="7969541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AR" sz="16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s-AR" sz="1600" b="1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Entidades</a:t>
            </a:r>
          </a:p>
          <a:p>
            <a:pPr algn="l"/>
            <a:endParaRPr lang="es-AR" sz="16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AR" sz="16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s-AR" sz="1600" b="1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Objetos de valor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AR" sz="1600" b="0" i="1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AR" sz="1600" b="0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s-AR" sz="1600" b="1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Repositorios de dominio (la interfaz, pero no la implementación)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AR" sz="1600" b="0" i="1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AR" sz="1600" b="0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s-AR" sz="1600" b="1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Clases de eventos de dominio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AR" sz="1600" b="0" i="1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AR" sz="1600" b="0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s-AR" sz="1600" b="1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Servicios de dominio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1D0375A-177A-C28E-144E-927C8658F12C}"/>
              </a:ext>
            </a:extLst>
          </p:cNvPr>
          <p:cNvSpPr txBox="1"/>
          <p:nvPr/>
        </p:nvSpPr>
        <p:spPr>
          <a:xfrm>
            <a:off x="2813805" y="280331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1" dirty="0">
                <a:effectLst/>
                <a:latin typeface="Source Sans Pro" panose="020B0503030403020204" pitchFamily="34" charset="0"/>
              </a:rPr>
              <a:t>La capa de dominio puede constar de las siguientes clases</a:t>
            </a:r>
            <a:r>
              <a:rPr lang="es-MX" b="0" i="0" dirty="0">
                <a:effectLst/>
                <a:latin typeface="Source Sans Pro" panose="020B0503030403020204" pitchFamily="34" charset="0"/>
              </a:rPr>
              <a:t>:</a:t>
            </a:r>
            <a:endParaRPr lang="es-AR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2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344B8EE-F46A-916C-92FA-6F831B5DF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742" y="232288"/>
            <a:ext cx="1553711" cy="14623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8" descr="Colorful marco cuadrado Gratis PNG y PSD | Paint splash background,  Creative background, Powerpoint background design">
            <a:extLst>
              <a:ext uri="{FF2B5EF4-FFF2-40B4-BE49-F238E27FC236}">
                <a16:creationId xmlns:a16="http://schemas.microsoft.com/office/drawing/2014/main" id="{C3639F5C-8D7A-4435-9381-3FDE0CA8A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1000" y="381000"/>
            <a:ext cx="685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890B3C9F-3893-4249-A504-336ED013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7" y="627467"/>
            <a:ext cx="9601200" cy="1067137"/>
          </a:xfrm>
        </p:spPr>
        <p:txBody>
          <a:bodyPr>
            <a:normAutofit/>
          </a:bodyPr>
          <a:lstStyle/>
          <a:p>
            <a:pPr algn="ctr"/>
            <a:r>
              <a:rPr lang="es-MX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Casos de Uso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AB221FE-2759-A333-085E-58758543187E}"/>
              </a:ext>
            </a:extLst>
          </p:cNvPr>
          <p:cNvSpPr txBox="1"/>
          <p:nvPr/>
        </p:nvSpPr>
        <p:spPr>
          <a:xfrm>
            <a:off x="2401350" y="2147965"/>
            <a:ext cx="846239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erif Pro" panose="020B0604020202020204" pitchFamily="18" charset="0"/>
              </a:rPr>
              <a:t>En este caso nos encontramos con las reglas de negocio aplicables a una aplicación concreta. </a:t>
            </a:r>
          </a:p>
          <a:p>
            <a:endParaRPr lang="es-MX" b="0" i="0" dirty="0">
              <a:effectLst/>
              <a:latin typeface="Source Serif Pro" panose="020B0604020202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erif Pro" panose="020B0604020202020204" pitchFamily="18" charset="0"/>
              </a:rPr>
              <a:t>Estos </a:t>
            </a:r>
            <a:r>
              <a:rPr lang="es-MX" b="1" i="0" dirty="0">
                <a:effectLst/>
                <a:latin typeface="Source Serif Pro" panose="020B0604020202020204" pitchFamily="18" charset="0"/>
              </a:rPr>
              <a:t>casos de uso </a:t>
            </a:r>
            <a:r>
              <a:rPr lang="es-MX" b="0" i="0" dirty="0">
                <a:effectLst/>
                <a:latin typeface="Source Serif Pro" panose="020B0604020202020204" pitchFamily="18" charset="0"/>
              </a:rPr>
              <a:t>siguen un flujo para conseguir que las reglas definidas por las entidades se cumplan.</a:t>
            </a:r>
          </a:p>
          <a:p>
            <a:endParaRPr lang="es-MX" b="0" i="0" dirty="0">
              <a:effectLst/>
              <a:latin typeface="Source Serif Pro" panose="020B0604020202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erif Pro" panose="020B0604020202020204" pitchFamily="18" charset="0"/>
              </a:rPr>
              <a:t> Los casos de uso, solo definen como se comporta nuestro sistema, definiendo los datos de entrada necesarios, y cuál será su salida.</a:t>
            </a:r>
          </a:p>
          <a:p>
            <a:endParaRPr lang="es-MX" b="0" i="0" dirty="0">
              <a:effectLst/>
              <a:latin typeface="Source Serif Pro" panose="020B0604020202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erif Pro" panose="020B0604020202020204" pitchFamily="18" charset="0"/>
              </a:rPr>
              <a:t> Los cambios en esta capa no deberían afectar a las entidades, al igual que los cambios en otras capas externas no deberían afectar a los casos de uso.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1572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ful marco cuadrado Gratis PNG y PSD | Paint splash background,  Creative background, Powerpoint background design">
            <a:extLst>
              <a:ext uri="{FF2B5EF4-FFF2-40B4-BE49-F238E27FC236}">
                <a16:creationId xmlns:a16="http://schemas.microsoft.com/office/drawing/2014/main" id="{1523890A-725D-70BD-E128-7D724C9E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1000" y="381000"/>
            <a:ext cx="685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963391B-BAD3-3B35-1A10-EB56A722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3579" y="644559"/>
            <a:ext cx="9601200" cy="1067137"/>
          </a:xfrm>
        </p:spPr>
        <p:txBody>
          <a:bodyPr>
            <a:normAutofit/>
          </a:bodyPr>
          <a:lstStyle/>
          <a:p>
            <a:pPr algn="ctr"/>
            <a:r>
              <a:rPr lang="es-MX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Adaptadores</a:t>
            </a: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22A611B-8927-831E-4FBA-312E9B962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578" y="102550"/>
            <a:ext cx="1934696" cy="17035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C6E96F8-F18B-F452-EDCA-A77FC798C776}"/>
              </a:ext>
            </a:extLst>
          </p:cNvPr>
          <p:cNvSpPr txBox="1"/>
          <p:nvPr/>
        </p:nvSpPr>
        <p:spPr>
          <a:xfrm>
            <a:off x="1583724" y="2578447"/>
            <a:ext cx="101838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Son un conjunto de adaptadores que convierten datos del formato más conveniente para los casos de uso y entidades al formato más conveniente para alguna agencia externa, como la base de datos o la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</a:t>
            </a:r>
            <a:r>
              <a:rPr lang="es-MX" b="1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Por ejemplo</a:t>
            </a:r>
            <a:r>
              <a:rPr lang="es-MX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los </a:t>
            </a:r>
            <a:r>
              <a:rPr lang="es-MX" b="0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controladores REST</a:t>
            </a:r>
            <a:r>
              <a:rPr lang="es-MX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convierten los parámetros de consulta y el cuerpo de la solicitud HTTP en argumentos o </a:t>
            </a:r>
            <a:r>
              <a:rPr lang="es-MX" b="0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repositorios de casos de uso</a:t>
            </a:r>
            <a:r>
              <a:rPr lang="es-MX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para leer la base de datos y convertir los resultados en </a:t>
            </a:r>
            <a:r>
              <a:rPr lang="es-MX" b="0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entidades</a:t>
            </a:r>
            <a:r>
              <a:rPr lang="es-MX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.</a:t>
            </a:r>
            <a:endParaRPr lang="es-A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66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ful marco cuadrado Gratis PNG y PSD | Paint splash background,  Creative background, Powerpoint background design">
            <a:extLst>
              <a:ext uri="{FF2B5EF4-FFF2-40B4-BE49-F238E27FC236}">
                <a16:creationId xmlns:a16="http://schemas.microsoft.com/office/drawing/2014/main" id="{5DB3BDD8-9C9D-D473-B9CF-02ED25DF0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1000" y="381000"/>
            <a:ext cx="685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F15ED13-1E1F-8B09-0401-ABF00EBC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868" y="711783"/>
            <a:ext cx="9662207" cy="968930"/>
          </a:xfrm>
        </p:spPr>
        <p:txBody>
          <a:bodyPr>
            <a:normAutofit/>
          </a:bodyPr>
          <a:lstStyle/>
          <a:p>
            <a:pPr algn="ctr"/>
            <a:r>
              <a:rPr lang="es-MX" sz="3600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Utilización del Clean Architecture </a:t>
            </a:r>
            <a:endParaRPr lang="es-AR" sz="3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7487FDE-5273-22BB-46BB-E99A8F107060}"/>
              </a:ext>
            </a:extLst>
          </p:cNvPr>
          <p:cNvSpPr txBox="1"/>
          <p:nvPr/>
        </p:nvSpPr>
        <p:spPr>
          <a:xfrm>
            <a:off x="2088858" y="1574435"/>
            <a:ext cx="2994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Cu</a:t>
            </a:r>
            <a:r>
              <a:rPr lang="es-MX" sz="2000" b="1" i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á</a:t>
            </a:r>
            <a:r>
              <a:rPr lang="en-US" sz="2000" b="1" i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ndo se lo utiliza?</a:t>
            </a:r>
            <a:endParaRPr lang="es-AR" sz="2000" b="1" i="1" u="sn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2FDD95F-0927-A710-A03E-5BACCF198FA8}"/>
              </a:ext>
            </a:extLst>
          </p:cNvPr>
          <p:cNvSpPr txBox="1"/>
          <p:nvPr/>
        </p:nvSpPr>
        <p:spPr>
          <a:xfrm>
            <a:off x="2298583" y="2413621"/>
            <a:ext cx="80219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Clean architecture </a:t>
            </a:r>
            <a:r>
              <a:rPr lang="es-MX" dirty="0">
                <a:latin typeface="Source Sans Pro" panose="020B0503030403020204" pitchFamily="34" charset="0"/>
                <a:ea typeface="Source Sans Pro" panose="020B0503030403020204" pitchFamily="34" charset="0"/>
              </a:rPr>
              <a:t>tiene sentido cuando estamos desarrollando una aplicación que va a tener una duración de vida media o larga.</a:t>
            </a:r>
            <a:endParaRPr lang="es-A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CB79D3-40B1-2D16-49EB-CA17654B643E}"/>
              </a:ext>
            </a:extLst>
          </p:cNvPr>
          <p:cNvSpPr txBox="1"/>
          <p:nvPr/>
        </p:nvSpPr>
        <p:spPr>
          <a:xfrm>
            <a:off x="1532039" y="3469694"/>
            <a:ext cx="9835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Donde la aplicación va a ser evolucionada con nuevas features, vamos a actualizar librerías de las que depende a nuevas versiones en un futuro o utilizar nuevas, tiene sentido usar Clean Architecture.</a:t>
            </a:r>
            <a:endParaRPr lang="es-A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122" name="Picture 2" descr="Fondo de signo de interrogación PNG | PNG Play">
            <a:extLst>
              <a:ext uri="{FF2B5EF4-FFF2-40B4-BE49-F238E27FC236}">
                <a16:creationId xmlns:a16="http://schemas.microsoft.com/office/drawing/2014/main" id="{EC394B01-1A88-B2E9-2164-1E85B9226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338" y="-85171"/>
            <a:ext cx="2303587" cy="256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lean Architecture | Deloitte España | Tecnología">
            <a:extLst>
              <a:ext uri="{FF2B5EF4-FFF2-40B4-BE49-F238E27FC236}">
                <a16:creationId xmlns:a16="http://schemas.microsoft.com/office/drawing/2014/main" id="{44054A31-CBF2-D1EB-7C96-BB3C9CC0E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728" y="4210017"/>
            <a:ext cx="2224306" cy="26479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64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Colorful marco cuadrado Gratis PNG y PSD | Paint splash background,  Creative background, Powerpoint background design">
            <a:extLst>
              <a:ext uri="{FF2B5EF4-FFF2-40B4-BE49-F238E27FC236}">
                <a16:creationId xmlns:a16="http://schemas.microsoft.com/office/drawing/2014/main" id="{D61CE5EF-01B8-469A-918E-1CE71E6C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1000" y="381000"/>
            <a:ext cx="685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6F5552E-FDC6-4667-AEAE-4C8722B6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44" y="670248"/>
            <a:ext cx="5427677" cy="968930"/>
          </a:xfrm>
        </p:spPr>
        <p:txBody>
          <a:bodyPr>
            <a:normAutofit/>
          </a:bodyPr>
          <a:lstStyle/>
          <a:p>
            <a:pPr algn="ctr"/>
            <a:r>
              <a:rPr lang="es-MX" b="1" i="1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Ventajas 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304AEA-94A2-9070-B711-91F79BF14665}"/>
              </a:ext>
            </a:extLst>
          </p:cNvPr>
          <p:cNvSpPr txBox="1"/>
          <p:nvPr/>
        </p:nvSpPr>
        <p:spPr>
          <a:xfrm>
            <a:off x="2385863" y="1975648"/>
            <a:ext cx="8520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Independencia</a:t>
            </a:r>
            <a:r>
              <a:rPr lang="es-MX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s-MX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cada capa tiene su propio paradigma o modelo arquitectónico como si se tratara de una aplicación en sí misma sin afectar al resto de los niveles. </a:t>
            </a:r>
            <a:endParaRPr lang="es-A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3A421A-CB1C-FA38-1538-564A4585A219}"/>
              </a:ext>
            </a:extLst>
          </p:cNvPr>
          <p:cNvSpPr txBox="1"/>
          <p:nvPr/>
        </p:nvSpPr>
        <p:spPr>
          <a:xfrm>
            <a:off x="2385862" y="2886118"/>
            <a:ext cx="7513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Estructuración: </a:t>
            </a:r>
            <a:r>
              <a:rPr lang="es-MX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mejor organización del código, facilitando la búsqueda de funcionalidades y navegación por el mismo. </a:t>
            </a:r>
            <a:endParaRPr lang="es-A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C68D416-8CF0-9E7B-62F1-96A859113505}"/>
              </a:ext>
            </a:extLst>
          </p:cNvPr>
          <p:cNvSpPr txBox="1"/>
          <p:nvPr/>
        </p:nvSpPr>
        <p:spPr>
          <a:xfrm>
            <a:off x="2385862" y="3840083"/>
            <a:ext cx="90231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Desacoplamiento: </a:t>
            </a:r>
            <a:r>
              <a:rPr lang="es-MX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cada capa es independiente de las demás por lo que podríamos reemplazarla o incluso desarrollar en diferentes tecnologías. Además de reutilizar alguna de ellas en diferentes proyectos. </a:t>
            </a:r>
            <a:endParaRPr lang="es-A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194" name="Picture 2" descr="Voto positivo - Iconos gratis de diverso">
            <a:extLst>
              <a:ext uri="{FF2B5EF4-FFF2-40B4-BE49-F238E27FC236}">
                <a16:creationId xmlns:a16="http://schemas.microsoft.com/office/drawing/2014/main" id="{EFCE0AD2-DDC2-9029-62A1-819187C14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158" y="148696"/>
            <a:ext cx="1633853" cy="163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78611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2139</TotalTime>
  <Words>720</Words>
  <Application>Microsoft Office PowerPoint</Application>
  <PresentationFormat>Panorámica</PresentationFormat>
  <Paragraphs>78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Bahnschrift</vt:lpstr>
      <vt:lpstr>Franklin Gothic Book</vt:lpstr>
      <vt:lpstr>Source Sans Pro</vt:lpstr>
      <vt:lpstr>Source Serif Pro</vt:lpstr>
      <vt:lpstr>Times New Roman</vt:lpstr>
      <vt:lpstr>Recorte</vt:lpstr>
      <vt:lpstr>Clean Architecture</vt:lpstr>
      <vt:lpstr>Introducción </vt:lpstr>
      <vt:lpstr>Regla de la Dependencia</vt:lpstr>
      <vt:lpstr>División de Capas</vt:lpstr>
      <vt:lpstr>Domino</vt:lpstr>
      <vt:lpstr>Casos de Uso</vt:lpstr>
      <vt:lpstr>Adaptadores</vt:lpstr>
      <vt:lpstr>Utilización del Clean Architecture </vt:lpstr>
      <vt:lpstr>Ventajas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INTEGRADOR</dc:title>
  <dc:creator>Job</dc:creator>
  <cp:lastModifiedBy>Job</cp:lastModifiedBy>
  <cp:revision>6</cp:revision>
  <dcterms:created xsi:type="dcterms:W3CDTF">2021-11-17T17:39:15Z</dcterms:created>
  <dcterms:modified xsi:type="dcterms:W3CDTF">2022-10-06T17:54:08Z</dcterms:modified>
</cp:coreProperties>
</file>