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75" r:id="rId2"/>
    <p:sldId id="276" r:id="rId3"/>
    <p:sldId id="277" r:id="rId4"/>
    <p:sldId id="278" r:id="rId5"/>
    <p:sldId id="270" r:id="rId6"/>
    <p:sldId id="271" r:id="rId7"/>
    <p:sldId id="272" r:id="rId8"/>
    <p:sldId id="279" r:id="rId9"/>
    <p:sldId id="258" r:id="rId10"/>
    <p:sldId id="274" r:id="rId11"/>
    <p:sldId id="262" r:id="rId12"/>
    <p:sldId id="260" r:id="rId13"/>
    <p:sldId id="259"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111" d="100"/>
          <a:sy n="111" d="100"/>
        </p:scale>
        <p:origin x="51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856A6C-BAAB-4B56-984C-11A790D614FB}" type="datetimeFigureOut">
              <a:rPr lang="en-US" smtClean="0"/>
              <a:t>12/12/2020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FE854B-F042-40AB-A8CC-8D2DE5C84AC8}" type="slidenum">
              <a:rPr lang="en-US" smtClean="0"/>
              <a:t>‹#›</a:t>
            </a:fld>
            <a:endParaRPr lang="en-US"/>
          </a:p>
        </p:txBody>
      </p:sp>
    </p:spTree>
    <p:extLst>
      <p:ext uri="{BB962C8B-B14F-4D97-AF65-F5344CB8AC3E}">
        <p14:creationId xmlns:p14="http://schemas.microsoft.com/office/powerpoint/2010/main" val="1221764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1</a:t>
            </a:fld>
            <a:endParaRPr lang="en-US"/>
          </a:p>
        </p:txBody>
      </p:sp>
    </p:spTree>
    <p:extLst>
      <p:ext uri="{BB962C8B-B14F-4D97-AF65-F5344CB8AC3E}">
        <p14:creationId xmlns:p14="http://schemas.microsoft.com/office/powerpoint/2010/main" val="2132858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6</a:t>
            </a:fld>
            <a:endParaRPr lang="en-US"/>
          </a:p>
        </p:txBody>
      </p:sp>
    </p:spTree>
    <p:extLst>
      <p:ext uri="{BB962C8B-B14F-4D97-AF65-F5344CB8AC3E}">
        <p14:creationId xmlns:p14="http://schemas.microsoft.com/office/powerpoint/2010/main" val="1175710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7</a:t>
            </a:fld>
            <a:endParaRPr lang="en-US"/>
          </a:p>
        </p:txBody>
      </p:sp>
    </p:spTree>
    <p:extLst>
      <p:ext uri="{BB962C8B-B14F-4D97-AF65-F5344CB8AC3E}">
        <p14:creationId xmlns:p14="http://schemas.microsoft.com/office/powerpoint/2010/main" val="1780560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9</a:t>
            </a:fld>
            <a:endParaRPr lang="en-US"/>
          </a:p>
        </p:txBody>
      </p:sp>
    </p:spTree>
    <p:extLst>
      <p:ext uri="{BB962C8B-B14F-4D97-AF65-F5344CB8AC3E}">
        <p14:creationId xmlns:p14="http://schemas.microsoft.com/office/powerpoint/2010/main" val="9578753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10</a:t>
            </a:fld>
            <a:endParaRPr lang="en-US"/>
          </a:p>
        </p:txBody>
      </p:sp>
    </p:spTree>
    <p:extLst>
      <p:ext uri="{BB962C8B-B14F-4D97-AF65-F5344CB8AC3E}">
        <p14:creationId xmlns:p14="http://schemas.microsoft.com/office/powerpoint/2010/main" val="12506153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11</a:t>
            </a:fld>
            <a:endParaRPr lang="en-US"/>
          </a:p>
        </p:txBody>
      </p:sp>
    </p:spTree>
    <p:extLst>
      <p:ext uri="{BB962C8B-B14F-4D97-AF65-F5344CB8AC3E}">
        <p14:creationId xmlns:p14="http://schemas.microsoft.com/office/powerpoint/2010/main" val="7124381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12</a:t>
            </a:fld>
            <a:endParaRPr lang="en-US"/>
          </a:p>
        </p:txBody>
      </p:sp>
    </p:spTree>
    <p:extLst>
      <p:ext uri="{BB962C8B-B14F-4D97-AF65-F5344CB8AC3E}">
        <p14:creationId xmlns:p14="http://schemas.microsoft.com/office/powerpoint/2010/main" val="3969762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13</a:t>
            </a:fld>
            <a:endParaRPr lang="en-US"/>
          </a:p>
        </p:txBody>
      </p:sp>
    </p:spTree>
    <p:extLst>
      <p:ext uri="{BB962C8B-B14F-4D97-AF65-F5344CB8AC3E}">
        <p14:creationId xmlns:p14="http://schemas.microsoft.com/office/powerpoint/2010/main" val="6094262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14</a:t>
            </a:fld>
            <a:endParaRPr lang="en-US"/>
          </a:p>
        </p:txBody>
      </p:sp>
    </p:spTree>
    <p:extLst>
      <p:ext uri="{BB962C8B-B14F-4D97-AF65-F5344CB8AC3E}">
        <p14:creationId xmlns:p14="http://schemas.microsoft.com/office/powerpoint/2010/main" val="3757065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12/12/2020</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12/12/2020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12/12/2020</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053AE-6A13-42CC-8D13-422CE39ED50A}"/>
              </a:ext>
            </a:extLst>
          </p:cNvPr>
          <p:cNvSpPr>
            <a:spLocks noGrp="1"/>
          </p:cNvSpPr>
          <p:nvPr>
            <p:ph type="ctrTitle"/>
          </p:nvPr>
        </p:nvSpPr>
        <p:spPr>
          <a:xfrm>
            <a:off x="1394085" y="802298"/>
            <a:ext cx="9368853" cy="2920713"/>
          </a:xfrm>
        </p:spPr>
        <p:txBody>
          <a:bodyPr/>
          <a:lstStyle/>
          <a:p>
            <a:r>
              <a:rPr lang="en-US" dirty="0"/>
              <a:t>Project 2</a:t>
            </a:r>
            <a:br>
              <a:rPr lang="en-US" dirty="0"/>
            </a:br>
            <a:r>
              <a:rPr lang="en-US" dirty="0"/>
              <a:t>Group 10</a:t>
            </a:r>
          </a:p>
        </p:txBody>
      </p:sp>
      <p:sp>
        <p:nvSpPr>
          <p:cNvPr id="3" name="Subtitle 2">
            <a:extLst>
              <a:ext uri="{FF2B5EF4-FFF2-40B4-BE49-F238E27FC236}">
                <a16:creationId xmlns:a16="http://schemas.microsoft.com/office/drawing/2014/main" id="{4A9DE4C0-687D-46C1-B6F4-0BA627664C4C}"/>
              </a:ext>
            </a:extLst>
          </p:cNvPr>
          <p:cNvSpPr>
            <a:spLocks noGrp="1"/>
          </p:cNvSpPr>
          <p:nvPr>
            <p:ph type="subTitle" idx="1"/>
          </p:nvPr>
        </p:nvSpPr>
        <p:spPr>
          <a:xfrm>
            <a:off x="1526875" y="3724074"/>
            <a:ext cx="8884621" cy="977621"/>
          </a:xfrm>
        </p:spPr>
        <p:txBody>
          <a:bodyPr/>
          <a:lstStyle/>
          <a:p>
            <a:r>
              <a:rPr lang="en-US" dirty="0"/>
              <a:t>Industry employment data for 50 US states</a:t>
            </a:r>
          </a:p>
          <a:p>
            <a:r>
              <a:rPr lang="en-US" sz="1800" b="1" dirty="0">
                <a:effectLst/>
                <a:latin typeface="Calibri" panose="020F0502020204030204" pitchFamily="34" charset="0"/>
                <a:ea typeface="Calibri" panose="020F0502020204030204" pitchFamily="34" charset="0"/>
                <a:cs typeface="Times New Roman" panose="02020603050405020304" pitchFamily="18" charset="0"/>
              </a:rPr>
              <a:t>Members:</a:t>
            </a:r>
            <a:r>
              <a:rPr lang="en-US" sz="1800" dirty="0">
                <a:effectLst/>
                <a:latin typeface="Calibri" panose="020F0502020204030204" pitchFamily="34" charset="0"/>
                <a:ea typeface="Calibri" panose="020F0502020204030204" pitchFamily="34" charset="0"/>
                <a:cs typeface="Times New Roman" panose="02020603050405020304" pitchFamily="18" charset="0"/>
              </a:rPr>
              <a:t> Patricia Mobolade, David Martinez, Roberto De La Torre, Josh Bond</a:t>
            </a:r>
          </a:p>
          <a:p>
            <a:endParaRPr lang="en-US" dirty="0"/>
          </a:p>
        </p:txBody>
      </p:sp>
    </p:spTree>
    <p:extLst>
      <p:ext uri="{BB962C8B-B14F-4D97-AF65-F5344CB8AC3E}">
        <p14:creationId xmlns:p14="http://schemas.microsoft.com/office/powerpoint/2010/main" val="1098313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8EE68E-6ABD-4E4B-BCEA-97B333FB905B}"/>
              </a:ext>
            </a:extLst>
          </p:cNvPr>
          <p:cNvSpPr>
            <a:spLocks noGrp="1"/>
          </p:cNvSpPr>
          <p:nvPr>
            <p:ph idx="1"/>
          </p:nvPr>
        </p:nvSpPr>
        <p:spPr>
          <a:xfrm>
            <a:off x="1113378" y="399875"/>
            <a:ext cx="9233122" cy="627259"/>
          </a:xfrm>
        </p:spPr>
        <p:txBody>
          <a:bodyPr>
            <a:normAutofit/>
          </a:bodyPr>
          <a:lstStyle/>
          <a:p>
            <a:r>
              <a:rPr lang="en-US" dirty="0"/>
              <a:t>Large Business Map</a:t>
            </a:r>
          </a:p>
        </p:txBody>
      </p:sp>
      <p:pic>
        <p:nvPicPr>
          <p:cNvPr id="4" name="Picture 3" descr="Map&#10;&#10;Description automatically generated">
            <a:extLst>
              <a:ext uri="{FF2B5EF4-FFF2-40B4-BE49-F238E27FC236}">
                <a16:creationId xmlns:a16="http://schemas.microsoft.com/office/drawing/2014/main" id="{2AF07DD8-DD59-400E-976B-84C8C500723F}"/>
              </a:ext>
            </a:extLst>
          </p:cNvPr>
          <p:cNvPicPr>
            <a:picLocks noChangeAspect="1"/>
          </p:cNvPicPr>
          <p:nvPr/>
        </p:nvPicPr>
        <p:blipFill>
          <a:blip r:embed="rId3"/>
          <a:stretch>
            <a:fillRect/>
          </a:stretch>
        </p:blipFill>
        <p:spPr>
          <a:xfrm>
            <a:off x="614596" y="1082644"/>
            <a:ext cx="9731903" cy="4865952"/>
          </a:xfrm>
          <a:prstGeom prst="rect">
            <a:avLst/>
          </a:prstGeom>
        </p:spPr>
      </p:pic>
    </p:spTree>
    <p:extLst>
      <p:ext uri="{BB962C8B-B14F-4D97-AF65-F5344CB8AC3E}">
        <p14:creationId xmlns:p14="http://schemas.microsoft.com/office/powerpoint/2010/main" val="1082837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E36E934-F271-4714-92DB-F8838A091F01}"/>
              </a:ext>
            </a:extLst>
          </p:cNvPr>
          <p:cNvPicPr>
            <a:picLocks noChangeAspect="1"/>
          </p:cNvPicPr>
          <p:nvPr/>
        </p:nvPicPr>
        <p:blipFill>
          <a:blip r:embed="rId3"/>
          <a:stretch>
            <a:fillRect/>
          </a:stretch>
        </p:blipFill>
        <p:spPr>
          <a:xfrm>
            <a:off x="2083635" y="0"/>
            <a:ext cx="8015032" cy="6145967"/>
          </a:xfrm>
          <a:prstGeom prst="rect">
            <a:avLst/>
          </a:prstGeom>
        </p:spPr>
      </p:pic>
    </p:spTree>
    <p:extLst>
      <p:ext uri="{BB962C8B-B14F-4D97-AF65-F5344CB8AC3E}">
        <p14:creationId xmlns:p14="http://schemas.microsoft.com/office/powerpoint/2010/main" val="1005104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54E09-CFEA-4CB8-B06F-E98298309E31}"/>
              </a:ext>
            </a:extLst>
          </p:cNvPr>
          <p:cNvSpPr>
            <a:spLocks noGrp="1"/>
          </p:cNvSpPr>
          <p:nvPr>
            <p:ph type="title"/>
          </p:nvPr>
        </p:nvSpPr>
        <p:spPr/>
        <p:txBody>
          <a:bodyPr/>
          <a:lstStyle/>
          <a:p>
            <a:pPr algn="l"/>
            <a:r>
              <a:rPr lang="en-US" dirty="0"/>
              <a:t>The Bubble trends</a:t>
            </a:r>
          </a:p>
        </p:txBody>
      </p:sp>
      <p:sp>
        <p:nvSpPr>
          <p:cNvPr id="3" name="Content Placeholder 2">
            <a:extLst>
              <a:ext uri="{FF2B5EF4-FFF2-40B4-BE49-F238E27FC236}">
                <a16:creationId xmlns:a16="http://schemas.microsoft.com/office/drawing/2014/main" id="{7BFE4042-24DF-4107-9C7E-524FFBD186AD}"/>
              </a:ext>
            </a:extLst>
          </p:cNvPr>
          <p:cNvSpPr>
            <a:spLocks noGrp="1"/>
          </p:cNvSpPr>
          <p:nvPr>
            <p:ph idx="1"/>
          </p:nvPr>
        </p:nvSpPr>
        <p:spPr>
          <a:xfrm>
            <a:off x="1451579" y="1716066"/>
            <a:ext cx="9291215" cy="3750279"/>
          </a:xfrm>
        </p:spPr>
        <p:txBody>
          <a:bodyPr>
            <a:normAutofit/>
          </a:bodyPr>
          <a:lstStyle/>
          <a:p>
            <a:pPr>
              <a:lnSpc>
                <a:spcPct val="150000"/>
              </a:lnSpc>
            </a:pPr>
            <a:r>
              <a:rPr lang="en-US" dirty="0"/>
              <a:t>Industries are side by side comparisons of Big and Small Businesses</a:t>
            </a:r>
          </a:p>
          <a:p>
            <a:pPr>
              <a:lnSpc>
                <a:spcPct val="150000"/>
              </a:lnSpc>
            </a:pPr>
            <a:r>
              <a:rPr lang="en-US" dirty="0"/>
              <a:t>Revenue by industry (this shows a 1</a:t>
            </a:r>
            <a:r>
              <a:rPr lang="en-US" baseline="30000" dirty="0"/>
              <a:t>st</a:t>
            </a:r>
            <a:r>
              <a:rPr lang="en-US" dirty="0"/>
              <a:t> world *service* economy)</a:t>
            </a:r>
          </a:p>
          <a:p>
            <a:pPr marL="800100" lvl="1" indent="-342900">
              <a:lnSpc>
                <a:spcPct val="150000"/>
              </a:lnSpc>
              <a:buFont typeface="+mj-lt"/>
              <a:buAutoNum type="arabicPeriod"/>
            </a:pPr>
            <a:r>
              <a:rPr lang="en-US" dirty="0"/>
              <a:t>Management, Utilities, Finance &amp; Insurance, Resource Exploitation</a:t>
            </a:r>
          </a:p>
          <a:p>
            <a:pPr>
              <a:lnSpc>
                <a:spcPct val="150000"/>
              </a:lnSpc>
            </a:pPr>
            <a:r>
              <a:rPr lang="en-US" dirty="0"/>
              <a:t>Information is a rapidly growing piece of the pie</a:t>
            </a:r>
          </a:p>
          <a:p>
            <a:pPr>
              <a:lnSpc>
                <a:spcPct val="150000"/>
              </a:lnSpc>
            </a:pPr>
            <a:r>
              <a:rPr lang="en-US" dirty="0"/>
              <a:t>Large Businesses dominate the US economies Total Payroll</a:t>
            </a:r>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4049647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40AB0-FF06-4B94-8C2E-15EAB5EEAE5E}"/>
              </a:ext>
            </a:extLst>
          </p:cNvPr>
          <p:cNvSpPr>
            <a:spLocks noGrp="1"/>
          </p:cNvSpPr>
          <p:nvPr>
            <p:ph type="title"/>
          </p:nvPr>
        </p:nvSpPr>
        <p:spPr/>
        <p:txBody>
          <a:bodyPr/>
          <a:lstStyle/>
          <a:p>
            <a:pPr algn="l"/>
            <a:r>
              <a:rPr lang="en-US" dirty="0"/>
              <a:t>Analysis summary</a:t>
            </a:r>
          </a:p>
        </p:txBody>
      </p:sp>
      <p:sp>
        <p:nvSpPr>
          <p:cNvPr id="3" name="Content Placeholder 2">
            <a:extLst>
              <a:ext uri="{FF2B5EF4-FFF2-40B4-BE49-F238E27FC236}">
                <a16:creationId xmlns:a16="http://schemas.microsoft.com/office/drawing/2014/main" id="{66F85413-8A5C-40BC-B0A5-7431DAE502DA}"/>
              </a:ext>
            </a:extLst>
          </p:cNvPr>
          <p:cNvSpPr>
            <a:spLocks noGrp="1"/>
          </p:cNvSpPr>
          <p:nvPr>
            <p:ph idx="1"/>
          </p:nvPr>
        </p:nvSpPr>
        <p:spPr>
          <a:xfrm>
            <a:off x="1451579" y="1853754"/>
            <a:ext cx="9291215" cy="3612591"/>
          </a:xfrm>
        </p:spPr>
        <p:txBody>
          <a:bodyPr>
            <a:normAutofit/>
          </a:bodyPr>
          <a:lstStyle/>
          <a:p>
            <a:pPr>
              <a:lnSpc>
                <a:spcPct val="150000"/>
              </a:lnSpc>
            </a:pPr>
            <a:r>
              <a:rPr lang="en-US" dirty="0"/>
              <a:t>Look into something between 2013 and 2014 causing massive big business windfall in 2015.</a:t>
            </a:r>
          </a:p>
          <a:p>
            <a:r>
              <a:rPr lang="en-US" dirty="0"/>
              <a:t>Falls in line with historical political trends as to small businesses historically.</a:t>
            </a:r>
          </a:p>
          <a:p>
            <a:r>
              <a:rPr lang="en-US" dirty="0"/>
              <a:t>Small business employ more individuals across every sector</a:t>
            </a:r>
          </a:p>
          <a:p>
            <a:r>
              <a:rPr lang="en-US" dirty="0"/>
              <a:t>Time permitting the “by industry” Average Salary differentials would be an interesting deep dive comparison</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533002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40AB0-FF06-4B94-8C2E-15EAB5EEAE5E}"/>
              </a:ext>
            </a:extLst>
          </p:cNvPr>
          <p:cNvSpPr>
            <a:spLocks noGrp="1"/>
          </p:cNvSpPr>
          <p:nvPr>
            <p:ph type="title"/>
          </p:nvPr>
        </p:nvSpPr>
        <p:spPr/>
        <p:txBody>
          <a:bodyPr/>
          <a:lstStyle/>
          <a:p>
            <a:pPr algn="l"/>
            <a:r>
              <a:rPr lang="en-US" dirty="0"/>
              <a:t>conclusion</a:t>
            </a:r>
          </a:p>
        </p:txBody>
      </p:sp>
      <p:sp>
        <p:nvSpPr>
          <p:cNvPr id="3" name="Content Placeholder 2">
            <a:extLst>
              <a:ext uri="{FF2B5EF4-FFF2-40B4-BE49-F238E27FC236}">
                <a16:creationId xmlns:a16="http://schemas.microsoft.com/office/drawing/2014/main" id="{66F85413-8A5C-40BC-B0A5-7431DAE502DA}"/>
              </a:ext>
            </a:extLst>
          </p:cNvPr>
          <p:cNvSpPr>
            <a:spLocks noGrp="1"/>
          </p:cNvSpPr>
          <p:nvPr>
            <p:ph idx="1"/>
          </p:nvPr>
        </p:nvSpPr>
        <p:spPr>
          <a:xfrm>
            <a:off x="1451579" y="1853754"/>
            <a:ext cx="9291215" cy="3612591"/>
          </a:xfrm>
        </p:spPr>
        <p:txBody>
          <a:bodyPr>
            <a:normAutofit/>
          </a:bodyPr>
          <a:lstStyle/>
          <a:p>
            <a:endParaRPr lang="en-US" dirty="0"/>
          </a:p>
          <a:p>
            <a:r>
              <a:rPr lang="en-US" dirty="0"/>
              <a:t>Questions, comments, or concerns</a:t>
            </a:r>
          </a:p>
          <a:p>
            <a:endParaRPr lang="en-US" dirty="0"/>
          </a:p>
          <a:p>
            <a:pPr marL="0" indent="0">
              <a:buNone/>
            </a:pPr>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271191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B22F2-ABCA-48AD-BAFF-517A32C33F83}"/>
              </a:ext>
            </a:extLst>
          </p:cNvPr>
          <p:cNvSpPr>
            <a:spLocks noGrp="1"/>
          </p:cNvSpPr>
          <p:nvPr>
            <p:ph type="title"/>
          </p:nvPr>
        </p:nvSpPr>
        <p:spPr/>
        <p:txBody>
          <a:bodyPr/>
          <a:lstStyle/>
          <a:p>
            <a:pPr algn="l"/>
            <a:r>
              <a:rPr lang="en-US" dirty="0"/>
              <a:t> WHY DO WE CARE?</a:t>
            </a:r>
          </a:p>
        </p:txBody>
      </p:sp>
      <p:sp>
        <p:nvSpPr>
          <p:cNvPr id="3" name="Content Placeholder 2">
            <a:extLst>
              <a:ext uri="{FF2B5EF4-FFF2-40B4-BE49-F238E27FC236}">
                <a16:creationId xmlns:a16="http://schemas.microsoft.com/office/drawing/2014/main" id="{E2310E3E-6483-4B36-A28F-0F6EB7A0352A}"/>
              </a:ext>
            </a:extLst>
          </p:cNvPr>
          <p:cNvSpPr>
            <a:spLocks noGrp="1"/>
          </p:cNvSpPr>
          <p:nvPr>
            <p:ph idx="1"/>
          </p:nvPr>
        </p:nvSpPr>
        <p:spPr>
          <a:xfrm>
            <a:off x="1451579" y="1744910"/>
            <a:ext cx="9291215" cy="3721435"/>
          </a:xfrm>
        </p:spPr>
        <p:txBody>
          <a:bodyPr>
            <a:norm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With the current push to support small businesses in the United States today. It begs the question, how much do small businesses contribute to the US economy in comparison to the "Amazons", "Googles" of the world? How has it varied over time? What sectors do small &amp; large business tend to gravitate to? On average, do employees in larger enterprises earn more per capita than small businesses? How to earnings vary across the states and industries? </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buNone/>
            </a:pPr>
            <a:r>
              <a:rPr lang="en-US" dirty="0"/>
              <a:t>DATA SOURCE: Census.gov</a:t>
            </a:r>
          </a:p>
          <a:p>
            <a:pPr marL="690563" lvl="2" indent="-233363"/>
            <a:r>
              <a:rPr lang="en-US" dirty="0"/>
              <a:t>North American Industry Classification System (NAICS) Stats 2008 -2017 (10 CSV Datasets)</a:t>
            </a:r>
          </a:p>
          <a:p>
            <a:pPr marL="690563" lvl="2" indent="-233363"/>
            <a:r>
              <a:rPr lang="en-US" dirty="0"/>
              <a:t>2017 NAICS Structure Summary</a:t>
            </a:r>
          </a:p>
          <a:p>
            <a:pPr marL="690563" lvl="2" indent="-233363"/>
            <a:r>
              <a:rPr lang="en-US" dirty="0"/>
              <a:t>US States Code </a:t>
            </a:r>
          </a:p>
          <a:p>
            <a:pPr lvl="2"/>
            <a:endParaRPr lang="en-US" dirty="0"/>
          </a:p>
          <a:p>
            <a:pPr lvl="2"/>
            <a:endParaRPr lang="en-US" dirty="0"/>
          </a:p>
        </p:txBody>
      </p:sp>
    </p:spTree>
    <p:extLst>
      <p:ext uri="{BB962C8B-B14F-4D97-AF65-F5344CB8AC3E}">
        <p14:creationId xmlns:p14="http://schemas.microsoft.com/office/powerpoint/2010/main" val="884371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B22F2-ABCA-48AD-BAFF-517A32C33F83}"/>
              </a:ext>
            </a:extLst>
          </p:cNvPr>
          <p:cNvSpPr>
            <a:spLocks noGrp="1"/>
          </p:cNvSpPr>
          <p:nvPr>
            <p:ph type="title"/>
          </p:nvPr>
        </p:nvSpPr>
        <p:spPr>
          <a:xfrm>
            <a:off x="1373942" y="539902"/>
            <a:ext cx="9291215" cy="851753"/>
          </a:xfrm>
        </p:spPr>
        <p:txBody>
          <a:bodyPr/>
          <a:lstStyle/>
          <a:p>
            <a:pPr algn="l"/>
            <a:r>
              <a:rPr lang="en-US" dirty="0"/>
              <a:t>METADATA</a:t>
            </a:r>
          </a:p>
        </p:txBody>
      </p:sp>
      <p:sp>
        <p:nvSpPr>
          <p:cNvPr id="3" name="Content Placeholder 2">
            <a:extLst>
              <a:ext uri="{FF2B5EF4-FFF2-40B4-BE49-F238E27FC236}">
                <a16:creationId xmlns:a16="http://schemas.microsoft.com/office/drawing/2014/main" id="{E2310E3E-6483-4B36-A28F-0F6EB7A0352A}"/>
              </a:ext>
            </a:extLst>
          </p:cNvPr>
          <p:cNvSpPr>
            <a:spLocks noGrp="1"/>
          </p:cNvSpPr>
          <p:nvPr>
            <p:ph idx="1"/>
          </p:nvPr>
        </p:nvSpPr>
        <p:spPr>
          <a:xfrm>
            <a:off x="1451579" y="1744910"/>
            <a:ext cx="9291215" cy="3721435"/>
          </a:xfrm>
        </p:spPr>
        <p:txBody>
          <a:bodyPr>
            <a:normAutofit/>
          </a:bodyPr>
          <a:lstStyle/>
          <a:p>
            <a:pPr lvl="2"/>
            <a:endParaRPr lang="en-US" dirty="0"/>
          </a:p>
          <a:p>
            <a:pPr lvl="2"/>
            <a:endParaRPr lang="en-US" dirty="0"/>
          </a:p>
        </p:txBody>
      </p:sp>
      <p:pic>
        <p:nvPicPr>
          <p:cNvPr id="4" name="Picture 3">
            <a:extLst>
              <a:ext uri="{FF2B5EF4-FFF2-40B4-BE49-F238E27FC236}">
                <a16:creationId xmlns:a16="http://schemas.microsoft.com/office/drawing/2014/main" id="{75924824-581A-4D70-81E4-77957F99CD78}"/>
              </a:ext>
            </a:extLst>
          </p:cNvPr>
          <p:cNvPicPr>
            <a:picLocks noChangeAspect="1"/>
          </p:cNvPicPr>
          <p:nvPr/>
        </p:nvPicPr>
        <p:blipFill>
          <a:blip r:embed="rId2"/>
          <a:stretch>
            <a:fillRect/>
          </a:stretch>
        </p:blipFill>
        <p:spPr>
          <a:xfrm>
            <a:off x="1373942" y="1501735"/>
            <a:ext cx="9144000" cy="4207783"/>
          </a:xfrm>
          <a:prstGeom prst="rect">
            <a:avLst/>
          </a:prstGeom>
        </p:spPr>
      </p:pic>
    </p:spTree>
    <p:extLst>
      <p:ext uri="{BB962C8B-B14F-4D97-AF65-F5344CB8AC3E}">
        <p14:creationId xmlns:p14="http://schemas.microsoft.com/office/powerpoint/2010/main" val="3287270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B22F2-ABCA-48AD-BAFF-517A32C33F83}"/>
              </a:ext>
            </a:extLst>
          </p:cNvPr>
          <p:cNvSpPr>
            <a:spLocks noGrp="1"/>
          </p:cNvSpPr>
          <p:nvPr>
            <p:ph type="title"/>
          </p:nvPr>
        </p:nvSpPr>
        <p:spPr>
          <a:xfrm>
            <a:off x="1373942" y="539902"/>
            <a:ext cx="9291215" cy="851753"/>
          </a:xfrm>
        </p:spPr>
        <p:txBody>
          <a:bodyPr/>
          <a:lstStyle/>
          <a:p>
            <a:pPr algn="l"/>
            <a:r>
              <a:rPr lang="en-US" dirty="0"/>
              <a:t>DATA ARCHITECTURE</a:t>
            </a:r>
          </a:p>
        </p:txBody>
      </p:sp>
      <p:sp>
        <p:nvSpPr>
          <p:cNvPr id="3" name="Content Placeholder 2">
            <a:extLst>
              <a:ext uri="{FF2B5EF4-FFF2-40B4-BE49-F238E27FC236}">
                <a16:creationId xmlns:a16="http://schemas.microsoft.com/office/drawing/2014/main" id="{E2310E3E-6483-4B36-A28F-0F6EB7A0352A}"/>
              </a:ext>
            </a:extLst>
          </p:cNvPr>
          <p:cNvSpPr>
            <a:spLocks noGrp="1"/>
          </p:cNvSpPr>
          <p:nvPr>
            <p:ph idx="1"/>
          </p:nvPr>
        </p:nvSpPr>
        <p:spPr>
          <a:xfrm>
            <a:off x="1451579" y="1744910"/>
            <a:ext cx="9291215" cy="3721435"/>
          </a:xfrm>
        </p:spPr>
        <p:txBody>
          <a:bodyPr>
            <a:normAutofit/>
          </a:bodyPr>
          <a:lstStyle/>
          <a:p>
            <a:pPr lvl="2"/>
            <a:endParaRPr lang="en-US" dirty="0"/>
          </a:p>
          <a:p>
            <a:pPr lvl="2"/>
            <a:endParaRPr lang="en-US" dirty="0"/>
          </a:p>
        </p:txBody>
      </p:sp>
      <p:pic>
        <p:nvPicPr>
          <p:cNvPr id="29" name="Picture 28">
            <a:extLst>
              <a:ext uri="{FF2B5EF4-FFF2-40B4-BE49-F238E27FC236}">
                <a16:creationId xmlns:a16="http://schemas.microsoft.com/office/drawing/2014/main" id="{76BB97AE-BD82-4FB3-BFE9-F35F87281E42}"/>
              </a:ext>
            </a:extLst>
          </p:cNvPr>
          <p:cNvPicPr>
            <a:picLocks noChangeAspect="1"/>
          </p:cNvPicPr>
          <p:nvPr/>
        </p:nvPicPr>
        <p:blipFill>
          <a:blip r:embed="rId2"/>
          <a:stretch>
            <a:fillRect/>
          </a:stretch>
        </p:blipFill>
        <p:spPr>
          <a:xfrm>
            <a:off x="1056606" y="1391655"/>
            <a:ext cx="8625538" cy="4273121"/>
          </a:xfrm>
          <a:prstGeom prst="rect">
            <a:avLst/>
          </a:prstGeom>
        </p:spPr>
      </p:pic>
      <p:sp>
        <p:nvSpPr>
          <p:cNvPr id="15" name="TextBox 14">
            <a:extLst>
              <a:ext uri="{FF2B5EF4-FFF2-40B4-BE49-F238E27FC236}">
                <a16:creationId xmlns:a16="http://schemas.microsoft.com/office/drawing/2014/main" id="{95E1B1AF-CCE7-4C0B-AF91-0F5F0B6636F8}"/>
              </a:ext>
            </a:extLst>
          </p:cNvPr>
          <p:cNvSpPr txBox="1"/>
          <p:nvPr/>
        </p:nvSpPr>
        <p:spPr>
          <a:xfrm>
            <a:off x="1854679" y="3334108"/>
            <a:ext cx="3036498" cy="1754326"/>
          </a:xfrm>
          <a:prstGeom prst="rect">
            <a:avLst/>
          </a:prstGeom>
          <a:noFill/>
          <a:ln w="9525">
            <a:solidFill>
              <a:schemeClr val="accent1"/>
            </a:solidFill>
          </a:ln>
        </p:spPr>
        <p:txBody>
          <a:bodyPr wrap="square" rtlCol="0">
            <a:spAutoFit/>
          </a:bodyPr>
          <a:lstStyle/>
          <a:p>
            <a:r>
              <a:rPr lang="en-US" dirty="0" err="1">
                <a:solidFill>
                  <a:schemeClr val="bg1"/>
                </a:solidFill>
              </a:rPr>
              <a:t>Javascript</a:t>
            </a:r>
            <a:endParaRPr lang="en-US" dirty="0">
              <a:solidFill>
                <a:schemeClr val="bg1"/>
              </a:solidFill>
            </a:endParaRPr>
          </a:p>
          <a:p>
            <a:r>
              <a:rPr lang="en-US" dirty="0">
                <a:solidFill>
                  <a:schemeClr val="bg1"/>
                </a:solidFill>
              </a:rPr>
              <a:t>HTML/CSS</a:t>
            </a:r>
          </a:p>
          <a:p>
            <a:r>
              <a:rPr lang="en-US" dirty="0">
                <a:solidFill>
                  <a:schemeClr val="bg1"/>
                </a:solidFill>
              </a:rPr>
              <a:t>D3.js</a:t>
            </a:r>
          </a:p>
          <a:p>
            <a:r>
              <a:rPr lang="en-US" dirty="0" err="1">
                <a:solidFill>
                  <a:schemeClr val="bg1"/>
                </a:solidFill>
              </a:rPr>
              <a:t>Plotly</a:t>
            </a:r>
            <a:endParaRPr lang="en-US" dirty="0">
              <a:solidFill>
                <a:schemeClr val="bg1"/>
              </a:solidFill>
            </a:endParaRPr>
          </a:p>
          <a:p>
            <a:r>
              <a:rPr lang="en-US" dirty="0">
                <a:solidFill>
                  <a:schemeClr val="bg1"/>
                </a:solidFill>
              </a:rPr>
              <a:t>Python</a:t>
            </a:r>
          </a:p>
          <a:p>
            <a:r>
              <a:rPr lang="en-US" dirty="0" err="1">
                <a:solidFill>
                  <a:schemeClr val="bg1"/>
                </a:solidFill>
              </a:rPr>
              <a:t>PostgresSQL</a:t>
            </a:r>
            <a:endParaRPr lang="en-US" dirty="0">
              <a:solidFill>
                <a:schemeClr val="bg1"/>
              </a:solidFill>
            </a:endParaRPr>
          </a:p>
        </p:txBody>
      </p:sp>
    </p:spTree>
    <p:extLst>
      <p:ext uri="{BB962C8B-B14F-4D97-AF65-F5344CB8AC3E}">
        <p14:creationId xmlns:p14="http://schemas.microsoft.com/office/powerpoint/2010/main" val="89376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B22F2-ABCA-48AD-BAFF-517A32C33F83}"/>
              </a:ext>
            </a:extLst>
          </p:cNvPr>
          <p:cNvSpPr>
            <a:spLocks noGrp="1"/>
          </p:cNvSpPr>
          <p:nvPr>
            <p:ph type="title"/>
          </p:nvPr>
        </p:nvSpPr>
        <p:spPr/>
        <p:txBody>
          <a:bodyPr/>
          <a:lstStyle/>
          <a:p>
            <a:pPr algn="l"/>
            <a:r>
              <a:rPr lang="en-US" dirty="0"/>
              <a:t>Dashboard Overview</a:t>
            </a:r>
          </a:p>
        </p:txBody>
      </p:sp>
      <p:sp>
        <p:nvSpPr>
          <p:cNvPr id="3" name="Content Placeholder 2">
            <a:extLst>
              <a:ext uri="{FF2B5EF4-FFF2-40B4-BE49-F238E27FC236}">
                <a16:creationId xmlns:a16="http://schemas.microsoft.com/office/drawing/2014/main" id="{E2310E3E-6483-4B36-A28F-0F6EB7A0352A}"/>
              </a:ext>
            </a:extLst>
          </p:cNvPr>
          <p:cNvSpPr>
            <a:spLocks noGrp="1"/>
          </p:cNvSpPr>
          <p:nvPr>
            <p:ph idx="1"/>
          </p:nvPr>
        </p:nvSpPr>
        <p:spPr/>
        <p:txBody>
          <a:bodyPr>
            <a:normAutofit fontScale="92500"/>
          </a:bodyPr>
          <a:lstStyle/>
          <a:p>
            <a:pPr>
              <a:lnSpc>
                <a:spcPct val="150000"/>
              </a:lnSpc>
            </a:pPr>
            <a:r>
              <a:rPr lang="en-US" dirty="0"/>
              <a:t>Bar chart showing Industry vs Revenue</a:t>
            </a:r>
          </a:p>
          <a:p>
            <a:pPr>
              <a:lnSpc>
                <a:spcPct val="150000"/>
              </a:lnSpc>
            </a:pPr>
            <a:r>
              <a:rPr lang="en-US" dirty="0"/>
              <a:t>Scatterplot with Employment vs Payroll, distinguishes points by total revenue</a:t>
            </a:r>
          </a:p>
          <a:p>
            <a:pPr>
              <a:lnSpc>
                <a:spcPct val="150000"/>
              </a:lnSpc>
            </a:pPr>
            <a:r>
              <a:rPr lang="en-US" dirty="0"/>
              <a:t>To make a good analysis, we needed to define parameters (year, industry, </a:t>
            </a:r>
            <a:r>
              <a:rPr lang="en-US" dirty="0" err="1"/>
              <a:t>etc</a:t>
            </a:r>
            <a:r>
              <a:rPr lang="en-US" dirty="0"/>
              <a:t>)</a:t>
            </a:r>
          </a:p>
          <a:p>
            <a:pPr>
              <a:lnSpc>
                <a:spcPct val="150000"/>
              </a:lnSpc>
            </a:pPr>
            <a:r>
              <a:rPr lang="en-US" dirty="0"/>
              <a:t>The closest differential in Small and Large is within the Finance &amp; Insurance industry, this suggests a low capital, mid margin, mid skill industry, compare this to Health Care (high capital), Hospitality (low skill),  Construction (high margin)</a:t>
            </a:r>
          </a:p>
        </p:txBody>
      </p:sp>
    </p:spTree>
    <p:extLst>
      <p:ext uri="{BB962C8B-B14F-4D97-AF65-F5344CB8AC3E}">
        <p14:creationId xmlns:p14="http://schemas.microsoft.com/office/powerpoint/2010/main" val="901229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hart, bar chart&#10;&#10;Description automatically generated">
            <a:extLst>
              <a:ext uri="{FF2B5EF4-FFF2-40B4-BE49-F238E27FC236}">
                <a16:creationId xmlns:a16="http://schemas.microsoft.com/office/drawing/2014/main" id="{7DE66B56-DB46-49CB-8766-4166613EA3FC}"/>
              </a:ext>
            </a:extLst>
          </p:cNvPr>
          <p:cNvPicPr>
            <a:picLocks noChangeAspect="1"/>
          </p:cNvPicPr>
          <p:nvPr/>
        </p:nvPicPr>
        <p:blipFill>
          <a:blip r:embed="rId3"/>
          <a:stretch>
            <a:fillRect/>
          </a:stretch>
        </p:blipFill>
        <p:spPr>
          <a:xfrm>
            <a:off x="1521040" y="736953"/>
            <a:ext cx="9149919" cy="4670176"/>
          </a:xfrm>
          <a:prstGeom prst="rect">
            <a:avLst/>
          </a:prstGeom>
        </p:spPr>
      </p:pic>
    </p:spTree>
    <p:extLst>
      <p:ext uri="{BB962C8B-B14F-4D97-AF65-F5344CB8AC3E}">
        <p14:creationId xmlns:p14="http://schemas.microsoft.com/office/powerpoint/2010/main" val="167221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scatter chart&#10;&#10;Description automatically generated">
            <a:extLst>
              <a:ext uri="{FF2B5EF4-FFF2-40B4-BE49-F238E27FC236}">
                <a16:creationId xmlns:a16="http://schemas.microsoft.com/office/drawing/2014/main" id="{725DFAF4-3E3B-490C-B878-C1BF21062F1B}"/>
              </a:ext>
            </a:extLst>
          </p:cNvPr>
          <p:cNvPicPr>
            <a:picLocks noChangeAspect="1"/>
          </p:cNvPicPr>
          <p:nvPr/>
        </p:nvPicPr>
        <p:blipFill>
          <a:blip r:embed="rId3"/>
          <a:stretch>
            <a:fillRect/>
          </a:stretch>
        </p:blipFill>
        <p:spPr>
          <a:xfrm>
            <a:off x="1414881" y="916894"/>
            <a:ext cx="8885368" cy="4410918"/>
          </a:xfrm>
          <a:prstGeom prst="rect">
            <a:avLst/>
          </a:prstGeom>
        </p:spPr>
      </p:pic>
    </p:spTree>
    <p:extLst>
      <p:ext uri="{BB962C8B-B14F-4D97-AF65-F5344CB8AC3E}">
        <p14:creationId xmlns:p14="http://schemas.microsoft.com/office/powerpoint/2010/main" val="2490499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B22F2-ABCA-48AD-BAFF-517A32C33F83}"/>
              </a:ext>
            </a:extLst>
          </p:cNvPr>
          <p:cNvSpPr>
            <a:spLocks noGrp="1"/>
          </p:cNvSpPr>
          <p:nvPr>
            <p:ph type="title"/>
          </p:nvPr>
        </p:nvSpPr>
        <p:spPr/>
        <p:txBody>
          <a:bodyPr/>
          <a:lstStyle/>
          <a:p>
            <a:pPr algn="l"/>
            <a:r>
              <a:rPr lang="en-US" dirty="0"/>
              <a:t>Color map</a:t>
            </a:r>
          </a:p>
        </p:txBody>
      </p:sp>
      <p:sp>
        <p:nvSpPr>
          <p:cNvPr id="3" name="Content Placeholder 2">
            <a:extLst>
              <a:ext uri="{FF2B5EF4-FFF2-40B4-BE49-F238E27FC236}">
                <a16:creationId xmlns:a16="http://schemas.microsoft.com/office/drawing/2014/main" id="{E2310E3E-6483-4B36-A28F-0F6EB7A0352A}"/>
              </a:ext>
            </a:extLst>
          </p:cNvPr>
          <p:cNvSpPr>
            <a:spLocks noGrp="1"/>
          </p:cNvSpPr>
          <p:nvPr>
            <p:ph idx="1"/>
          </p:nvPr>
        </p:nvSpPr>
        <p:spPr>
          <a:xfrm>
            <a:off x="1449206" y="1703693"/>
            <a:ext cx="9291215" cy="4033228"/>
          </a:xfrm>
        </p:spPr>
        <p:txBody>
          <a:bodyPr>
            <a:normAutofit/>
          </a:bodyPr>
          <a:lstStyle/>
          <a:p>
            <a:r>
              <a:rPr lang="en-US" dirty="0"/>
              <a:t>Shows the US economy grew by roughly 15% from 2008 to 2017 within these Industries (David- can compute the annual GDP growth from that? (reverse compound interest)</a:t>
            </a:r>
          </a:p>
          <a:p>
            <a:r>
              <a:rPr lang="en-US" dirty="0"/>
              <a:t>Big business grew from 08 to 10 then dropped until 14 then jumped 1M in 15, then dropping the next 2 years, look into something between 13 and 14 causing massive big biz windfall in 15.</a:t>
            </a:r>
          </a:p>
          <a:p>
            <a:r>
              <a:rPr lang="en-US" dirty="0"/>
              <a:t>Small Businesses dropped every year from 08 to 15, jumping significantly in 16. Falls in line with historical political trends as to small businesses support. </a:t>
            </a:r>
          </a:p>
        </p:txBody>
      </p:sp>
    </p:spTree>
    <p:extLst>
      <p:ext uri="{BB962C8B-B14F-4D97-AF65-F5344CB8AC3E}">
        <p14:creationId xmlns:p14="http://schemas.microsoft.com/office/powerpoint/2010/main" val="3461829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8EE68E-6ABD-4E4B-BCEA-97B333FB905B}"/>
              </a:ext>
            </a:extLst>
          </p:cNvPr>
          <p:cNvSpPr>
            <a:spLocks noGrp="1"/>
          </p:cNvSpPr>
          <p:nvPr>
            <p:ph idx="1"/>
          </p:nvPr>
        </p:nvSpPr>
        <p:spPr>
          <a:xfrm>
            <a:off x="1113378" y="399875"/>
            <a:ext cx="9233122" cy="1629341"/>
          </a:xfrm>
        </p:spPr>
        <p:txBody>
          <a:bodyPr/>
          <a:lstStyle/>
          <a:p>
            <a:r>
              <a:rPr lang="en-US" dirty="0"/>
              <a:t>Small Business Map</a:t>
            </a:r>
          </a:p>
        </p:txBody>
      </p:sp>
      <p:pic>
        <p:nvPicPr>
          <p:cNvPr id="4" name="Picture 3" descr="Map&#10;&#10;Description automatically generated">
            <a:extLst>
              <a:ext uri="{FF2B5EF4-FFF2-40B4-BE49-F238E27FC236}">
                <a16:creationId xmlns:a16="http://schemas.microsoft.com/office/drawing/2014/main" id="{12C15C64-3671-430A-A22C-DC188895281C}"/>
              </a:ext>
            </a:extLst>
          </p:cNvPr>
          <p:cNvPicPr>
            <a:picLocks noChangeAspect="1"/>
          </p:cNvPicPr>
          <p:nvPr/>
        </p:nvPicPr>
        <p:blipFill>
          <a:blip r:embed="rId3"/>
          <a:stretch>
            <a:fillRect/>
          </a:stretch>
        </p:blipFill>
        <p:spPr>
          <a:xfrm>
            <a:off x="499515" y="920646"/>
            <a:ext cx="10033416" cy="5016708"/>
          </a:xfrm>
          <a:prstGeom prst="rect">
            <a:avLst/>
          </a:prstGeom>
        </p:spPr>
      </p:pic>
    </p:spTree>
    <p:extLst>
      <p:ext uri="{BB962C8B-B14F-4D97-AF65-F5344CB8AC3E}">
        <p14:creationId xmlns:p14="http://schemas.microsoft.com/office/powerpoint/2010/main" val="141763771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5283</TotalTime>
  <Words>481</Words>
  <Application>Microsoft Office PowerPoint</Application>
  <PresentationFormat>Widescreen</PresentationFormat>
  <Paragraphs>58</Paragraphs>
  <Slides>14</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Rockwell</vt:lpstr>
      <vt:lpstr>Gallery</vt:lpstr>
      <vt:lpstr>Project 2 Group 10</vt:lpstr>
      <vt:lpstr> WHY DO WE CARE?</vt:lpstr>
      <vt:lpstr>METADATA</vt:lpstr>
      <vt:lpstr>DATA ARCHITECTURE</vt:lpstr>
      <vt:lpstr>Dashboard Overview</vt:lpstr>
      <vt:lpstr>PowerPoint Presentation</vt:lpstr>
      <vt:lpstr>PowerPoint Presentation</vt:lpstr>
      <vt:lpstr>Color map</vt:lpstr>
      <vt:lpstr>PowerPoint Presentation</vt:lpstr>
      <vt:lpstr>PowerPoint Presentation</vt:lpstr>
      <vt:lpstr>PowerPoint Presentation</vt:lpstr>
      <vt:lpstr>The Bubble trends</vt:lpstr>
      <vt:lpstr>Analysis summary</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Rigging Inspection Failures</dc:title>
  <dc:creator>nila bond</dc:creator>
  <cp:lastModifiedBy>Patricia Mobolade</cp:lastModifiedBy>
  <cp:revision>46</cp:revision>
  <cp:lastPrinted>2020-01-19T23:06:14Z</cp:lastPrinted>
  <dcterms:created xsi:type="dcterms:W3CDTF">2020-01-15T19:50:09Z</dcterms:created>
  <dcterms:modified xsi:type="dcterms:W3CDTF">2020-12-12T17:32:03Z</dcterms:modified>
</cp:coreProperties>
</file>