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75" r:id="rId2"/>
    <p:sldId id="276" r:id="rId3"/>
    <p:sldId id="277" r:id="rId4"/>
    <p:sldId id="278" r:id="rId5"/>
    <p:sldId id="270" r:id="rId6"/>
    <p:sldId id="271" r:id="rId7"/>
    <p:sldId id="279" r:id="rId8"/>
    <p:sldId id="258" r:id="rId9"/>
    <p:sldId id="274" r:id="rId10"/>
    <p:sldId id="262" r:id="rId11"/>
    <p:sldId id="260" r:id="rId12"/>
    <p:sldId id="25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4" d="100"/>
          <a:sy n="64" d="100"/>
        </p:scale>
        <p:origin x="9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8</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10</a:t>
            </a:fld>
            <a:endParaRPr lang="en-US"/>
          </a:p>
        </p:txBody>
      </p:sp>
    </p:spTree>
    <p:extLst>
      <p:ext uri="{BB962C8B-B14F-4D97-AF65-F5344CB8AC3E}">
        <p14:creationId xmlns:p14="http://schemas.microsoft.com/office/powerpoint/2010/main" val="712438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11</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37570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109831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a:xfrm>
            <a:off x="1451579" y="1716066"/>
            <a:ext cx="9291215" cy="3750279"/>
          </a:xfrm>
        </p:spPr>
        <p:txBody>
          <a:bodyPr>
            <a:normAutofit/>
          </a:bodyPr>
          <a:lstStyle/>
          <a:p>
            <a:pPr>
              <a:lnSpc>
                <a:spcPct val="150000"/>
              </a:lnSpc>
            </a:pPr>
            <a:r>
              <a:rPr lang="en-US" dirty="0"/>
              <a:t>Industries are side by side comparisons of Big and Small Businesses</a:t>
            </a:r>
          </a:p>
          <a:p>
            <a:pPr>
              <a:lnSpc>
                <a:spcPct val="150000"/>
              </a:lnSpc>
            </a:pPr>
            <a:r>
              <a:rPr lang="en-US" dirty="0"/>
              <a:t>Revenue by industry (this shows a 1</a:t>
            </a:r>
            <a:r>
              <a:rPr lang="en-US" baseline="30000" dirty="0"/>
              <a:t>st</a:t>
            </a:r>
            <a:r>
              <a:rPr lang="en-US" dirty="0"/>
              <a:t> world *service* economy)</a:t>
            </a:r>
          </a:p>
          <a:p>
            <a:pPr marL="800100" lvl="1" indent="-342900">
              <a:lnSpc>
                <a:spcPct val="150000"/>
              </a:lnSpc>
              <a:buFont typeface="+mj-lt"/>
              <a:buAutoNum type="arabicPeriod"/>
            </a:pPr>
            <a:r>
              <a:rPr lang="en-US" dirty="0"/>
              <a:t>Management, Utilities, Finance &amp; Insurance, Resource Exploitation</a:t>
            </a:r>
          </a:p>
          <a:p>
            <a:pPr>
              <a:lnSpc>
                <a:spcPct val="150000"/>
              </a:lnSpc>
            </a:pPr>
            <a:r>
              <a:rPr lang="en-US" dirty="0"/>
              <a:t>Information is a rapidly growing piece of the pie</a:t>
            </a:r>
          </a:p>
          <a:p>
            <a:pPr>
              <a:lnSpc>
                <a:spcPct val="150000"/>
              </a:lnSpc>
            </a:pPr>
            <a:r>
              <a:rPr lang="en-US" dirty="0"/>
              <a:t>Large Businesses dominate the US economies Total Payroll</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lnSpcReduction="10000"/>
          </a:bodyPr>
          <a:lstStyle/>
          <a:p>
            <a:endParaRPr lang="en-US" dirty="0"/>
          </a:p>
          <a:p>
            <a:pPr>
              <a:lnSpc>
                <a:spcPct val="150000"/>
              </a:lnSpc>
            </a:pPr>
            <a:r>
              <a:rPr lang="en-US" dirty="0"/>
              <a:t>Look into something between 2013 and 2014 causing massive big business windfall in 2015.</a:t>
            </a:r>
          </a:p>
          <a:p>
            <a:endParaRPr lang="en-US" dirty="0"/>
          </a:p>
          <a:p>
            <a:r>
              <a:rPr lang="en-US" dirty="0"/>
              <a:t>Falls in line with historical political trends as to small businesses historically.</a:t>
            </a:r>
          </a:p>
          <a:p>
            <a:endParaRPr lang="en-US" dirty="0"/>
          </a:p>
          <a:p>
            <a:r>
              <a:rPr lang="en-US" dirty="0"/>
              <a:t>Time permitting the “by industry” Average Salary differentials would be an interesting deep dive comparison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8843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108364" y="1469066"/>
            <a:ext cx="8625538" cy="4273121"/>
          </a:xfrm>
          <a:prstGeom prst="rect">
            <a:avLst/>
          </a:prstGeom>
        </p:spPr>
      </p:pic>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2015732"/>
            <a:ext cx="9291215" cy="3783819"/>
          </a:xfrm>
        </p:spPr>
        <p:txBody>
          <a:bodyPr>
            <a:normAutofit fontScale="92500"/>
          </a:bodyPr>
          <a:lstStyle/>
          <a:p>
            <a:pPr>
              <a:lnSpc>
                <a:spcPct val="150000"/>
              </a:lnSpc>
            </a:pPr>
            <a:r>
              <a:rPr lang="en-US" dirty="0"/>
              <a:t>Group bar chart showing Industry vs. Revenue by business category</a:t>
            </a:r>
          </a:p>
          <a:p>
            <a:pPr>
              <a:lnSpc>
                <a:spcPct val="150000"/>
              </a:lnSpc>
            </a:pPr>
            <a:r>
              <a:rPr lang="en-US" dirty="0"/>
              <a:t>Scatterplot with Employment vs Payroll, distinguishes size by payroll</a:t>
            </a:r>
          </a:p>
          <a:p>
            <a:pPr>
              <a:lnSpc>
                <a:spcPct val="150000"/>
              </a:lnSpc>
            </a:pPr>
            <a:r>
              <a:rPr lang="en-US" dirty="0"/>
              <a:t>To make a good analysis, we needed to define parameters (year, industry, </a:t>
            </a:r>
            <a:r>
              <a:rPr lang="en-US" dirty="0" err="1"/>
              <a:t>etc</a:t>
            </a:r>
            <a:r>
              <a:rPr lang="en-US" dirty="0"/>
              <a:t>)</a:t>
            </a:r>
          </a:p>
          <a:p>
            <a:pPr>
              <a:lnSpc>
                <a:spcPct val="150000"/>
              </a:lnSpc>
            </a:pPr>
            <a:r>
              <a:rPr lang="en-US" dirty="0"/>
              <a:t>The closest differential in Small vs Large businesses are within the Finance &amp; Insurance industry.</a:t>
            </a:r>
          </a:p>
          <a:p>
            <a:pPr lvl="1">
              <a:lnSpc>
                <a:spcPct val="150000"/>
              </a:lnSpc>
            </a:pPr>
            <a:r>
              <a:rPr lang="en-US" dirty="0"/>
              <a:t>Low capital, mid margin, mid skill industry; compare this to Health Care (high capital), Hospitality (training),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0" y="0"/>
            <a:ext cx="6311192" cy="3221272"/>
          </a:xfrm>
          <a:prstGeom prst="rect">
            <a:avLst/>
          </a:prstGeom>
        </p:spPr>
      </p:pic>
      <p:pic>
        <p:nvPicPr>
          <p:cNvPr id="3" name="Picture 2" descr="Chart, scatter chart&#10;&#10;Description automatically generated">
            <a:extLst>
              <a:ext uri="{FF2B5EF4-FFF2-40B4-BE49-F238E27FC236}">
                <a16:creationId xmlns:a16="http://schemas.microsoft.com/office/drawing/2014/main" id="{EC4400C6-F9CB-4A67-B2C1-745D58453BDD}"/>
              </a:ext>
            </a:extLst>
          </p:cNvPr>
          <p:cNvPicPr>
            <a:picLocks noChangeAspect="1"/>
          </p:cNvPicPr>
          <p:nvPr/>
        </p:nvPicPr>
        <p:blipFill>
          <a:blip r:embed="rId4"/>
          <a:stretch>
            <a:fillRect/>
          </a:stretch>
        </p:blipFill>
        <p:spPr>
          <a:xfrm>
            <a:off x="4703750" y="3134765"/>
            <a:ext cx="7488250" cy="3717354"/>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(David- can compute the annual GDP growth from that? (reverse compound interest)</a:t>
            </a:r>
          </a:p>
          <a:p>
            <a:r>
              <a:rPr lang="en-US" dirty="0"/>
              <a:t>Big business grew from 08 to 10 then dropped until 14 then jumped 1M in 15, then dropping the next 2 years, look into something between 13 and 14 causing massive big biz windfall in 15.</a:t>
            </a:r>
          </a:p>
          <a:p>
            <a:r>
              <a:rPr lang="en-US" dirty="0"/>
              <a:t>Small Businesses dropped every year from 08 to 15, jumping significantly in 16. Falls in line with historical political trends as to small businesses support. </a:t>
            </a:r>
          </a:p>
        </p:txBody>
      </p:sp>
    </p:spTree>
    <p:extLst>
      <p:ext uri="{BB962C8B-B14F-4D97-AF65-F5344CB8AC3E}">
        <p14:creationId xmlns:p14="http://schemas.microsoft.com/office/powerpoint/2010/main" val="346182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499515" y="920646"/>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627259"/>
          </a:xfrm>
        </p:spPr>
        <p:txBody>
          <a:bodyPr>
            <a:normAutofit/>
          </a:bodyPr>
          <a:lstStyle/>
          <a:p>
            <a:r>
              <a:rPr lang="en-US" dirty="0"/>
              <a:t>Large Business Map</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6" y="1082644"/>
            <a:ext cx="9731903" cy="4865952"/>
          </a:xfrm>
          <a:prstGeom prst="rect">
            <a:avLst/>
          </a:prstGeom>
        </p:spPr>
      </p:pic>
    </p:spTree>
    <p:extLst>
      <p:ext uri="{BB962C8B-B14F-4D97-AF65-F5344CB8AC3E}">
        <p14:creationId xmlns:p14="http://schemas.microsoft.com/office/powerpoint/2010/main" val="10828378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5304</TotalTime>
  <Words>463</Words>
  <Application>Microsoft Office PowerPoint</Application>
  <PresentationFormat>Widescreen</PresentationFormat>
  <Paragraphs>54</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Color map</vt:lpstr>
      <vt:lpstr>PowerPoint Presentation</vt:lpstr>
      <vt:lpstr>PowerPoint Presentation</vt:lpstr>
      <vt:lpstr>PowerPoint Presentation</vt:lpstr>
      <vt:lpstr>The Bubble trends</vt:lpstr>
      <vt:lpstr>Analysis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Josh Bond</cp:lastModifiedBy>
  <cp:revision>49</cp:revision>
  <cp:lastPrinted>2020-01-19T23:06:14Z</cp:lastPrinted>
  <dcterms:created xsi:type="dcterms:W3CDTF">2020-01-15T19:50:09Z</dcterms:created>
  <dcterms:modified xsi:type="dcterms:W3CDTF">2020-12-12T17:34:57Z</dcterms:modified>
</cp:coreProperties>
</file>