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8" r:id="rId3"/>
    <p:sldId id="275" r:id="rId4"/>
    <p:sldId id="277" r:id="rId5"/>
    <p:sldId id="270" r:id="rId6"/>
    <p:sldId id="271" r:id="rId7"/>
    <p:sldId id="272" r:id="rId8"/>
    <p:sldId id="273" r:id="rId9"/>
    <p:sldId id="260" r:id="rId10"/>
    <p:sldId id="269" r:id="rId11"/>
    <p:sldId id="258" r:id="rId12"/>
    <p:sldId id="274" r:id="rId13"/>
    <p:sldId id="257" r:id="rId14"/>
    <p:sldId id="262" r:id="rId15"/>
    <p:sldId id="259" r:id="rId16"/>
    <p:sldId id="263" r:id="rId17"/>
    <p:sldId id="267"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7" d="100"/>
          <a:sy n="77" d="100"/>
        </p:scale>
        <p:origin x="3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56A6C-BAAB-4B56-984C-11A790D614FB}" type="datetimeFigureOut">
              <a:rPr lang="en-US" smtClean="0"/>
              <a:t>12/12/2020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FE854B-F042-40AB-A8CC-8D2DE5C84AC8}" type="slidenum">
              <a:rPr lang="en-US" smtClean="0"/>
              <a:t>‹#›</a:t>
            </a:fld>
            <a:endParaRPr lang="en-US"/>
          </a:p>
        </p:txBody>
      </p:sp>
    </p:spTree>
    <p:extLst>
      <p:ext uri="{BB962C8B-B14F-4D97-AF65-F5344CB8AC3E}">
        <p14:creationId xmlns:p14="http://schemas.microsoft.com/office/powerpoint/2010/main" val="1221764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a:t>
            </a:fld>
            <a:endParaRPr lang="en-US"/>
          </a:p>
        </p:txBody>
      </p:sp>
    </p:spTree>
    <p:extLst>
      <p:ext uri="{BB962C8B-B14F-4D97-AF65-F5344CB8AC3E}">
        <p14:creationId xmlns:p14="http://schemas.microsoft.com/office/powerpoint/2010/main" val="2132858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15</a:t>
            </a:fld>
            <a:endParaRPr lang="en-US"/>
          </a:p>
        </p:txBody>
      </p:sp>
    </p:spTree>
    <p:extLst>
      <p:ext uri="{BB962C8B-B14F-4D97-AF65-F5344CB8AC3E}">
        <p14:creationId xmlns:p14="http://schemas.microsoft.com/office/powerpoint/2010/main" val="609426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16</a:t>
            </a:fld>
            <a:endParaRPr lang="en-US"/>
          </a:p>
        </p:txBody>
      </p:sp>
    </p:spTree>
    <p:extLst>
      <p:ext uri="{BB962C8B-B14F-4D97-AF65-F5344CB8AC3E}">
        <p14:creationId xmlns:p14="http://schemas.microsoft.com/office/powerpoint/2010/main" val="2837915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17</a:t>
            </a:fld>
            <a:endParaRPr lang="en-US"/>
          </a:p>
        </p:txBody>
      </p:sp>
    </p:spTree>
    <p:extLst>
      <p:ext uri="{BB962C8B-B14F-4D97-AF65-F5344CB8AC3E}">
        <p14:creationId xmlns:p14="http://schemas.microsoft.com/office/powerpoint/2010/main" val="2247844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18</a:t>
            </a:fld>
            <a:endParaRPr lang="en-US"/>
          </a:p>
        </p:txBody>
      </p:sp>
    </p:spTree>
    <p:extLst>
      <p:ext uri="{BB962C8B-B14F-4D97-AF65-F5344CB8AC3E}">
        <p14:creationId xmlns:p14="http://schemas.microsoft.com/office/powerpoint/2010/main" val="3757065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6</a:t>
            </a:fld>
            <a:endParaRPr lang="en-US"/>
          </a:p>
        </p:txBody>
      </p:sp>
    </p:spTree>
    <p:extLst>
      <p:ext uri="{BB962C8B-B14F-4D97-AF65-F5344CB8AC3E}">
        <p14:creationId xmlns:p14="http://schemas.microsoft.com/office/powerpoint/2010/main" val="1175710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7</a:t>
            </a:fld>
            <a:endParaRPr lang="en-US"/>
          </a:p>
        </p:txBody>
      </p:sp>
    </p:spTree>
    <p:extLst>
      <p:ext uri="{BB962C8B-B14F-4D97-AF65-F5344CB8AC3E}">
        <p14:creationId xmlns:p14="http://schemas.microsoft.com/office/powerpoint/2010/main" val="178056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8</a:t>
            </a:fld>
            <a:endParaRPr lang="en-US"/>
          </a:p>
        </p:txBody>
      </p:sp>
    </p:spTree>
    <p:extLst>
      <p:ext uri="{BB962C8B-B14F-4D97-AF65-F5344CB8AC3E}">
        <p14:creationId xmlns:p14="http://schemas.microsoft.com/office/powerpoint/2010/main" val="275649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9</a:t>
            </a:fld>
            <a:endParaRPr lang="en-US"/>
          </a:p>
        </p:txBody>
      </p:sp>
    </p:spTree>
    <p:extLst>
      <p:ext uri="{BB962C8B-B14F-4D97-AF65-F5344CB8AC3E}">
        <p14:creationId xmlns:p14="http://schemas.microsoft.com/office/powerpoint/2010/main" val="3969762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11</a:t>
            </a:fld>
            <a:endParaRPr lang="en-US"/>
          </a:p>
        </p:txBody>
      </p:sp>
    </p:spTree>
    <p:extLst>
      <p:ext uri="{BB962C8B-B14F-4D97-AF65-F5344CB8AC3E}">
        <p14:creationId xmlns:p14="http://schemas.microsoft.com/office/powerpoint/2010/main" val="957875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12</a:t>
            </a:fld>
            <a:endParaRPr lang="en-US"/>
          </a:p>
        </p:txBody>
      </p:sp>
    </p:spTree>
    <p:extLst>
      <p:ext uri="{BB962C8B-B14F-4D97-AF65-F5344CB8AC3E}">
        <p14:creationId xmlns:p14="http://schemas.microsoft.com/office/powerpoint/2010/main" val="1250615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13</a:t>
            </a:fld>
            <a:endParaRPr lang="en-US"/>
          </a:p>
        </p:txBody>
      </p:sp>
    </p:spTree>
    <p:extLst>
      <p:ext uri="{BB962C8B-B14F-4D97-AF65-F5344CB8AC3E}">
        <p14:creationId xmlns:p14="http://schemas.microsoft.com/office/powerpoint/2010/main" val="3864383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14</a:t>
            </a:fld>
            <a:endParaRPr lang="en-US"/>
          </a:p>
        </p:txBody>
      </p:sp>
    </p:spTree>
    <p:extLst>
      <p:ext uri="{BB962C8B-B14F-4D97-AF65-F5344CB8AC3E}">
        <p14:creationId xmlns:p14="http://schemas.microsoft.com/office/powerpoint/2010/main" val="712438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12/12/2020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053AE-6A13-42CC-8D13-422CE39ED50A}"/>
              </a:ext>
            </a:extLst>
          </p:cNvPr>
          <p:cNvSpPr>
            <a:spLocks noGrp="1"/>
          </p:cNvSpPr>
          <p:nvPr>
            <p:ph type="ctrTitle"/>
          </p:nvPr>
        </p:nvSpPr>
        <p:spPr>
          <a:xfrm>
            <a:off x="1394085" y="802298"/>
            <a:ext cx="9368853" cy="2920713"/>
          </a:xfrm>
        </p:spPr>
        <p:txBody>
          <a:bodyPr/>
          <a:lstStyle/>
          <a:p>
            <a:r>
              <a:rPr lang="en-US" dirty="0"/>
              <a:t>Project 2</a:t>
            </a:r>
            <a:br>
              <a:rPr lang="en-US" dirty="0"/>
            </a:br>
            <a:r>
              <a:rPr lang="en-US" dirty="0"/>
              <a:t>Group 10</a:t>
            </a:r>
          </a:p>
        </p:txBody>
      </p:sp>
      <p:sp>
        <p:nvSpPr>
          <p:cNvPr id="3" name="Subtitle 2">
            <a:extLst>
              <a:ext uri="{FF2B5EF4-FFF2-40B4-BE49-F238E27FC236}">
                <a16:creationId xmlns:a16="http://schemas.microsoft.com/office/drawing/2014/main" id="{4A9DE4C0-687D-46C1-B6F4-0BA627664C4C}"/>
              </a:ext>
            </a:extLst>
          </p:cNvPr>
          <p:cNvSpPr>
            <a:spLocks noGrp="1"/>
          </p:cNvSpPr>
          <p:nvPr>
            <p:ph type="subTitle" idx="1"/>
          </p:nvPr>
        </p:nvSpPr>
        <p:spPr>
          <a:xfrm>
            <a:off x="1526875" y="3724074"/>
            <a:ext cx="8884621" cy="977621"/>
          </a:xfrm>
        </p:spPr>
        <p:txBody>
          <a:bodyPr/>
          <a:lstStyle/>
          <a:p>
            <a:r>
              <a:rPr lang="en-US" dirty="0"/>
              <a:t>Industry employment data for 50 US states</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Members: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Patricia Mobolade, David Martinez, Roberto De La Torre, Josh Bond</a:t>
            </a:r>
          </a:p>
          <a:p>
            <a:endParaRPr lang="en-US" dirty="0"/>
          </a:p>
        </p:txBody>
      </p:sp>
    </p:spTree>
    <p:extLst>
      <p:ext uri="{BB962C8B-B14F-4D97-AF65-F5344CB8AC3E}">
        <p14:creationId xmlns:p14="http://schemas.microsoft.com/office/powerpoint/2010/main" val="2833022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Color map</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49206" y="1703693"/>
            <a:ext cx="9291215" cy="4033228"/>
          </a:xfrm>
        </p:spPr>
        <p:txBody>
          <a:bodyPr>
            <a:normAutofit/>
          </a:bodyPr>
          <a:lstStyle/>
          <a:p>
            <a:r>
              <a:rPr lang="en-US" dirty="0"/>
              <a:t>Shows the US economy grew by roughly 15% from 2008 to 2017 within these Industries (David- can compute the annual GDP growth from that? (reverse compound interest)</a:t>
            </a:r>
          </a:p>
          <a:p>
            <a:r>
              <a:rPr lang="en-US" dirty="0"/>
              <a:t>Big business grew from 2008 to 2010 then dropped until 2014 then jumped 1M in 2015, then dropping the next 2 years.</a:t>
            </a:r>
          </a:p>
          <a:p>
            <a:r>
              <a:rPr lang="en-US" dirty="0"/>
              <a:t>Small Businesses dropped every year from 2008 to 2015, jumping significantly in 2016. Falls in line with historical political trends as to small businesses support. </a:t>
            </a:r>
          </a:p>
        </p:txBody>
      </p:sp>
    </p:spTree>
    <p:extLst>
      <p:ext uri="{BB962C8B-B14F-4D97-AF65-F5344CB8AC3E}">
        <p14:creationId xmlns:p14="http://schemas.microsoft.com/office/powerpoint/2010/main" val="3357386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EE68E-6ABD-4E4B-BCEA-97B333FB905B}"/>
              </a:ext>
            </a:extLst>
          </p:cNvPr>
          <p:cNvSpPr>
            <a:spLocks noGrp="1"/>
          </p:cNvSpPr>
          <p:nvPr>
            <p:ph idx="1"/>
          </p:nvPr>
        </p:nvSpPr>
        <p:spPr>
          <a:xfrm>
            <a:off x="1113378" y="399875"/>
            <a:ext cx="9233122" cy="1629341"/>
          </a:xfrm>
        </p:spPr>
        <p:txBody>
          <a:bodyPr/>
          <a:lstStyle/>
          <a:p>
            <a:r>
              <a:rPr lang="en-US" dirty="0"/>
              <a:t>Small Business Map</a:t>
            </a:r>
          </a:p>
        </p:txBody>
      </p:sp>
      <p:pic>
        <p:nvPicPr>
          <p:cNvPr id="4" name="Picture 3" descr="Map&#10;&#10;Description automatically generated">
            <a:extLst>
              <a:ext uri="{FF2B5EF4-FFF2-40B4-BE49-F238E27FC236}">
                <a16:creationId xmlns:a16="http://schemas.microsoft.com/office/drawing/2014/main" id="{12C15C64-3671-430A-A22C-DC188895281C}"/>
              </a:ext>
            </a:extLst>
          </p:cNvPr>
          <p:cNvPicPr>
            <a:picLocks noChangeAspect="1"/>
          </p:cNvPicPr>
          <p:nvPr/>
        </p:nvPicPr>
        <p:blipFill>
          <a:blip r:embed="rId3"/>
          <a:stretch>
            <a:fillRect/>
          </a:stretch>
        </p:blipFill>
        <p:spPr>
          <a:xfrm>
            <a:off x="313084" y="1214545"/>
            <a:ext cx="10033416" cy="5016708"/>
          </a:xfrm>
          <a:prstGeom prst="rect">
            <a:avLst/>
          </a:prstGeom>
        </p:spPr>
      </p:pic>
    </p:spTree>
    <p:extLst>
      <p:ext uri="{BB962C8B-B14F-4D97-AF65-F5344CB8AC3E}">
        <p14:creationId xmlns:p14="http://schemas.microsoft.com/office/powerpoint/2010/main" val="1417637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EE68E-6ABD-4E4B-BCEA-97B333FB905B}"/>
              </a:ext>
            </a:extLst>
          </p:cNvPr>
          <p:cNvSpPr>
            <a:spLocks noGrp="1"/>
          </p:cNvSpPr>
          <p:nvPr>
            <p:ph idx="1"/>
          </p:nvPr>
        </p:nvSpPr>
        <p:spPr>
          <a:xfrm>
            <a:off x="1113378" y="399875"/>
            <a:ext cx="9233122" cy="904269"/>
          </a:xfrm>
        </p:spPr>
        <p:txBody>
          <a:bodyPr>
            <a:normAutofit lnSpcReduction="10000"/>
          </a:bodyPr>
          <a:lstStyle/>
          <a:p>
            <a:r>
              <a:rPr lang="en-US" dirty="0"/>
              <a:t>Large Business Map</a:t>
            </a:r>
          </a:p>
          <a:p>
            <a:r>
              <a:rPr lang="en-US" dirty="0"/>
              <a:t>We actually need side by side comparisons by year </a:t>
            </a:r>
          </a:p>
        </p:txBody>
      </p:sp>
      <p:pic>
        <p:nvPicPr>
          <p:cNvPr id="4" name="Picture 3" descr="Map&#10;&#10;Description automatically generated">
            <a:extLst>
              <a:ext uri="{FF2B5EF4-FFF2-40B4-BE49-F238E27FC236}">
                <a16:creationId xmlns:a16="http://schemas.microsoft.com/office/drawing/2014/main" id="{2AF07DD8-DD59-400E-976B-84C8C500723F}"/>
              </a:ext>
            </a:extLst>
          </p:cNvPr>
          <p:cNvPicPr>
            <a:picLocks noChangeAspect="1"/>
          </p:cNvPicPr>
          <p:nvPr/>
        </p:nvPicPr>
        <p:blipFill>
          <a:blip r:embed="rId3"/>
          <a:stretch>
            <a:fillRect/>
          </a:stretch>
        </p:blipFill>
        <p:spPr>
          <a:xfrm>
            <a:off x="614597" y="1411574"/>
            <a:ext cx="9074044" cy="4537022"/>
          </a:xfrm>
          <a:prstGeom prst="rect">
            <a:avLst/>
          </a:prstGeom>
        </p:spPr>
      </p:pic>
    </p:spTree>
    <p:extLst>
      <p:ext uri="{BB962C8B-B14F-4D97-AF65-F5344CB8AC3E}">
        <p14:creationId xmlns:p14="http://schemas.microsoft.com/office/powerpoint/2010/main" val="1082837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B288-323F-4B33-AB6E-A323569DC47C}"/>
              </a:ext>
            </a:extLst>
          </p:cNvPr>
          <p:cNvSpPr>
            <a:spLocks noGrp="1"/>
          </p:cNvSpPr>
          <p:nvPr>
            <p:ph type="title"/>
          </p:nvPr>
        </p:nvSpPr>
        <p:spPr/>
        <p:txBody>
          <a:bodyPr/>
          <a:lstStyle/>
          <a:p>
            <a:pPr algn="l"/>
            <a:r>
              <a:rPr lang="en-US" dirty="0"/>
              <a:t>Bubble chart</a:t>
            </a:r>
          </a:p>
        </p:txBody>
      </p:sp>
      <p:sp>
        <p:nvSpPr>
          <p:cNvPr id="3" name="Content Placeholder 2">
            <a:extLst>
              <a:ext uri="{FF2B5EF4-FFF2-40B4-BE49-F238E27FC236}">
                <a16:creationId xmlns:a16="http://schemas.microsoft.com/office/drawing/2014/main" id="{F6EA209F-2977-41AC-83EF-3BC54DAF1EC3}"/>
              </a:ext>
            </a:extLst>
          </p:cNvPr>
          <p:cNvSpPr>
            <a:spLocks noGrp="1"/>
          </p:cNvSpPr>
          <p:nvPr>
            <p:ph idx="1"/>
          </p:nvPr>
        </p:nvSpPr>
        <p:spPr>
          <a:xfrm>
            <a:off x="1451579" y="2015732"/>
            <a:ext cx="9291215" cy="3450613"/>
          </a:xfrm>
        </p:spPr>
        <p:txBody>
          <a:bodyPr>
            <a:normAutofit/>
          </a:bodyPr>
          <a:lstStyle/>
          <a:p>
            <a:r>
              <a:rPr lang="en-US" dirty="0"/>
              <a:t>Missing or Illegible Tags on Equipment</a:t>
            </a:r>
          </a:p>
          <a:p>
            <a:r>
              <a:rPr lang="en-US" dirty="0"/>
              <a:t>Damage to Synthetic Slings</a:t>
            </a:r>
          </a:p>
          <a:p>
            <a:r>
              <a:rPr lang="en-US" dirty="0"/>
              <a:t>Stretched or Bent Links on Alloy Chain Slings</a:t>
            </a:r>
          </a:p>
          <a:p>
            <a:r>
              <a:rPr lang="en-US" dirty="0"/>
              <a:t>Broken Wires, Corrosion, and Deformation to Wire Rope</a:t>
            </a:r>
          </a:p>
          <a:p>
            <a:r>
              <a:rPr lang="en-US" dirty="0"/>
              <a:t>Broken or Damaged Rigging Hardware</a:t>
            </a:r>
          </a:p>
          <a:p>
            <a:r>
              <a:rPr lang="en-US" dirty="0"/>
              <a:t>Homemade or unmarked below the hook devices</a:t>
            </a:r>
          </a:p>
          <a:p>
            <a:pPr marL="0" indent="0">
              <a:buNone/>
            </a:pPr>
            <a:endParaRPr lang="en-US" dirty="0"/>
          </a:p>
        </p:txBody>
      </p:sp>
    </p:spTree>
    <p:extLst>
      <p:ext uri="{BB962C8B-B14F-4D97-AF65-F5344CB8AC3E}">
        <p14:creationId xmlns:p14="http://schemas.microsoft.com/office/powerpoint/2010/main" val="546367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36E934-F271-4714-92DB-F8838A091F01}"/>
              </a:ext>
            </a:extLst>
          </p:cNvPr>
          <p:cNvPicPr>
            <a:picLocks noChangeAspect="1"/>
          </p:cNvPicPr>
          <p:nvPr/>
        </p:nvPicPr>
        <p:blipFill>
          <a:blip r:embed="rId3"/>
          <a:stretch>
            <a:fillRect/>
          </a:stretch>
        </p:blipFill>
        <p:spPr>
          <a:xfrm>
            <a:off x="2083635" y="0"/>
            <a:ext cx="8015032" cy="6145967"/>
          </a:xfrm>
          <a:prstGeom prst="rect">
            <a:avLst/>
          </a:prstGeom>
        </p:spPr>
      </p:pic>
    </p:spTree>
    <p:extLst>
      <p:ext uri="{BB962C8B-B14F-4D97-AF65-F5344CB8AC3E}">
        <p14:creationId xmlns:p14="http://schemas.microsoft.com/office/powerpoint/2010/main" val="1005104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Analysis summary</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a:bodyPr>
          <a:lstStyle/>
          <a:p>
            <a:endParaRPr lang="en-US" dirty="0"/>
          </a:p>
          <a:p>
            <a:r>
              <a:rPr lang="en-US" dirty="0"/>
              <a:t>Big Picture</a:t>
            </a:r>
          </a:p>
          <a:p>
            <a:endParaRPr lang="en-US" dirty="0"/>
          </a:p>
          <a:p>
            <a:r>
              <a:rPr lang="en-US" dirty="0"/>
              <a:t>Cool things</a:t>
            </a:r>
          </a:p>
          <a:p>
            <a:endParaRPr lang="en-US" dirty="0"/>
          </a:p>
          <a:p>
            <a:r>
              <a:rPr lang="en-US" dirty="0"/>
              <a:t>What to explore</a:t>
            </a:r>
          </a:p>
          <a:p>
            <a:pPr marL="0" indent="0">
              <a:buNone/>
            </a:pPr>
            <a:endParaRPr lang="en-US" dirty="0"/>
          </a:p>
        </p:txBody>
      </p:sp>
    </p:spTree>
    <p:extLst>
      <p:ext uri="{BB962C8B-B14F-4D97-AF65-F5344CB8AC3E}">
        <p14:creationId xmlns:p14="http://schemas.microsoft.com/office/powerpoint/2010/main" val="533002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BA104E2-07FA-4667-8599-B961359F2FB0}"/>
              </a:ext>
            </a:extLst>
          </p:cNvPr>
          <p:cNvSpPr txBox="1">
            <a:spLocks/>
          </p:cNvSpPr>
          <p:nvPr/>
        </p:nvSpPr>
        <p:spPr>
          <a:xfrm>
            <a:off x="299184" y="1301749"/>
            <a:ext cx="10109943" cy="3320355"/>
          </a:xfrm>
          <a:prstGeom prst="rect">
            <a:avLst/>
          </a:prstGeom>
        </p:spPr>
        <p:txBody>
          <a:bodyPr vert="horz" lIns="91440" tIns="91440" rIns="91440" bIns="91440" rtlCol="0">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US" dirty="0"/>
              <a:t>Picture Here?</a:t>
            </a:r>
          </a:p>
        </p:txBody>
      </p:sp>
    </p:spTree>
    <p:extLst>
      <p:ext uri="{BB962C8B-B14F-4D97-AF65-F5344CB8AC3E}">
        <p14:creationId xmlns:p14="http://schemas.microsoft.com/office/powerpoint/2010/main" val="2409283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Knowledge is key</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a:bodyPr>
          <a:lstStyle/>
          <a:p>
            <a:endParaRPr lang="en-US" dirty="0"/>
          </a:p>
          <a:p>
            <a:r>
              <a:rPr lang="en-US" dirty="0"/>
              <a:t>How to take advantage</a:t>
            </a:r>
          </a:p>
          <a:p>
            <a:endParaRPr lang="en-US" dirty="0"/>
          </a:p>
          <a:p>
            <a:r>
              <a:rPr lang="en-US" dirty="0"/>
              <a:t>Insights</a:t>
            </a:r>
          </a:p>
          <a:p>
            <a:endParaRPr lang="en-US" dirty="0"/>
          </a:p>
          <a:p>
            <a:pPr marL="0" indent="0">
              <a:buNone/>
            </a:pPr>
            <a:endParaRPr lang="en-US" dirty="0"/>
          </a:p>
        </p:txBody>
      </p:sp>
    </p:spTree>
    <p:extLst>
      <p:ext uri="{BB962C8B-B14F-4D97-AF65-F5344CB8AC3E}">
        <p14:creationId xmlns:p14="http://schemas.microsoft.com/office/powerpoint/2010/main" val="1298604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conclusion</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a:bodyPr>
          <a:lstStyle/>
          <a:p>
            <a:endParaRPr lang="en-US" dirty="0"/>
          </a:p>
          <a:p>
            <a:r>
              <a:rPr lang="en-US" dirty="0"/>
              <a:t>Questions, comments, or concerns</a:t>
            </a:r>
          </a:p>
          <a:p>
            <a:endParaRPr lang="en-US"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7119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 WHY DO WE CARE?</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current push to support small businesses in the United States today. It begs the question, how much do small businesses contribute to the US economy in comparison to the "Amazons", "Googles" of the world? How has it varied over time? What sectors do small &amp; large business tend to gravitate to? On average, do employees in larger enterprises earn more per capita than small businesses? How to earnings vary across the states and industries?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r>
              <a:rPr lang="en-US" dirty="0"/>
              <a:t>DATA SOURCE: Census.gov</a:t>
            </a:r>
          </a:p>
          <a:p>
            <a:pPr marL="690563" lvl="2" indent="-233363"/>
            <a:r>
              <a:rPr lang="en-US" dirty="0"/>
              <a:t>North American Industry Classification System (NAICS) Stats 2008 -2017 (10 CSV Datasets)</a:t>
            </a:r>
          </a:p>
          <a:p>
            <a:pPr marL="690563" lvl="2" indent="-233363"/>
            <a:r>
              <a:rPr lang="en-US" dirty="0"/>
              <a:t>2017 NAICS Structure Summary</a:t>
            </a:r>
          </a:p>
          <a:p>
            <a:pPr marL="690563" lvl="2" indent="-233363"/>
            <a:r>
              <a:rPr lang="en-US" dirty="0"/>
              <a:t>US States Code </a:t>
            </a:r>
          </a:p>
          <a:p>
            <a:pPr lvl="2"/>
            <a:endParaRPr lang="en-US" dirty="0"/>
          </a:p>
          <a:p>
            <a:pPr lvl="2"/>
            <a:endParaRPr lang="en-US" dirty="0"/>
          </a:p>
        </p:txBody>
      </p:sp>
    </p:spTree>
    <p:extLst>
      <p:ext uri="{BB962C8B-B14F-4D97-AF65-F5344CB8AC3E}">
        <p14:creationId xmlns:p14="http://schemas.microsoft.com/office/powerpoint/2010/main" val="422618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a:xfrm>
            <a:off x="1373942" y="539902"/>
            <a:ext cx="9291215" cy="851753"/>
          </a:xfrm>
        </p:spPr>
        <p:txBody>
          <a:bodyPr/>
          <a:lstStyle/>
          <a:p>
            <a:pPr algn="l"/>
            <a:r>
              <a:rPr lang="en-US" dirty="0"/>
              <a:t>METADATA</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pPr lvl="2"/>
            <a:endParaRPr lang="en-US" dirty="0"/>
          </a:p>
          <a:p>
            <a:pPr lvl="2"/>
            <a:endParaRPr lang="en-US" dirty="0"/>
          </a:p>
        </p:txBody>
      </p:sp>
      <p:pic>
        <p:nvPicPr>
          <p:cNvPr id="4" name="Picture 3">
            <a:extLst>
              <a:ext uri="{FF2B5EF4-FFF2-40B4-BE49-F238E27FC236}">
                <a16:creationId xmlns:a16="http://schemas.microsoft.com/office/drawing/2014/main" id="{75924824-581A-4D70-81E4-77957F99CD78}"/>
              </a:ext>
            </a:extLst>
          </p:cNvPr>
          <p:cNvPicPr>
            <a:picLocks noChangeAspect="1"/>
          </p:cNvPicPr>
          <p:nvPr/>
        </p:nvPicPr>
        <p:blipFill>
          <a:blip r:embed="rId2"/>
          <a:stretch>
            <a:fillRect/>
          </a:stretch>
        </p:blipFill>
        <p:spPr>
          <a:xfrm>
            <a:off x="1373942" y="1501735"/>
            <a:ext cx="9144000" cy="4207783"/>
          </a:xfrm>
          <a:prstGeom prst="rect">
            <a:avLst/>
          </a:prstGeom>
        </p:spPr>
      </p:pic>
    </p:spTree>
    <p:extLst>
      <p:ext uri="{BB962C8B-B14F-4D97-AF65-F5344CB8AC3E}">
        <p14:creationId xmlns:p14="http://schemas.microsoft.com/office/powerpoint/2010/main" val="328727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a:xfrm>
            <a:off x="1373942" y="539902"/>
            <a:ext cx="9291215" cy="851753"/>
          </a:xfrm>
        </p:spPr>
        <p:txBody>
          <a:bodyPr/>
          <a:lstStyle/>
          <a:p>
            <a:pPr algn="l"/>
            <a:r>
              <a:rPr lang="en-US" dirty="0"/>
              <a:t>DATA ARCHITECTURE</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pPr lvl="2"/>
            <a:endParaRPr lang="en-US" dirty="0"/>
          </a:p>
          <a:p>
            <a:pPr lvl="2"/>
            <a:endParaRPr lang="en-US" dirty="0"/>
          </a:p>
        </p:txBody>
      </p:sp>
      <p:pic>
        <p:nvPicPr>
          <p:cNvPr id="29" name="Picture 28">
            <a:extLst>
              <a:ext uri="{FF2B5EF4-FFF2-40B4-BE49-F238E27FC236}">
                <a16:creationId xmlns:a16="http://schemas.microsoft.com/office/drawing/2014/main" id="{76BB97AE-BD82-4FB3-BFE9-F35F87281E42}"/>
              </a:ext>
            </a:extLst>
          </p:cNvPr>
          <p:cNvPicPr>
            <a:picLocks noChangeAspect="1"/>
          </p:cNvPicPr>
          <p:nvPr/>
        </p:nvPicPr>
        <p:blipFill>
          <a:blip r:embed="rId2"/>
          <a:stretch>
            <a:fillRect/>
          </a:stretch>
        </p:blipFill>
        <p:spPr>
          <a:xfrm>
            <a:off x="1108364" y="1469066"/>
            <a:ext cx="8625538" cy="4273121"/>
          </a:xfrm>
          <a:prstGeom prst="rect">
            <a:avLst/>
          </a:prstGeom>
        </p:spPr>
      </p:pic>
    </p:spTree>
    <p:extLst>
      <p:ext uri="{BB962C8B-B14F-4D97-AF65-F5344CB8AC3E}">
        <p14:creationId xmlns:p14="http://schemas.microsoft.com/office/powerpoint/2010/main" val="8937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Dashboard Overview</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p:txBody>
          <a:bodyPr>
            <a:normAutofit/>
          </a:bodyPr>
          <a:lstStyle/>
          <a:p>
            <a:r>
              <a:rPr lang="en-US" dirty="0" err="1"/>
              <a:t>Barchart</a:t>
            </a:r>
            <a:r>
              <a:rPr lang="en-US" dirty="0"/>
              <a:t> showing Industry vs Revenue</a:t>
            </a:r>
          </a:p>
          <a:p>
            <a:r>
              <a:rPr lang="en-US" dirty="0"/>
              <a:t>Scatterplot with Employment vs Payroll, distinguishes points by total revenue</a:t>
            </a:r>
          </a:p>
          <a:p>
            <a:r>
              <a:rPr lang="en-US" dirty="0"/>
              <a:t>To make good analysis, need to define parameters (year, industry, </a:t>
            </a:r>
            <a:r>
              <a:rPr lang="en-US" dirty="0" err="1"/>
              <a:t>etc</a:t>
            </a:r>
            <a:r>
              <a:rPr lang="en-US" dirty="0"/>
              <a:t>)</a:t>
            </a:r>
          </a:p>
          <a:p>
            <a:r>
              <a:rPr lang="en-US" dirty="0"/>
              <a:t>The closest differential in Small and Large is within the Finance &amp; Insurance industry, this suggests a low capital, mid margin, mid skill industry, compare this to Health Care (high capital), Hospitality (low skill),  Construction (high margin)</a:t>
            </a:r>
          </a:p>
        </p:txBody>
      </p:sp>
    </p:spTree>
    <p:extLst>
      <p:ext uri="{BB962C8B-B14F-4D97-AF65-F5344CB8AC3E}">
        <p14:creationId xmlns:p14="http://schemas.microsoft.com/office/powerpoint/2010/main" val="90122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B8A89CC-2DD5-4A8F-8E05-CC0856C5B80C}"/>
              </a:ext>
            </a:extLst>
          </p:cNvPr>
          <p:cNvSpPr>
            <a:spLocks noGrp="1"/>
          </p:cNvSpPr>
          <p:nvPr>
            <p:ph idx="1"/>
          </p:nvPr>
        </p:nvSpPr>
        <p:spPr>
          <a:xfrm>
            <a:off x="1450392" y="36192"/>
            <a:ext cx="7034041" cy="413513"/>
          </a:xfrm>
        </p:spPr>
        <p:txBody>
          <a:bodyPr>
            <a:normAutofit lnSpcReduction="10000"/>
          </a:bodyPr>
          <a:lstStyle/>
          <a:p>
            <a:r>
              <a:rPr lang="en-US" dirty="0"/>
              <a:t>Lets Add a photo of the Dashboard not individual graphs</a:t>
            </a:r>
          </a:p>
        </p:txBody>
      </p:sp>
      <p:pic>
        <p:nvPicPr>
          <p:cNvPr id="8" name="Picture 7" descr="Chart, bar chart&#10;&#10;Description automatically generated">
            <a:extLst>
              <a:ext uri="{FF2B5EF4-FFF2-40B4-BE49-F238E27FC236}">
                <a16:creationId xmlns:a16="http://schemas.microsoft.com/office/drawing/2014/main" id="{7DE66B56-DB46-49CB-8766-4166613EA3FC}"/>
              </a:ext>
            </a:extLst>
          </p:cNvPr>
          <p:cNvPicPr>
            <a:picLocks noChangeAspect="1"/>
          </p:cNvPicPr>
          <p:nvPr/>
        </p:nvPicPr>
        <p:blipFill>
          <a:blip r:embed="rId3"/>
          <a:stretch>
            <a:fillRect/>
          </a:stretch>
        </p:blipFill>
        <p:spPr>
          <a:xfrm>
            <a:off x="1285501" y="449705"/>
            <a:ext cx="5451334" cy="2782395"/>
          </a:xfrm>
          <a:prstGeom prst="rect">
            <a:avLst/>
          </a:prstGeom>
        </p:spPr>
      </p:pic>
      <p:pic>
        <p:nvPicPr>
          <p:cNvPr id="10" name="Picture 9" descr="Chart, scatter chart&#10;&#10;Description automatically generated">
            <a:extLst>
              <a:ext uri="{FF2B5EF4-FFF2-40B4-BE49-F238E27FC236}">
                <a16:creationId xmlns:a16="http://schemas.microsoft.com/office/drawing/2014/main" id="{D4A4CF8E-83CE-4895-A78E-69A7873CDA25}"/>
              </a:ext>
            </a:extLst>
          </p:cNvPr>
          <p:cNvPicPr>
            <a:picLocks noChangeAspect="1"/>
          </p:cNvPicPr>
          <p:nvPr/>
        </p:nvPicPr>
        <p:blipFill>
          <a:blip r:embed="rId4"/>
          <a:stretch>
            <a:fillRect/>
          </a:stretch>
        </p:blipFill>
        <p:spPr>
          <a:xfrm>
            <a:off x="1285500" y="3429000"/>
            <a:ext cx="5451334" cy="2706178"/>
          </a:xfrm>
          <a:prstGeom prst="rect">
            <a:avLst/>
          </a:prstGeom>
        </p:spPr>
      </p:pic>
    </p:spTree>
    <p:extLst>
      <p:ext uri="{BB962C8B-B14F-4D97-AF65-F5344CB8AC3E}">
        <p14:creationId xmlns:p14="http://schemas.microsoft.com/office/powerpoint/2010/main" val="167221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B8A89CC-2DD5-4A8F-8E05-CC0856C5B80C}"/>
              </a:ext>
            </a:extLst>
          </p:cNvPr>
          <p:cNvSpPr>
            <a:spLocks noGrp="1"/>
          </p:cNvSpPr>
          <p:nvPr>
            <p:ph idx="1"/>
          </p:nvPr>
        </p:nvSpPr>
        <p:spPr>
          <a:xfrm>
            <a:off x="1450392" y="901874"/>
            <a:ext cx="9291215" cy="693929"/>
          </a:xfrm>
        </p:spPr>
        <p:txBody>
          <a:bodyPr/>
          <a:lstStyle/>
          <a:p>
            <a:r>
              <a:rPr lang="en-US" dirty="0"/>
              <a:t>Lets Add a photo of the Dashboard not individual graphs</a:t>
            </a:r>
          </a:p>
        </p:txBody>
      </p:sp>
      <p:pic>
        <p:nvPicPr>
          <p:cNvPr id="3" name="Picture 2" descr="Chart, scatter chart&#10;&#10;Description automatically generated">
            <a:extLst>
              <a:ext uri="{FF2B5EF4-FFF2-40B4-BE49-F238E27FC236}">
                <a16:creationId xmlns:a16="http://schemas.microsoft.com/office/drawing/2014/main" id="{725DFAF4-3E3B-490C-B878-C1BF21062F1B}"/>
              </a:ext>
            </a:extLst>
          </p:cNvPr>
          <p:cNvPicPr>
            <a:picLocks noChangeAspect="1"/>
          </p:cNvPicPr>
          <p:nvPr/>
        </p:nvPicPr>
        <p:blipFill>
          <a:blip r:embed="rId3"/>
          <a:stretch>
            <a:fillRect/>
          </a:stretch>
        </p:blipFill>
        <p:spPr>
          <a:xfrm>
            <a:off x="1450392" y="1422921"/>
            <a:ext cx="8885368" cy="4410918"/>
          </a:xfrm>
          <a:prstGeom prst="rect">
            <a:avLst/>
          </a:prstGeom>
        </p:spPr>
      </p:pic>
    </p:spTree>
    <p:extLst>
      <p:ext uri="{BB962C8B-B14F-4D97-AF65-F5344CB8AC3E}">
        <p14:creationId xmlns:p14="http://schemas.microsoft.com/office/powerpoint/2010/main" val="2490499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B8A89CC-2DD5-4A8F-8E05-CC0856C5B80C}"/>
              </a:ext>
            </a:extLst>
          </p:cNvPr>
          <p:cNvSpPr>
            <a:spLocks noGrp="1"/>
          </p:cNvSpPr>
          <p:nvPr>
            <p:ph idx="1"/>
          </p:nvPr>
        </p:nvSpPr>
        <p:spPr>
          <a:xfrm>
            <a:off x="1450392" y="901874"/>
            <a:ext cx="9291215" cy="693929"/>
          </a:xfrm>
        </p:spPr>
        <p:txBody>
          <a:bodyPr/>
          <a:lstStyle/>
          <a:p>
            <a:r>
              <a:rPr lang="en-US" dirty="0"/>
              <a:t>Like This</a:t>
            </a:r>
          </a:p>
        </p:txBody>
      </p:sp>
      <p:pic>
        <p:nvPicPr>
          <p:cNvPr id="4" name="Picture 3" descr="Chart&#10;&#10;Description automatically generated">
            <a:extLst>
              <a:ext uri="{FF2B5EF4-FFF2-40B4-BE49-F238E27FC236}">
                <a16:creationId xmlns:a16="http://schemas.microsoft.com/office/drawing/2014/main" id="{F017EF6B-3459-42EB-8DD1-E7EFA58FF4D8}"/>
              </a:ext>
            </a:extLst>
          </p:cNvPr>
          <p:cNvPicPr>
            <a:picLocks noChangeAspect="1"/>
          </p:cNvPicPr>
          <p:nvPr/>
        </p:nvPicPr>
        <p:blipFill>
          <a:blip r:embed="rId3"/>
          <a:stretch>
            <a:fillRect/>
          </a:stretch>
        </p:blipFill>
        <p:spPr>
          <a:xfrm>
            <a:off x="3392557" y="772515"/>
            <a:ext cx="5901128" cy="5306582"/>
          </a:xfrm>
          <a:prstGeom prst="rect">
            <a:avLst/>
          </a:prstGeom>
        </p:spPr>
      </p:pic>
    </p:spTree>
    <p:extLst>
      <p:ext uri="{BB962C8B-B14F-4D97-AF65-F5344CB8AC3E}">
        <p14:creationId xmlns:p14="http://schemas.microsoft.com/office/powerpoint/2010/main" val="174007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4E09-CFEA-4CB8-B06F-E98298309E31}"/>
              </a:ext>
            </a:extLst>
          </p:cNvPr>
          <p:cNvSpPr>
            <a:spLocks noGrp="1"/>
          </p:cNvSpPr>
          <p:nvPr>
            <p:ph type="title"/>
          </p:nvPr>
        </p:nvSpPr>
        <p:spPr/>
        <p:txBody>
          <a:bodyPr/>
          <a:lstStyle/>
          <a:p>
            <a:pPr algn="l"/>
            <a:r>
              <a:rPr lang="en-US" dirty="0"/>
              <a:t>The Bubble trends</a:t>
            </a:r>
          </a:p>
        </p:txBody>
      </p:sp>
      <p:sp>
        <p:nvSpPr>
          <p:cNvPr id="3" name="Content Placeholder 2">
            <a:extLst>
              <a:ext uri="{FF2B5EF4-FFF2-40B4-BE49-F238E27FC236}">
                <a16:creationId xmlns:a16="http://schemas.microsoft.com/office/drawing/2014/main" id="{7BFE4042-24DF-4107-9C7E-524FFBD186AD}"/>
              </a:ext>
            </a:extLst>
          </p:cNvPr>
          <p:cNvSpPr>
            <a:spLocks noGrp="1"/>
          </p:cNvSpPr>
          <p:nvPr>
            <p:ph idx="1"/>
          </p:nvPr>
        </p:nvSpPr>
        <p:spPr/>
        <p:txBody>
          <a:bodyPr>
            <a:normAutofit lnSpcReduction="10000"/>
          </a:bodyPr>
          <a:lstStyle/>
          <a:p>
            <a:r>
              <a:rPr lang="en-US" dirty="0"/>
              <a:t>Industries are side by side comparisons of Big and Small Businesses</a:t>
            </a:r>
          </a:p>
          <a:p>
            <a:r>
              <a:rPr lang="en-US" dirty="0"/>
              <a:t>Revenue by industry (this shows a 1</a:t>
            </a:r>
            <a:r>
              <a:rPr lang="en-US" baseline="30000" dirty="0"/>
              <a:t>st</a:t>
            </a:r>
            <a:r>
              <a:rPr lang="en-US" dirty="0"/>
              <a:t> world *service* economy)</a:t>
            </a:r>
          </a:p>
          <a:p>
            <a:pPr lvl="1"/>
            <a:r>
              <a:rPr lang="en-US" dirty="0"/>
              <a:t>Management, Utilities, Finance &amp; Insurance, Resource Exploitation</a:t>
            </a:r>
          </a:p>
          <a:p>
            <a:pPr lvl="8"/>
            <a:r>
              <a:rPr lang="en-US" dirty="0"/>
              <a:t>(3</a:t>
            </a:r>
            <a:r>
              <a:rPr lang="en-US" baseline="30000" dirty="0"/>
              <a:t>rd</a:t>
            </a:r>
            <a:r>
              <a:rPr lang="en-US" dirty="0"/>
              <a:t> world has the last one as #1 industry every time)</a:t>
            </a:r>
          </a:p>
          <a:p>
            <a:r>
              <a:rPr lang="en-US" dirty="0"/>
              <a:t>Information is a rapidly growing piece of the pie (@10k per pop) ;)</a:t>
            </a:r>
          </a:p>
          <a:p>
            <a:r>
              <a:rPr lang="en-US" dirty="0"/>
              <a:t>Large Businesses dominate the US economies Total Payroll</a:t>
            </a:r>
          </a:p>
          <a:p>
            <a:r>
              <a:rPr lang="en-US" dirty="0"/>
              <a:t>Time permitting the “by industry” Average Salary differentials would be an interesting deep dive comparison</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0496478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5304</TotalTime>
  <Words>532</Words>
  <Application>Microsoft Office PowerPoint</Application>
  <PresentationFormat>Widescreen</PresentationFormat>
  <Paragraphs>76</Paragraphs>
  <Slides>18</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Rockwell</vt:lpstr>
      <vt:lpstr>Gallery</vt:lpstr>
      <vt:lpstr>Project 2 Group 10</vt:lpstr>
      <vt:lpstr> WHY DO WE CARE?</vt:lpstr>
      <vt:lpstr>METADATA</vt:lpstr>
      <vt:lpstr>DATA ARCHITECTURE</vt:lpstr>
      <vt:lpstr>Dashboard Overview</vt:lpstr>
      <vt:lpstr>PowerPoint Presentation</vt:lpstr>
      <vt:lpstr>PowerPoint Presentation</vt:lpstr>
      <vt:lpstr>PowerPoint Presentation</vt:lpstr>
      <vt:lpstr>The Bubble trends</vt:lpstr>
      <vt:lpstr>Color map</vt:lpstr>
      <vt:lpstr>PowerPoint Presentation</vt:lpstr>
      <vt:lpstr>PowerPoint Presentation</vt:lpstr>
      <vt:lpstr>Bubble chart</vt:lpstr>
      <vt:lpstr>PowerPoint Presentation</vt:lpstr>
      <vt:lpstr>Analysis summary</vt:lpstr>
      <vt:lpstr>PowerPoint Presentation</vt:lpstr>
      <vt:lpstr>Knowledge is key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Rigging Inspection Failures</dc:title>
  <dc:creator>nila bond</dc:creator>
  <cp:lastModifiedBy>Josh Bond</cp:lastModifiedBy>
  <cp:revision>36</cp:revision>
  <cp:lastPrinted>2020-01-19T23:06:14Z</cp:lastPrinted>
  <dcterms:created xsi:type="dcterms:W3CDTF">2020-01-15T19:50:09Z</dcterms:created>
  <dcterms:modified xsi:type="dcterms:W3CDTF">2020-12-12T16:16:25Z</dcterms:modified>
</cp:coreProperties>
</file>