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cine_PC" initials="Y" lastIdx="1" clrIdx="0">
    <p:extLst>
      <p:ext uri="{19B8F6BF-5375-455C-9EA6-DF929625EA0E}">
        <p15:presenceInfo xmlns:p15="http://schemas.microsoft.com/office/powerpoint/2012/main" userId="Yacine_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590A"/>
    <a:srgbClr val="1D1D1D"/>
    <a:srgbClr val="5165F6"/>
    <a:srgbClr val="FF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A8BE29-57C2-44AC-8049-1863E86BD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EB28A4-1143-4D10-8DB9-CFCB2A997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4633ED-013E-490E-A16E-469860FC2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442A-CB30-4456-A18C-CCD9284B05BE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B25E90-1B92-4C33-9FCC-4BC30CC2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1CC0F4-63D7-42C8-9922-70DCEB25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B6FD-AC69-4B91-BF82-9B1B97128F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073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2BE08-C8D8-48B8-9698-BC963888B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01A85F-8F76-4E79-9891-28DF1BA09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36D23A-544A-46A7-A374-6BD7010F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442A-CB30-4456-A18C-CCD9284B05BE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9CA8C8-B9E6-4F6A-94D5-7E853E0DD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84072-0345-4E3D-A374-CF97CCAFC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B6FD-AC69-4B91-BF82-9B1B97128F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340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862257B-DF38-47D5-B9DE-D34D2E8DC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836272C-D690-4CA7-B5D9-423865DC0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F4BC0D-1AA1-4CDE-9551-6200A9A13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442A-CB30-4456-A18C-CCD9284B05BE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3D0DAB-D7BC-49A3-B2FD-DA39E104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B44DB7-A692-4392-8349-2FB9ADEB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B6FD-AC69-4B91-BF82-9B1B97128F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30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FCC8D-3E9F-4B66-906B-1833ED2A3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7FB81F-C65A-4840-9B9A-AA187A5F8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FB4A0A-C08F-4519-BFC4-BB03B70AB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442A-CB30-4456-A18C-CCD9284B05BE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B36331-717D-431F-86F7-639D533FF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894641-3BBE-4EF7-B4D1-C000D39F5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B6FD-AC69-4B91-BF82-9B1B97128F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13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7C1FA-87A5-4E4B-AA96-10A7C9C4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68479C-94FD-41EE-ADE3-09E3F999F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9FD054-22DB-4E13-941F-CA42C952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442A-CB30-4456-A18C-CCD9284B05BE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A80B75-4DEF-4F95-B16C-01513D92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7206BB-DE6B-418D-A3F1-3D286884D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B6FD-AC69-4B91-BF82-9B1B97128F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66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10445D-0603-4806-9F76-7A5D35696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03F376-8081-46C2-B860-8689FA0B1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401182-F2A6-4727-836C-A80B6F79A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994655-2DDF-4F1C-8DEF-EB3CBDBD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442A-CB30-4456-A18C-CCD9284B05BE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F1893A-A9B9-4262-9E3D-F105A2BC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FCF981-D771-433A-8B9B-4A009B70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B6FD-AC69-4B91-BF82-9B1B97128F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84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14AA58-9F7D-4658-9347-ADD210CD7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A848A9-E213-4824-8FCF-90B6E640C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CBDAB7-C0B6-4944-B180-43388AFF0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9153B8B-32AE-4B49-92A5-DF68B9165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EAA770B-D2B3-4918-884A-09EBE60DA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2B43A9E-4AEC-43D9-8EC7-EF4D7F42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442A-CB30-4456-A18C-CCD9284B05BE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E03D558-21F3-4574-A043-8937A989B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10859D8-FB57-436A-B167-D2FCB83F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B6FD-AC69-4B91-BF82-9B1B97128F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0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B3F137-27C2-4FE0-837E-CB6E37DC1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62A5F8-57E9-4B51-8E33-F63117BC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442A-CB30-4456-A18C-CCD9284B05BE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901714-EEE8-41E8-B5CD-72CD82B4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7871B-D9B6-47FE-8A3D-E67C7479C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B6FD-AC69-4B91-BF82-9B1B97128F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73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E845EA-7D91-4DA8-8A19-1D36B668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442A-CB30-4456-A18C-CCD9284B05BE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1CFCDC9-C54C-430C-87EA-428D7774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3066DA-2DEF-47AF-BAB4-C4AF6B93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B6FD-AC69-4B91-BF82-9B1B97128F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78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D74D48-326C-4105-B8EB-09B831117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88E494-7420-4EF0-A97D-8EDF5446A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F27288-3BB5-47CC-8967-6B0BA168A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522C83-D5F4-47D8-8C4E-130FE5337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442A-CB30-4456-A18C-CCD9284B05BE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11BF85-8651-4831-9ABA-CA50ED0A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FC7C40-DF32-469D-85E0-167ED2B4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B6FD-AC69-4B91-BF82-9B1B97128F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89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75A421-984E-4D17-A71C-149C1286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BF2B781-3C40-4722-873C-5449917C1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700BC1-971D-4B68-B554-CA440FD7F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01CD61-2702-4218-BE3B-3AD30BA6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442A-CB30-4456-A18C-CCD9284B05BE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2EF97C-335E-418B-9613-029AEFC75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D8F8B8-C636-41D5-980D-F1D9D86C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B6FD-AC69-4B91-BF82-9B1B97128F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52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2237338-6F26-4EBD-A772-1E9A82595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1781FC-B579-4D45-B406-5F3E4FC24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0CFC20-AD4C-491F-82A5-362FD79A5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6442A-CB30-4456-A18C-CCD9284B05BE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A5432F-72C7-403D-B703-E66D3A901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C4C549-F103-43E0-A7D3-C3B7F4986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1B6FD-AC69-4B91-BF82-9B1B97128F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04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>
            <a:extLst>
              <a:ext uri="{FF2B5EF4-FFF2-40B4-BE49-F238E27FC236}">
                <a16:creationId xmlns:a16="http://schemas.microsoft.com/office/drawing/2014/main" id="{73C72C30-64DF-40F5-A4D8-B84569C48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504"/>
            <a:ext cx="12192000" cy="6962504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A7474C71-4B82-4AE6-A315-07BCE36E0348}"/>
              </a:ext>
            </a:extLst>
          </p:cNvPr>
          <p:cNvSpPr txBox="1"/>
          <p:nvPr/>
        </p:nvSpPr>
        <p:spPr>
          <a:xfrm>
            <a:off x="191590" y="5241777"/>
            <a:ext cx="20219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BORDEAU </a:t>
            </a:r>
            <a:r>
              <a:rPr lang="fr-FR" dirty="0" err="1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Jovann</a:t>
            </a:r>
            <a:endParaRPr lang="fr-FR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fr-FR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BOUMEDINE Erwan</a:t>
            </a:r>
          </a:p>
          <a:p>
            <a:r>
              <a:rPr lang="fr-FR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MEKIDECHE Yacine</a:t>
            </a:r>
          </a:p>
          <a:p>
            <a:r>
              <a:rPr lang="fr-FR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SOUAMI Sarah</a:t>
            </a:r>
          </a:p>
          <a:p>
            <a:r>
              <a:rPr lang="fr-FR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SILVERA Dan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9037782-D879-4E2C-B34E-97F3E69169DF}"/>
              </a:ext>
            </a:extLst>
          </p:cNvPr>
          <p:cNvSpPr txBox="1"/>
          <p:nvPr/>
        </p:nvSpPr>
        <p:spPr>
          <a:xfrm>
            <a:off x="1854549" y="606980"/>
            <a:ext cx="84829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Tendance des messages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15F953C-A73E-4C14-B8C8-E64FE43F9EDD}"/>
              </a:ext>
            </a:extLst>
          </p:cNvPr>
          <p:cNvSpPr txBox="1"/>
          <p:nvPr/>
        </p:nvSpPr>
        <p:spPr>
          <a:xfrm>
            <a:off x="3389169" y="4872445"/>
            <a:ext cx="54136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via API Discord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984383B-958C-428C-9A85-367347DCC91E}"/>
              </a:ext>
            </a:extLst>
          </p:cNvPr>
          <p:cNvSpPr txBox="1"/>
          <p:nvPr/>
        </p:nvSpPr>
        <p:spPr>
          <a:xfrm>
            <a:off x="191590" y="4918216"/>
            <a:ext cx="2603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GROUPE 1 – ESGI 4IABD1 </a:t>
            </a:r>
          </a:p>
        </p:txBody>
      </p:sp>
    </p:spTree>
    <p:extLst>
      <p:ext uri="{BB962C8B-B14F-4D97-AF65-F5344CB8AC3E}">
        <p14:creationId xmlns:p14="http://schemas.microsoft.com/office/powerpoint/2010/main" val="1617281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AF79B38-2C7D-417E-9A1F-035CCF9BF1B4}"/>
              </a:ext>
            </a:extLst>
          </p:cNvPr>
          <p:cNvSpPr txBox="1"/>
          <p:nvPr/>
        </p:nvSpPr>
        <p:spPr>
          <a:xfrm>
            <a:off x="4859557" y="461555"/>
            <a:ext cx="2350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Sommaire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7F0D2EC-F041-4481-B278-2B2E85D60F39}"/>
              </a:ext>
            </a:extLst>
          </p:cNvPr>
          <p:cNvSpPr txBox="1"/>
          <p:nvPr/>
        </p:nvSpPr>
        <p:spPr>
          <a:xfrm>
            <a:off x="763731" y="1230401"/>
            <a:ext cx="3470309" cy="5093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b="1" dirty="0">
                <a:solidFill>
                  <a:srgbClr val="002060"/>
                </a:solidFill>
              </a:rPr>
              <a:t>I] Introduction</a:t>
            </a:r>
          </a:p>
          <a:p>
            <a:endParaRPr lang="fr-FR" sz="2500" b="1" dirty="0">
              <a:solidFill>
                <a:srgbClr val="002060"/>
              </a:solidFill>
            </a:endParaRPr>
          </a:p>
          <a:p>
            <a:r>
              <a:rPr lang="fr-FR" sz="2500" b="1" dirty="0">
                <a:solidFill>
                  <a:srgbClr val="002060"/>
                </a:solidFill>
              </a:rPr>
              <a:t>II] Architecture du projet</a:t>
            </a:r>
          </a:p>
          <a:p>
            <a:endParaRPr lang="fr-FR" sz="2500" b="1" dirty="0">
              <a:solidFill>
                <a:srgbClr val="002060"/>
              </a:solidFill>
            </a:endParaRPr>
          </a:p>
          <a:p>
            <a:r>
              <a:rPr lang="fr-FR" sz="2500" b="1" dirty="0">
                <a:solidFill>
                  <a:srgbClr val="002060"/>
                </a:solidFill>
              </a:rPr>
              <a:t>III] API Discord</a:t>
            </a:r>
          </a:p>
          <a:p>
            <a:endParaRPr lang="fr-FR" sz="2500" b="1" dirty="0">
              <a:solidFill>
                <a:srgbClr val="002060"/>
              </a:solidFill>
            </a:endParaRPr>
          </a:p>
          <a:p>
            <a:r>
              <a:rPr lang="fr-FR" sz="2500" b="1" dirty="0">
                <a:solidFill>
                  <a:srgbClr val="002060"/>
                </a:solidFill>
              </a:rPr>
              <a:t>IV] Producer</a:t>
            </a:r>
          </a:p>
          <a:p>
            <a:endParaRPr lang="fr-FR" sz="2500" b="1" dirty="0">
              <a:solidFill>
                <a:srgbClr val="002060"/>
              </a:solidFill>
            </a:endParaRPr>
          </a:p>
          <a:p>
            <a:r>
              <a:rPr lang="fr-FR" sz="2500" b="1" dirty="0">
                <a:solidFill>
                  <a:srgbClr val="002060"/>
                </a:solidFill>
              </a:rPr>
              <a:t>V] Consumer</a:t>
            </a:r>
          </a:p>
          <a:p>
            <a:endParaRPr lang="fr-FR" sz="2500" b="1" dirty="0">
              <a:solidFill>
                <a:srgbClr val="002060"/>
              </a:solidFill>
            </a:endParaRPr>
          </a:p>
          <a:p>
            <a:r>
              <a:rPr lang="fr-FR" sz="2500" b="1" dirty="0">
                <a:solidFill>
                  <a:srgbClr val="002060"/>
                </a:solidFill>
              </a:rPr>
              <a:t>VI] Visualisation</a:t>
            </a:r>
          </a:p>
          <a:p>
            <a:endParaRPr lang="fr-FR" sz="2500" b="1" dirty="0">
              <a:solidFill>
                <a:srgbClr val="002060"/>
              </a:solidFill>
            </a:endParaRPr>
          </a:p>
          <a:p>
            <a:r>
              <a:rPr lang="fr-FR" sz="2500" b="1" dirty="0">
                <a:solidFill>
                  <a:srgbClr val="002060"/>
                </a:solidFill>
              </a:rPr>
              <a:t>VII] Phase de test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3D18A06-2CA4-43BB-971D-B7916A2C3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02" y="1958885"/>
            <a:ext cx="6000206" cy="33751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7387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E5C15BD-C195-4F3E-8EBB-794AB47C9FD9}"/>
              </a:ext>
            </a:extLst>
          </p:cNvPr>
          <p:cNvSpPr txBox="1"/>
          <p:nvPr/>
        </p:nvSpPr>
        <p:spPr>
          <a:xfrm>
            <a:off x="4484914" y="229867"/>
            <a:ext cx="32221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solidFill>
                  <a:srgbClr val="FF0000"/>
                </a:solidFill>
              </a:rPr>
              <a:t>I] Introduction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BB177BB-3B1B-4429-9B9B-0A954950E2F2}"/>
              </a:ext>
            </a:extLst>
          </p:cNvPr>
          <p:cNvSpPr txBox="1"/>
          <p:nvPr/>
        </p:nvSpPr>
        <p:spPr>
          <a:xfrm>
            <a:off x="337160" y="3864214"/>
            <a:ext cx="487056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0" i="0" dirty="0">
                <a:effectLst/>
              </a:rPr>
              <a:t>Analyser la tendance des messages sur Discord en « temps réel » : </a:t>
            </a:r>
          </a:p>
          <a:p>
            <a:endParaRPr lang="fr-FR" sz="2000" dirty="0"/>
          </a:p>
          <a:p>
            <a:r>
              <a:rPr lang="fr-FR" sz="2000" dirty="0"/>
              <a:t>- Le</a:t>
            </a:r>
            <a:r>
              <a:rPr lang="fr-FR" sz="2000" b="0" i="0" dirty="0">
                <a:effectLst/>
              </a:rPr>
              <a:t>s mots les plus fréquemment employés avec filtres.</a:t>
            </a:r>
          </a:p>
          <a:p>
            <a:endParaRPr lang="fr-FR" sz="2000" dirty="0"/>
          </a:p>
          <a:p>
            <a:r>
              <a:rPr lang="fr-FR" sz="2000" dirty="0"/>
              <a:t>- Le nombre de messages envoyés par mois.</a:t>
            </a:r>
          </a:p>
          <a:p>
            <a:pPr marL="285750" indent="-285750">
              <a:buFontTx/>
              <a:buChar char="-"/>
            </a:pPr>
            <a:endParaRPr lang="fr-FR" sz="2000" dirty="0"/>
          </a:p>
          <a:p>
            <a:r>
              <a:rPr lang="fr-FR" sz="2000" dirty="0">
                <a:sym typeface="Wingdings" panose="05000000000000000000" pitchFamily="2" charset="2"/>
              </a:rPr>
              <a:t> </a:t>
            </a:r>
            <a:r>
              <a:rPr lang="fr-FR" sz="2000" b="0" i="0" dirty="0">
                <a:effectLst/>
              </a:rPr>
              <a:t>Visualisation </a:t>
            </a:r>
            <a:r>
              <a:rPr lang="fr-FR" sz="2000" dirty="0"/>
              <a:t>d</a:t>
            </a:r>
            <a:r>
              <a:rPr lang="fr-FR" sz="2000" b="0" i="0" dirty="0">
                <a:effectLst/>
              </a:rPr>
              <a:t>es résultats.</a:t>
            </a:r>
            <a:endParaRPr lang="fr-FR" sz="20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C3A66EF-A37B-4A39-9784-B66A74588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606" y="1100295"/>
            <a:ext cx="6307480" cy="552783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CA8942B-F13F-49E5-8269-EECF614738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3" t="13073" r="1203" b="11239"/>
          <a:stretch/>
        </p:blipFill>
        <p:spPr>
          <a:xfrm>
            <a:off x="1153888" y="2076347"/>
            <a:ext cx="2751908" cy="161445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C69E701-B372-4F15-9057-12751548E3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6" t="53515" r="9048"/>
          <a:stretch/>
        </p:blipFill>
        <p:spPr>
          <a:xfrm>
            <a:off x="1031968" y="567894"/>
            <a:ext cx="2995748" cy="133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6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D625432-4CD8-4900-8D5C-6D18E6D2BDDA}"/>
              </a:ext>
            </a:extLst>
          </p:cNvPr>
          <p:cNvSpPr txBox="1"/>
          <p:nvPr/>
        </p:nvSpPr>
        <p:spPr>
          <a:xfrm>
            <a:off x="3692434" y="247049"/>
            <a:ext cx="48071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solidFill>
                  <a:srgbClr val="FF0000"/>
                </a:solidFill>
              </a:rPr>
              <a:t>II] Architecture du projet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FD65D13-FB29-4294-92A7-0F13912F1002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1959267" y="2972032"/>
            <a:ext cx="1253122" cy="0"/>
          </a:xfrm>
          <a:prstGeom prst="straightConnector1">
            <a:avLst/>
          </a:prstGeom>
          <a:ln w="57150">
            <a:solidFill>
              <a:srgbClr val="5165F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408BA87-9A21-4A99-B7BA-FB801623D651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4587636" y="2972032"/>
            <a:ext cx="1299695" cy="0"/>
          </a:xfrm>
          <a:prstGeom prst="straightConnector1">
            <a:avLst/>
          </a:prstGeom>
          <a:ln w="57150">
            <a:solidFill>
              <a:srgbClr val="1D1D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6107DCC-6BEF-471E-A327-51146A62FEE5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7262578" y="2972032"/>
            <a:ext cx="2283169" cy="0"/>
          </a:xfrm>
          <a:prstGeom prst="straightConnector1">
            <a:avLst/>
          </a:prstGeom>
          <a:ln w="57150">
            <a:solidFill>
              <a:srgbClr val="E059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C4348576-1A29-4C83-898C-070F9EED6B90}"/>
              </a:ext>
            </a:extLst>
          </p:cNvPr>
          <p:cNvSpPr txBox="1"/>
          <p:nvPr/>
        </p:nvSpPr>
        <p:spPr>
          <a:xfrm>
            <a:off x="602850" y="5250739"/>
            <a:ext cx="1431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Récupérer les messages des servers en CSV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C1F4783-E4FD-4A4B-A4C4-1CB91F351DA7}"/>
              </a:ext>
            </a:extLst>
          </p:cNvPr>
          <p:cNvSpPr txBox="1"/>
          <p:nvPr/>
        </p:nvSpPr>
        <p:spPr>
          <a:xfrm>
            <a:off x="2846376" y="5112241"/>
            <a:ext cx="21072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0" i="0" dirty="0">
                <a:effectLst/>
                <a:latin typeface="gg sans"/>
              </a:rPr>
              <a:t>Récupération du CSV divisé en blocs</a:t>
            </a:r>
            <a:br>
              <a:rPr lang="fr-FR" b="0" i="0" dirty="0">
                <a:effectLst/>
                <a:latin typeface="gg sans"/>
              </a:rPr>
            </a:br>
            <a:r>
              <a:rPr lang="fr-FR" b="0" i="0" dirty="0">
                <a:effectLst/>
                <a:latin typeface="gg sans"/>
              </a:rPr>
              <a:t>+ envoi </a:t>
            </a:r>
            <a:r>
              <a:rPr lang="fr-FR" dirty="0">
                <a:latin typeface="gg sans"/>
              </a:rPr>
              <a:t>à</a:t>
            </a:r>
            <a:r>
              <a:rPr lang="fr-FR" b="0" i="0" dirty="0">
                <a:effectLst/>
                <a:latin typeface="gg sans"/>
              </a:rPr>
              <a:t> un topic Kafka avec un batch de 100messages/sec</a:t>
            </a:r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AA01C2F-FA96-4BA0-857C-681448695957}"/>
              </a:ext>
            </a:extLst>
          </p:cNvPr>
          <p:cNvSpPr txBox="1"/>
          <p:nvPr/>
        </p:nvSpPr>
        <p:spPr>
          <a:xfrm>
            <a:off x="5405179" y="5250739"/>
            <a:ext cx="23395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0" i="0" dirty="0">
                <a:effectLst/>
                <a:latin typeface="gg sans"/>
              </a:rPr>
              <a:t>Lecture des </a:t>
            </a:r>
            <a:r>
              <a:rPr lang="fr-FR" b="0" i="0" dirty="0" err="1">
                <a:effectLst/>
                <a:latin typeface="gg sans"/>
              </a:rPr>
              <a:t>batchs</a:t>
            </a:r>
            <a:r>
              <a:rPr lang="fr-FR" b="0" i="0" dirty="0">
                <a:effectLst/>
                <a:latin typeface="gg sans"/>
              </a:rPr>
              <a:t> au fur et à mesure</a:t>
            </a:r>
            <a:br>
              <a:rPr lang="fr-FR" b="0" i="0" dirty="0">
                <a:effectLst/>
                <a:latin typeface="gg sans"/>
              </a:rPr>
            </a:br>
            <a:r>
              <a:rPr lang="fr-FR" b="0" i="0" dirty="0">
                <a:effectLst/>
                <a:latin typeface="gg sans"/>
              </a:rPr>
              <a:t>+ traitement des messages + stockage sur HDFS</a:t>
            </a:r>
            <a:endParaRPr lang="fr-FR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D09D6F4C-FADE-4F5F-B547-91BD34D51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828" y="1320171"/>
            <a:ext cx="1544367" cy="70507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42CDB2D1-884A-4C7D-A8D5-7DEEAE358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331" y="1101947"/>
            <a:ext cx="1415608" cy="892922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6B1BCC0D-0E56-4BF3-BAFE-D029D8810E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71" y="1302008"/>
            <a:ext cx="1381671" cy="777052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EA41223F-06CB-4EE8-9A31-8FDB47959F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367" y="1021031"/>
            <a:ext cx="1866136" cy="1091617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7485F43E-64C9-4C8D-8C31-E08235B68E2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2" t="22548" r="23674" b="34278"/>
          <a:stretch/>
        </p:blipFill>
        <p:spPr>
          <a:xfrm>
            <a:off x="7641558" y="3038444"/>
            <a:ext cx="1463891" cy="520353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39020FEE-2C85-459D-B568-D65A51E079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488" y="3899371"/>
            <a:ext cx="1463894" cy="823440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BDAC5BB7-50BC-481B-9856-AE9F90CA4C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24" y="3949717"/>
            <a:ext cx="658164" cy="722750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D484EDEC-6977-480E-8FD7-FA451935D0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49" y="4031363"/>
            <a:ext cx="1300724" cy="595512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3B972D90-87BA-4270-AF23-DE2D45AC19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280" y="4022349"/>
            <a:ext cx="1261348" cy="577485"/>
          </a:xfrm>
          <a:prstGeom prst="rect">
            <a:avLst/>
          </a:prstGeom>
        </p:spPr>
      </p:pic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E5AB078C-2698-4E8E-8E2C-DBFE711C1FDD}"/>
              </a:ext>
            </a:extLst>
          </p:cNvPr>
          <p:cNvSpPr/>
          <p:nvPr/>
        </p:nvSpPr>
        <p:spPr>
          <a:xfrm>
            <a:off x="678148" y="2179554"/>
            <a:ext cx="1281119" cy="1584956"/>
          </a:xfrm>
          <a:prstGeom prst="roundRect">
            <a:avLst/>
          </a:prstGeom>
          <a:solidFill>
            <a:srgbClr val="5165F6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Discord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9EEBEA84-4A6A-4671-B3FD-8E5EDF34FFE5}"/>
              </a:ext>
            </a:extLst>
          </p:cNvPr>
          <p:cNvSpPr/>
          <p:nvPr/>
        </p:nvSpPr>
        <p:spPr>
          <a:xfrm>
            <a:off x="3212389" y="2112648"/>
            <a:ext cx="1375247" cy="171876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Producer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D1BC7AFB-F487-44FC-A540-6E58236D5EC9}"/>
              </a:ext>
            </a:extLst>
          </p:cNvPr>
          <p:cNvSpPr/>
          <p:nvPr/>
        </p:nvSpPr>
        <p:spPr>
          <a:xfrm>
            <a:off x="5887331" y="2112648"/>
            <a:ext cx="1375247" cy="1718767"/>
          </a:xfrm>
          <a:prstGeom prst="roundRect">
            <a:avLst/>
          </a:prstGeom>
          <a:solidFill>
            <a:srgbClr val="E0590A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Consumer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6B4C9298-9937-4946-91DE-5189A7CB6D4B}"/>
              </a:ext>
            </a:extLst>
          </p:cNvPr>
          <p:cNvSpPr/>
          <p:nvPr/>
        </p:nvSpPr>
        <p:spPr>
          <a:xfrm>
            <a:off x="9545747" y="2112648"/>
            <a:ext cx="1645377" cy="1718768"/>
          </a:xfrm>
          <a:prstGeom prst="roundRect">
            <a:avLst/>
          </a:prstGeom>
          <a:solidFill>
            <a:srgbClr val="FF4B4B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Visualisation du </a:t>
            </a:r>
            <a:r>
              <a:rPr lang="fr-FR" dirty="0" err="1"/>
              <a:t>dashboard</a:t>
            </a:r>
            <a:endParaRPr lang="fr-FR" dirty="0"/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C8AF5268-740E-4FD7-BF7B-1241DED2C5E8}"/>
              </a:ext>
            </a:extLst>
          </p:cNvPr>
          <p:cNvSpPr txBox="1"/>
          <p:nvPr/>
        </p:nvSpPr>
        <p:spPr>
          <a:xfrm>
            <a:off x="9545747" y="5236804"/>
            <a:ext cx="16453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0" i="0" dirty="0">
                <a:effectLst/>
                <a:latin typeface="gg sans"/>
              </a:rPr>
              <a:t>Affichage des résultats en temps réel avec </a:t>
            </a:r>
            <a:r>
              <a:rPr lang="fr-FR" b="0" i="0" dirty="0" err="1">
                <a:effectLst/>
                <a:latin typeface="gg sans"/>
              </a:rPr>
              <a:t>Streamlit</a:t>
            </a:r>
            <a:r>
              <a:rPr lang="fr-FR" b="0" i="0" dirty="0">
                <a:effectLst/>
                <a:latin typeface="gg sans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640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46E23FE-B467-48CB-B6C1-7CA1EF4784CA}"/>
              </a:ext>
            </a:extLst>
          </p:cNvPr>
          <p:cNvSpPr txBox="1"/>
          <p:nvPr/>
        </p:nvSpPr>
        <p:spPr>
          <a:xfrm>
            <a:off x="3692434" y="398809"/>
            <a:ext cx="48071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solidFill>
                  <a:srgbClr val="FF0000"/>
                </a:solidFill>
              </a:rPr>
              <a:t>III] API Discord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C045B9-2329-484C-B085-8AB1FF88B243}"/>
              </a:ext>
            </a:extLst>
          </p:cNvPr>
          <p:cNvSpPr txBox="1"/>
          <p:nvPr/>
        </p:nvSpPr>
        <p:spPr>
          <a:xfrm>
            <a:off x="607308" y="1284730"/>
            <a:ext cx="705045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 Création d’un bot Discord qu’on a introduit dans 2 servers différents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inherit"/>
              </a:rPr>
              <a:t>1i3 2020-2021 </a:t>
            </a:r>
            <a:r>
              <a:rPr lang="fr-FR" dirty="0"/>
              <a:t>(majorité des messages)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inherit"/>
              </a:rPr>
              <a:t>4IABD1</a:t>
            </a:r>
          </a:p>
          <a:p>
            <a:pPr algn="l" fontAlgn="base"/>
            <a:endParaRPr lang="fr-FR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fr-FR" dirty="0">
                <a:solidFill>
                  <a:srgbClr val="000000"/>
                </a:solidFill>
                <a:latin typeface="inherit"/>
              </a:rPr>
              <a:t>2. Récupération des messages via script Python avec </a:t>
            </a:r>
            <a:r>
              <a:rPr lang="fr-FR" dirty="0" err="1">
                <a:solidFill>
                  <a:srgbClr val="000000"/>
                </a:solidFill>
                <a:latin typeface="inherit"/>
              </a:rPr>
              <a:t>token</a:t>
            </a:r>
            <a:r>
              <a:rPr lang="fr-FR" dirty="0">
                <a:solidFill>
                  <a:srgbClr val="000000"/>
                </a:solidFill>
                <a:latin typeface="inherit"/>
              </a:rPr>
              <a:t> unique du Bot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inherit"/>
              </a:rPr>
              <a:t>Dates : 2020 à 2024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inherit"/>
              </a:rPr>
              <a:t>Nombre : </a:t>
            </a:r>
            <a:r>
              <a:rPr lang="fr-FR" dirty="0"/>
              <a:t>36.260 messages triés par date croissante</a:t>
            </a:r>
            <a:endParaRPr lang="fr-FR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endParaRPr lang="fr-FR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fr-FR" b="0" i="0" dirty="0">
                <a:solidFill>
                  <a:srgbClr val="000000"/>
                </a:solidFill>
                <a:effectLst/>
                <a:latin typeface="inherit"/>
              </a:rPr>
              <a:t>3. Fichier CSV ob</a:t>
            </a:r>
            <a:r>
              <a:rPr lang="fr-FR" dirty="0">
                <a:solidFill>
                  <a:srgbClr val="000000"/>
                </a:solidFill>
                <a:latin typeface="inherit"/>
              </a:rPr>
              <a:t>tenu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4117123-19ED-44A2-AE6A-8FAC01262D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5" t="2836" r="3739" b="3134"/>
          <a:stretch/>
        </p:blipFill>
        <p:spPr>
          <a:xfrm>
            <a:off x="8499566" y="1639388"/>
            <a:ext cx="2764379" cy="35792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C51E245-DFBA-4DBF-BC96-717D158FF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53" y="3955072"/>
            <a:ext cx="6975566" cy="25041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83503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9BCE062-798C-42EB-8385-DF74F20B3B44}"/>
              </a:ext>
            </a:extLst>
          </p:cNvPr>
          <p:cNvSpPr txBox="1"/>
          <p:nvPr/>
        </p:nvSpPr>
        <p:spPr>
          <a:xfrm>
            <a:off x="3692434" y="459769"/>
            <a:ext cx="48071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solidFill>
                  <a:srgbClr val="FF0000"/>
                </a:solidFill>
              </a:rPr>
              <a:t>IV] Producer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DAD132E-5533-472F-AAFE-18078DA483E7}"/>
              </a:ext>
            </a:extLst>
          </p:cNvPr>
          <p:cNvSpPr txBox="1"/>
          <p:nvPr/>
        </p:nvSpPr>
        <p:spPr>
          <a:xfrm>
            <a:off x="470263" y="1859339"/>
            <a:ext cx="48071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d’un script en Scala qui va permettre la :</a:t>
            </a:r>
          </a:p>
          <a:p>
            <a:pPr marL="342900" indent="-342900">
              <a:buAutoNum type="arabicPeriod"/>
            </a:pPr>
            <a:endParaRPr lang="fr-FR" dirty="0"/>
          </a:p>
          <a:p>
            <a:pPr marL="342900" indent="-342900">
              <a:buAutoNum type="arabicPeriod"/>
            </a:pPr>
            <a:r>
              <a:rPr lang="fr-FR" dirty="0"/>
              <a:t>Récupération du fichier CSV divisé en lots de 10.000 lignes (4 fichiers stockés en local).</a:t>
            </a:r>
          </a:p>
          <a:p>
            <a:pPr marL="342900" indent="-342900">
              <a:buAutoNum type="arabicPeriod"/>
            </a:pPr>
            <a:endParaRPr lang="fr-FR" dirty="0"/>
          </a:p>
          <a:p>
            <a:pPr marL="342900" indent="-342900">
              <a:buAutoNum type="arabicPeriod"/>
            </a:pPr>
            <a:r>
              <a:rPr lang="fr-FR" dirty="0"/>
              <a:t>Transformation de ces fichiers en objets JSON (plus optimisé).</a:t>
            </a:r>
          </a:p>
          <a:p>
            <a:pPr marL="342900" indent="-342900">
              <a:buAutoNum type="arabicPeriod"/>
            </a:pPr>
            <a:endParaRPr lang="fr-FR" dirty="0"/>
          </a:p>
          <a:p>
            <a:pPr marL="342900" indent="-342900">
              <a:buAutoNum type="arabicPeriod"/>
            </a:pPr>
            <a:r>
              <a:rPr lang="fr-FR" dirty="0"/>
              <a:t>Envoi des fichiers sur un topic Kafka avec un batch de 100 messages par seconde pour passer ça dans le Consumer.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FB924F-C605-4C6F-89AA-ED7F13F8C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860" y="1672284"/>
            <a:ext cx="6107877" cy="351343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216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6B2BEA5-B2DE-4CDF-AAAC-7D7B678ED89A}"/>
              </a:ext>
            </a:extLst>
          </p:cNvPr>
          <p:cNvSpPr txBox="1"/>
          <p:nvPr/>
        </p:nvSpPr>
        <p:spPr>
          <a:xfrm>
            <a:off x="3692434" y="523047"/>
            <a:ext cx="48071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solidFill>
                  <a:srgbClr val="FF0000"/>
                </a:solidFill>
              </a:rPr>
              <a:t>V] Consumer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56B6B59-7D77-4FE9-AFF5-B4F0327A0EA6}"/>
              </a:ext>
            </a:extLst>
          </p:cNvPr>
          <p:cNvSpPr txBox="1"/>
          <p:nvPr/>
        </p:nvSpPr>
        <p:spPr>
          <a:xfrm>
            <a:off x="704693" y="1779860"/>
            <a:ext cx="597548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 fur et à mesure, on va avoir :</a:t>
            </a:r>
          </a:p>
          <a:p>
            <a:endParaRPr lang="fr-FR" dirty="0"/>
          </a:p>
          <a:p>
            <a:endParaRPr lang="fr-FR" dirty="0"/>
          </a:p>
          <a:p>
            <a:pPr marL="342900" indent="-342900">
              <a:buAutoNum type="arabicPeriod"/>
            </a:pPr>
            <a:r>
              <a:rPr lang="fr-FR" dirty="0"/>
              <a:t>Lecture des </a:t>
            </a:r>
            <a:r>
              <a:rPr lang="fr-FR" dirty="0" err="1"/>
              <a:t>batchs</a:t>
            </a:r>
            <a:r>
              <a:rPr lang="fr-FR" dirty="0"/>
              <a:t> depuis Kafka</a:t>
            </a:r>
          </a:p>
          <a:p>
            <a:pPr marL="342900" indent="-342900">
              <a:buAutoNum type="arabicPeriod"/>
            </a:pPr>
            <a:endParaRPr lang="fr-FR" dirty="0"/>
          </a:p>
          <a:p>
            <a:pPr marL="342900" indent="-342900">
              <a:buAutoNum type="arabicPeriod"/>
            </a:pPr>
            <a:r>
              <a:rPr lang="fr-FR" dirty="0"/>
              <a:t>Conversion des </a:t>
            </a:r>
            <a:r>
              <a:rPr lang="fr-FR" dirty="0" err="1"/>
              <a:t>batchs</a:t>
            </a:r>
            <a:r>
              <a:rPr lang="fr-FR" dirty="0"/>
              <a:t> en </a:t>
            </a:r>
            <a:r>
              <a:rPr lang="fr-FR" dirty="0" err="1"/>
              <a:t>dataframe</a:t>
            </a:r>
            <a:endParaRPr lang="fr-FR" dirty="0"/>
          </a:p>
          <a:p>
            <a:pPr marL="342900" indent="-342900">
              <a:buAutoNum type="arabicPeriod"/>
            </a:pPr>
            <a:endParaRPr lang="fr-FR" dirty="0"/>
          </a:p>
          <a:p>
            <a:pPr marL="342900" indent="-342900">
              <a:buAutoNum type="arabicPeriod"/>
            </a:pPr>
            <a:r>
              <a:rPr lang="fr-FR" dirty="0"/>
              <a:t>Traitements des messages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Récupération des mots et à quelle fréquence dans le batch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Nombre de messages par mois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AutoNum type="arabicPeriod" startAt="4"/>
            </a:pPr>
            <a:r>
              <a:rPr lang="fr-FR" dirty="0"/>
              <a:t>Mise à jour des tables de résultats après traitements</a:t>
            </a:r>
          </a:p>
          <a:p>
            <a:pPr marL="342900" indent="-342900">
              <a:buAutoNum type="arabicPeriod" startAt="4"/>
            </a:pPr>
            <a:endParaRPr lang="fr-FR" dirty="0"/>
          </a:p>
          <a:p>
            <a:pPr marL="342900" indent="-342900">
              <a:buAutoNum type="arabicPeriod" startAt="4"/>
            </a:pPr>
            <a:r>
              <a:rPr lang="fr-FR" dirty="0"/>
              <a:t>Données enregistrées sur HDFS dans une table delta </a:t>
            </a:r>
            <a:r>
              <a:rPr lang="fr-FR" dirty="0" err="1"/>
              <a:t>lake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6474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B14FC0F-8E74-412A-9290-EBD9C3EDC9B2}"/>
              </a:ext>
            </a:extLst>
          </p:cNvPr>
          <p:cNvSpPr txBox="1"/>
          <p:nvPr/>
        </p:nvSpPr>
        <p:spPr>
          <a:xfrm>
            <a:off x="3518262" y="459770"/>
            <a:ext cx="54167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solidFill>
                  <a:srgbClr val="FF0000"/>
                </a:solidFill>
              </a:rPr>
              <a:t>VI] Visualisation en temps réel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AD1A88D-1523-4A5A-B324-BF40326E446B}"/>
              </a:ext>
            </a:extLst>
          </p:cNvPr>
          <p:cNvSpPr txBox="1"/>
          <p:nvPr/>
        </p:nvSpPr>
        <p:spPr>
          <a:xfrm>
            <a:off x="682864" y="2303854"/>
            <a:ext cx="49042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dirty="0"/>
              <a:t>Récupération des données stockées sur HDFS.</a:t>
            </a:r>
          </a:p>
          <a:p>
            <a:pPr marL="342900" indent="-342900">
              <a:buAutoNum type="arabicPeriod"/>
            </a:pPr>
            <a:endParaRPr lang="fr-FR" dirty="0"/>
          </a:p>
          <a:p>
            <a:pPr marL="342900" indent="-342900">
              <a:buAutoNum type="arabicPeriod"/>
            </a:pPr>
            <a:r>
              <a:rPr lang="fr-FR" dirty="0"/>
              <a:t>Lecture des données.</a:t>
            </a:r>
          </a:p>
          <a:p>
            <a:pPr marL="342900" indent="-342900">
              <a:buAutoNum type="arabicPeriod"/>
            </a:pPr>
            <a:endParaRPr lang="fr-FR" dirty="0"/>
          </a:p>
          <a:p>
            <a:pPr marL="342900" indent="-342900">
              <a:buAutoNum type="arabicPeriod"/>
            </a:pPr>
            <a:r>
              <a:rPr lang="fr-FR" dirty="0"/>
              <a:t>Création de vues temporaires.</a:t>
            </a:r>
          </a:p>
          <a:p>
            <a:pPr marL="342900" indent="-342900">
              <a:buAutoNum type="arabicPeriod"/>
            </a:pPr>
            <a:endParaRPr lang="fr-FR" dirty="0"/>
          </a:p>
          <a:p>
            <a:pPr marL="342900" indent="-342900">
              <a:buAutoNum type="arabicPeriod"/>
            </a:pPr>
            <a:r>
              <a:rPr lang="fr-FR" dirty="0"/>
              <a:t>Requêtes pour obtenir des </a:t>
            </a:r>
            <a:r>
              <a:rPr lang="fr-FR" dirty="0" err="1"/>
              <a:t>dataframes</a:t>
            </a:r>
            <a:r>
              <a:rPr lang="fr-FR" dirty="0"/>
              <a:t> adaptés à ce qu’on veut afficher.</a:t>
            </a:r>
          </a:p>
          <a:p>
            <a:pPr marL="342900" indent="-342900">
              <a:buAutoNum type="arabicPeriod"/>
            </a:pPr>
            <a:endParaRPr lang="fr-FR" dirty="0"/>
          </a:p>
          <a:p>
            <a:pPr marL="342900" indent="-342900">
              <a:buAutoNum type="arabicPeriod"/>
            </a:pPr>
            <a:r>
              <a:rPr lang="fr-FR" dirty="0"/>
              <a:t>Affichage des données avec </a:t>
            </a:r>
            <a:r>
              <a:rPr lang="fr-FR" dirty="0" err="1"/>
              <a:t>Streamlit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2433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B14FC0F-8E74-412A-9290-EBD9C3EDC9B2}"/>
              </a:ext>
            </a:extLst>
          </p:cNvPr>
          <p:cNvSpPr txBox="1"/>
          <p:nvPr/>
        </p:nvSpPr>
        <p:spPr>
          <a:xfrm>
            <a:off x="3387634" y="433644"/>
            <a:ext cx="54167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solidFill>
                  <a:srgbClr val="FF0000"/>
                </a:solidFill>
              </a:rPr>
              <a:t>VII] Phase de test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8C5103A-7AB0-410E-8388-6FA0F939416F}"/>
              </a:ext>
            </a:extLst>
          </p:cNvPr>
          <p:cNvSpPr txBox="1"/>
          <p:nvPr/>
        </p:nvSpPr>
        <p:spPr>
          <a:xfrm>
            <a:off x="285182" y="5421110"/>
            <a:ext cx="62049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/>
              <a:t>Pour plus tard :</a:t>
            </a:r>
          </a:p>
          <a:p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Utilisateurs les plus actifs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Labellisation mots/émotion </a:t>
            </a:r>
            <a:r>
              <a:rPr lang="fr-FR" sz="2000" dirty="0">
                <a:sym typeface="Wingdings" panose="05000000000000000000" pitchFamily="2" charset="2"/>
              </a:rPr>
              <a:t> </a:t>
            </a:r>
            <a:r>
              <a:rPr lang="fr-FR" sz="2000" dirty="0"/>
              <a:t>prédiction sentimentale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55F11DD-E4D9-4183-9647-DC2F532AD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551" y="1411589"/>
            <a:ext cx="6915150" cy="3771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F3FBDE-2D77-4D55-8916-8A5C2C67DC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r="5785"/>
          <a:stretch/>
        </p:blipFill>
        <p:spPr bwMode="auto">
          <a:xfrm>
            <a:off x="1047106" y="821039"/>
            <a:ext cx="2340528" cy="4362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5132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4007</TotalTime>
  <Words>395</Words>
  <Application>Microsoft Office PowerPoint</Application>
  <PresentationFormat>Grand écran</PresentationFormat>
  <Paragraphs>87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gg sans</vt:lpstr>
      <vt:lpstr>inherit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Yacine_PC</dc:creator>
  <cp:lastModifiedBy>Yacine_PC</cp:lastModifiedBy>
  <cp:revision>39</cp:revision>
  <dcterms:created xsi:type="dcterms:W3CDTF">2024-07-21T18:37:30Z</dcterms:created>
  <dcterms:modified xsi:type="dcterms:W3CDTF">2024-07-24T13:34:32Z</dcterms:modified>
</cp:coreProperties>
</file>