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8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CF86-FA4D-4E0A-B115-A325C64D6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AD67C-C6FE-43F5-9B36-E7CBAB7A7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D442-CFD8-4BC9-950B-F1EA121B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CFAED-0D77-4BD1-B3BD-FF7199C9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693B-6C23-467B-B42B-70C87D88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1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CA99-98C1-408B-8588-990A0147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9C99F-0333-4727-93C8-35898D98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849C7-1D6A-4B6C-BE4A-F89DE6F5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1ED2-BD31-4121-8170-C0701468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E2A9-F8C7-45C5-AE79-034D1AC0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87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F3CE6F-AB47-4E41-8A2F-B2E197D73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B88D-1EF5-4674-9957-167BF1E84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0229F-EF88-42C9-A90E-553427B7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2C2BA-7B65-4C9D-9DCC-2E2DA9A1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B4283-DF9B-47A4-8ED2-D1D1BD60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8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3EC6-93BB-426A-98E6-98170D66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1C6-D4B1-41A1-882C-006BAC29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B47A-607C-4F44-91FB-BB89E214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A506-302A-4E7C-8B1B-EE18FE7C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3B71-3A8F-449C-AF81-BC6431A0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5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DFAD-470A-4890-9DE8-EB116174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8F98B-B844-45F4-93F9-B05CDF4C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C71F-B807-44BA-803F-B81AFCBD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92C97-03EA-4196-9DE4-80B9BDF4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FD89-A326-4712-A862-F83B143D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402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0C9D-7828-4C69-B378-D4C8B6B6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DAA-131D-4E67-8BC6-6EE7A3854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CA320-66A6-4564-BC68-9B5B0D554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1BB63-2D8D-4CEC-8538-90666AF8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57AEB-F124-47D5-8A9D-FE01A06C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9645-E099-4DE3-9328-5DF3A3C4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53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1486-8B04-4352-B779-4E6088A5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89DF6-E272-491E-AA54-96A3BA38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5CB64-171A-4260-8E2B-1001EF4F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3553A-FEFE-48C2-A329-3F397E9BF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3E2C1-220A-484D-98A8-78F24E9BE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862A0-7916-40D7-A4C0-53722FC0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7E8DE-19B0-43BC-BB95-DB3789EF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A5128-09C6-4D17-AD76-9283DB9B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37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FFD4-5E81-49A9-B617-48C3ECA1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AE747-E530-44DF-B555-DC0BEE4D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66F80-00C3-443F-9228-722715E8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AB7AD-91FD-4964-A221-6DAB2447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55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2709A-E26F-41CE-97E7-FF8D438B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7491A-79A6-4B68-8EF9-1C0CE402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78FFB-A63E-4720-A138-D51C1A55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4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B2BD-99A5-4ECE-B0BC-B3F80423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BB15-4C46-48C7-AA15-CA551DB4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BB97F-DE24-4ADF-8ADA-72A7D6F7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5A224-019F-466D-B1B7-89CE9CE6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6C8F9-25FE-4BFB-BB50-F507BD06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97BB9-6A53-4A6E-9618-B6EBDE14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09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8DFD-E3C3-4BEE-AC61-2DE14EBC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B5C1D-2E8C-41A2-A1C6-8CA6DF9FA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6DA34-9B9E-4F8C-874F-60E8D7447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F0511-A39B-4785-90DB-C1BA5481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4EC4-CF87-40A5-BBB2-38EF9263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2441C-6C2F-4459-AFA3-A1D74476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5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3AA66-36D3-42A7-B441-A7735E7B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4C4FE-6162-4BCA-9148-26539F1E5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2039A-7A60-43BA-9518-749308703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F923-D245-4C8B-B6DF-8818C719D8D0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92631-8C18-4EFD-9B83-38755761F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DBDF6-6FAC-491D-A6DA-ECC339FC9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7DB02-091E-47BE-90C7-505754A482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18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7130-4C47-4D7F-B7C8-65E3B7AF5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KMeans Clustering </a:t>
            </a:r>
            <a:br>
              <a:rPr lang="en-US" b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7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 6 Dimensions to </a:t>
            </a:r>
            <a:br>
              <a:rPr lang="en-US" sz="4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sample phase space</a:t>
            </a:r>
            <a:endParaRPr lang="en-CA" sz="56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4A6C5-21CD-46A7-8337-D60CDD405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223" y="4352924"/>
            <a:ext cx="9144000" cy="904875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By: Michael Poon, Mathew Bub</a:t>
            </a:r>
          </a:p>
          <a:p>
            <a:r>
              <a:rPr lang="en-US" sz="20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June 2018</a:t>
            </a:r>
          </a:p>
          <a:p>
            <a:endParaRPr lang="en-CA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45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7130-4C47-4D7F-B7C8-65E3B7AF5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950" y="76200"/>
            <a:ext cx="9144000" cy="18287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‘clustering technique </a:t>
            </a:r>
            <a:b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reduce 6D dataset’</a:t>
            </a:r>
            <a:endParaRPr lang="en-CA" sz="59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4A6C5-21CD-46A7-8337-D60CDD405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562" y="5724525"/>
            <a:ext cx="9144000" cy="904875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By: Michael Poon, Mathew Bub</a:t>
            </a:r>
          </a:p>
          <a:p>
            <a:r>
              <a:rPr lang="en-US" sz="20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June 2018</a:t>
            </a:r>
          </a:p>
          <a:p>
            <a:endParaRPr lang="en-CA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6343B-1F64-461F-9B11-3FD0E7F8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100452"/>
            <a:ext cx="7210425" cy="31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1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7130-4C47-4D7F-B7C8-65E3B7AF5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408" y="564295"/>
            <a:ext cx="11869615" cy="65942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Overview: </a:t>
            </a:r>
            <a:r>
              <a:rPr lang="en-US" sz="2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Gaia DR2 RV (6D) -&gt; main program -&gt; 3D or 4D subspace?</a:t>
            </a:r>
            <a:endParaRPr lang="en-CA" sz="2900" b="1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A79EFB-9C53-455D-B920-B8BEC9A19ED9}"/>
              </a:ext>
            </a:extLst>
          </p:cNvPr>
          <p:cNvSpPr txBox="1">
            <a:spLocks/>
          </p:cNvSpPr>
          <p:nvPr/>
        </p:nvSpPr>
        <p:spPr>
          <a:xfrm>
            <a:off x="448407" y="1518382"/>
            <a:ext cx="11869615" cy="6594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Due to constraints from: </a:t>
            </a:r>
            <a:r>
              <a:rPr lang="en-US" sz="28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Conserved (1) Energy,  (2) Ang. Momentum, (3?) </a:t>
            </a:r>
            <a:r>
              <a:rPr lang="en-US" sz="2800" i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Mystery</a:t>
            </a:r>
            <a:endParaRPr lang="en-CA" sz="2800" i="1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B10B6A-14C8-4B26-8BE5-ACCE6D3E8F15}"/>
              </a:ext>
            </a:extLst>
          </p:cNvPr>
          <p:cNvSpPr txBox="1">
            <a:spLocks/>
          </p:cNvSpPr>
          <p:nvPr/>
        </p:nvSpPr>
        <p:spPr>
          <a:xfrm>
            <a:off x="448406" y="2560392"/>
            <a:ext cx="11869615" cy="6594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Problem: </a:t>
            </a:r>
            <a:r>
              <a:rPr lang="en-US" sz="28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 program bottleneck, reduce dataset to a reasonable sample</a:t>
            </a:r>
            <a:endParaRPr lang="en-CA" sz="2800" i="1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B36FC24-B27B-46FC-A2B6-3B4C7485E849}"/>
              </a:ext>
            </a:extLst>
          </p:cNvPr>
          <p:cNvSpPr txBox="1">
            <a:spLocks/>
          </p:cNvSpPr>
          <p:nvPr/>
        </p:nvSpPr>
        <p:spPr>
          <a:xfrm>
            <a:off x="448405" y="4334608"/>
            <a:ext cx="11623433" cy="8616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GOAL:</a:t>
            </a:r>
          </a:p>
          <a:p>
            <a:pPr algn="l"/>
            <a:r>
              <a:rPr lang="en-US" sz="1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Want a reduction: </a:t>
            </a:r>
            <a:r>
              <a:rPr lang="en-US" sz="28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7,224,631 -&gt; quality cuts -&gt; KMeans Clustering -&gt; 100,000? </a:t>
            </a:r>
            <a:endParaRPr lang="en-CA" sz="2800" i="1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7130-4C47-4D7F-B7C8-65E3B7AF5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254663"/>
            <a:ext cx="11139854" cy="112468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 is KMeans Clustering?</a:t>
            </a:r>
            <a:br>
              <a:rPr lang="en-US" b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2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-unsupervised (no “correct” solution) machine learning technique </a:t>
            </a:r>
            <a:endParaRPr lang="en-CA" sz="22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../../_images/sphx_glr_plot_cluster_comparison_001.png">
            <a:extLst>
              <a:ext uri="{FF2B5EF4-FFF2-40B4-BE49-F238E27FC236}">
                <a16:creationId xmlns:a16="http://schemas.microsoft.com/office/drawing/2014/main" id="{3D58C403-B2DD-4D55-9B7A-6AD79CF3F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803" y="1540800"/>
            <a:ext cx="7214394" cy="429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866FF-1E3C-43AC-BEF0-6F52988B9452}"/>
              </a:ext>
            </a:extLst>
          </p:cNvPr>
          <p:cNvSpPr/>
          <p:nvPr/>
        </p:nvSpPr>
        <p:spPr>
          <a:xfrm>
            <a:off x="2488803" y="1410117"/>
            <a:ext cx="902097" cy="457200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561FE5-54B8-4BD5-B160-91767E19E46B}"/>
              </a:ext>
            </a:extLst>
          </p:cNvPr>
          <p:cNvSpPr txBox="1">
            <a:spLocks/>
          </p:cNvSpPr>
          <p:nvPr/>
        </p:nvSpPr>
        <p:spPr>
          <a:xfrm>
            <a:off x="2387111" y="5944698"/>
            <a:ext cx="6018335" cy="7684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Clusters how we want it to, and runs (relatively) fast: </a:t>
            </a:r>
          </a:p>
          <a:p>
            <a:pPr algn="l"/>
            <a:r>
              <a:rPr lang="en-US" sz="1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Linear in Big O: O(</a:t>
            </a:r>
            <a:r>
              <a:rPr lang="en-US" sz="1900" dirty="0" err="1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kN</a:t>
            </a:r>
            <a:r>
              <a:rPr lang="en-US" sz="19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), k - #iterations, N - #datapoints</a:t>
            </a:r>
            <a:endParaRPr lang="en-CA" sz="19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81DCB-E428-43AE-BF26-46179E35F760}"/>
              </a:ext>
            </a:extLst>
          </p:cNvPr>
          <p:cNvSpPr txBox="1"/>
          <p:nvPr/>
        </p:nvSpPr>
        <p:spPr>
          <a:xfrm>
            <a:off x="8697057" y="5849008"/>
            <a:ext cx="1512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5"/>
                </a:solidFill>
              </a:rPr>
              <a:t>scikit-learn.org</a:t>
            </a:r>
          </a:p>
        </p:txBody>
      </p:sp>
    </p:spTree>
    <p:extLst>
      <p:ext uri="{BB962C8B-B14F-4D97-AF65-F5344CB8AC3E}">
        <p14:creationId xmlns:p14="http://schemas.microsoft.com/office/powerpoint/2010/main" val="127096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016095-8C10-4F88-A6E0-01E9260663DC}"/>
              </a:ext>
            </a:extLst>
          </p:cNvPr>
          <p:cNvSpPr/>
          <p:nvPr/>
        </p:nvSpPr>
        <p:spPr>
          <a:xfrm>
            <a:off x="4425097" y="3982918"/>
            <a:ext cx="6418385" cy="2066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87130-4C47-4D7F-B7C8-65E3B7AF5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757" y="202222"/>
            <a:ext cx="10266485" cy="10638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Does KMeans Work?</a:t>
            </a:r>
            <a:endParaRPr lang="en-CA" sz="56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4A6C5-21CD-46A7-8337-D60CDD405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523" y="2190015"/>
            <a:ext cx="4369777" cy="685068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Voronoi Tessellation:</a:t>
            </a:r>
            <a:endParaRPr lang="en-US" sz="20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CA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10243-9E3E-42C8-AF4C-5FC0DB9B79E2}"/>
              </a:ext>
            </a:extLst>
          </p:cNvPr>
          <p:cNvSpPr/>
          <p:nvPr/>
        </p:nvSpPr>
        <p:spPr>
          <a:xfrm>
            <a:off x="4425097" y="1366967"/>
            <a:ext cx="6418385" cy="2066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0D1E0CE-FA3F-40C8-BBF7-5A5A8E7707B0}"/>
              </a:ext>
            </a:extLst>
          </p:cNvPr>
          <p:cNvSpPr txBox="1">
            <a:spLocks/>
          </p:cNvSpPr>
          <p:nvPr/>
        </p:nvSpPr>
        <p:spPr>
          <a:xfrm>
            <a:off x="697522" y="4654793"/>
            <a:ext cx="4369777" cy="685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KMeans Clustering:</a:t>
            </a:r>
            <a:endParaRPr lang="en-US" sz="20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CA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6" name="Picture 8" descr="https://upload.wikimedia.org/wikipedia/commons/thumb/5/5e/K_Means_Example_Step_1.svg/124px-K_Means_Example_Step_1.svg.png">
            <a:extLst>
              <a:ext uri="{FF2B5EF4-FFF2-40B4-BE49-F238E27FC236}">
                <a16:creationId xmlns:a16="http://schemas.microsoft.com/office/drawing/2014/main" id="{4410EEF1-7445-4587-A9CA-B49BF7F9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69" y="4444514"/>
            <a:ext cx="11811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commons/thumb/a/a5/K_Means_Example_Step_2.svg/139px-K_Means_Example_Step_2.svg.png">
            <a:extLst>
              <a:ext uri="{FF2B5EF4-FFF2-40B4-BE49-F238E27FC236}">
                <a16:creationId xmlns:a16="http://schemas.microsoft.com/office/drawing/2014/main" id="{6AC37086-57DE-4320-928C-13A8540CC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97" y="4469863"/>
            <a:ext cx="1323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upload.wikimedia.org/wikipedia/commons/thumb/3/3e/K_Means_Example_Step_3.svg/139px-K_Means_Example_Step_3.svg.png">
            <a:extLst>
              <a:ext uri="{FF2B5EF4-FFF2-40B4-BE49-F238E27FC236}">
                <a16:creationId xmlns:a16="http://schemas.microsoft.com/office/drawing/2014/main" id="{C64FF94D-2A05-4320-BB7E-D91137A1B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739" y="4425827"/>
            <a:ext cx="1323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22F9A2B-3F01-41B5-8272-63DF5E503120}"/>
              </a:ext>
            </a:extLst>
          </p:cNvPr>
          <p:cNvSpPr txBox="1">
            <a:spLocks/>
          </p:cNvSpPr>
          <p:nvPr/>
        </p:nvSpPr>
        <p:spPr>
          <a:xfrm>
            <a:off x="7789985" y="6131336"/>
            <a:ext cx="3289788" cy="256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wikipedia.org/wiki/K-means_clustering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5A59DB4-FA4A-4F59-A0A8-7C08B1AA655A}"/>
              </a:ext>
            </a:extLst>
          </p:cNvPr>
          <p:cNvSpPr txBox="1">
            <a:spLocks/>
          </p:cNvSpPr>
          <p:nvPr/>
        </p:nvSpPr>
        <p:spPr>
          <a:xfrm>
            <a:off x="4547965" y="4116301"/>
            <a:ext cx="2120957" cy="271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Random Initialization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FCEC9B8-0EBE-46DB-B07C-A5C50EE063D6}"/>
              </a:ext>
            </a:extLst>
          </p:cNvPr>
          <p:cNvSpPr txBox="1">
            <a:spLocks/>
          </p:cNvSpPr>
          <p:nvPr/>
        </p:nvSpPr>
        <p:spPr>
          <a:xfrm>
            <a:off x="4715247" y="5602837"/>
            <a:ext cx="1997676" cy="487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Circles are not datapoints, they are randomly put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63E7E82-39AB-4734-9030-F7537B37421F}"/>
              </a:ext>
            </a:extLst>
          </p:cNvPr>
          <p:cNvSpPr txBox="1">
            <a:spLocks/>
          </p:cNvSpPr>
          <p:nvPr/>
        </p:nvSpPr>
        <p:spPr>
          <a:xfrm>
            <a:off x="6668922" y="4131624"/>
            <a:ext cx="2120957" cy="271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Voronoi Tessellation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9ED07E-FB76-4E32-89EE-BB3218362985}"/>
              </a:ext>
            </a:extLst>
          </p:cNvPr>
          <p:cNvSpPr txBox="1">
            <a:spLocks/>
          </p:cNvSpPr>
          <p:nvPr/>
        </p:nvSpPr>
        <p:spPr>
          <a:xfrm>
            <a:off x="8426240" y="4093733"/>
            <a:ext cx="2624779" cy="228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Adjust “random” points</a:t>
            </a: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cluster centroid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5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build="p"/>
      <p:bldP spid="6" grpId="0" animBg="1"/>
      <p:bldP spid="7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016095-8C10-4F88-A6E0-01E9260663DC}"/>
              </a:ext>
            </a:extLst>
          </p:cNvPr>
          <p:cNvSpPr/>
          <p:nvPr/>
        </p:nvSpPr>
        <p:spPr>
          <a:xfrm>
            <a:off x="4425097" y="3982918"/>
            <a:ext cx="6418385" cy="2066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87130-4C47-4D7F-B7C8-65E3B7AF5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757" y="202222"/>
            <a:ext cx="10266485" cy="10638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Does KMeans Work?</a:t>
            </a:r>
            <a:endParaRPr lang="en-CA" sz="56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4A6C5-21CD-46A7-8337-D60CDD405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523" y="2190015"/>
            <a:ext cx="4369777" cy="685068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Voronoi Tessellation:</a:t>
            </a:r>
            <a:endParaRPr lang="en-US" sz="20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CA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10243-9E3E-42C8-AF4C-5FC0DB9B79E2}"/>
              </a:ext>
            </a:extLst>
          </p:cNvPr>
          <p:cNvSpPr/>
          <p:nvPr/>
        </p:nvSpPr>
        <p:spPr>
          <a:xfrm>
            <a:off x="4425097" y="1366967"/>
            <a:ext cx="6418385" cy="2066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0D1E0CE-FA3F-40C8-BBF7-5A5A8E7707B0}"/>
              </a:ext>
            </a:extLst>
          </p:cNvPr>
          <p:cNvSpPr txBox="1">
            <a:spLocks/>
          </p:cNvSpPr>
          <p:nvPr/>
        </p:nvSpPr>
        <p:spPr>
          <a:xfrm>
            <a:off x="697522" y="4654793"/>
            <a:ext cx="4369777" cy="685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KMeans Clustering:</a:t>
            </a:r>
            <a:endParaRPr lang="en-US" sz="20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CA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6" name="Picture 8" descr="https://upload.wikimedia.org/wikipedia/commons/thumb/5/5e/K_Means_Example_Step_1.svg/124px-K_Means_Example_Step_1.svg.png">
            <a:extLst>
              <a:ext uri="{FF2B5EF4-FFF2-40B4-BE49-F238E27FC236}">
                <a16:creationId xmlns:a16="http://schemas.microsoft.com/office/drawing/2014/main" id="{4410EEF1-7445-4587-A9CA-B49BF7F9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69" y="4444514"/>
            <a:ext cx="11811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commons/thumb/a/a5/K_Means_Example_Step_2.svg/139px-K_Means_Example_Step_2.svg.png">
            <a:extLst>
              <a:ext uri="{FF2B5EF4-FFF2-40B4-BE49-F238E27FC236}">
                <a16:creationId xmlns:a16="http://schemas.microsoft.com/office/drawing/2014/main" id="{6AC37086-57DE-4320-928C-13A8540CC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97" y="4469863"/>
            <a:ext cx="1323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upload.wikimedia.org/wikipedia/commons/thumb/3/3e/K_Means_Example_Step_3.svg/139px-K_Means_Example_Step_3.svg.png">
            <a:extLst>
              <a:ext uri="{FF2B5EF4-FFF2-40B4-BE49-F238E27FC236}">
                <a16:creationId xmlns:a16="http://schemas.microsoft.com/office/drawing/2014/main" id="{C64FF94D-2A05-4320-BB7E-D91137A1B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739" y="4425827"/>
            <a:ext cx="1323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22F9A2B-3F01-41B5-8272-63DF5E503120}"/>
              </a:ext>
            </a:extLst>
          </p:cNvPr>
          <p:cNvSpPr txBox="1">
            <a:spLocks/>
          </p:cNvSpPr>
          <p:nvPr/>
        </p:nvSpPr>
        <p:spPr>
          <a:xfrm>
            <a:off x="7789985" y="6131336"/>
            <a:ext cx="3289788" cy="256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wikipedia.org/wiki/K-means_clustering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5A59DB4-FA4A-4F59-A0A8-7C08B1AA655A}"/>
              </a:ext>
            </a:extLst>
          </p:cNvPr>
          <p:cNvSpPr txBox="1">
            <a:spLocks/>
          </p:cNvSpPr>
          <p:nvPr/>
        </p:nvSpPr>
        <p:spPr>
          <a:xfrm>
            <a:off x="4547965" y="4116301"/>
            <a:ext cx="2120957" cy="271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Random Initialization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FCEC9B8-0EBE-46DB-B07C-A5C50EE063D6}"/>
              </a:ext>
            </a:extLst>
          </p:cNvPr>
          <p:cNvSpPr txBox="1">
            <a:spLocks/>
          </p:cNvSpPr>
          <p:nvPr/>
        </p:nvSpPr>
        <p:spPr>
          <a:xfrm>
            <a:off x="4715247" y="5602837"/>
            <a:ext cx="1997676" cy="487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Circles are not datapoints, they are randomly put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63E7E82-39AB-4734-9030-F7537B37421F}"/>
              </a:ext>
            </a:extLst>
          </p:cNvPr>
          <p:cNvSpPr txBox="1">
            <a:spLocks/>
          </p:cNvSpPr>
          <p:nvPr/>
        </p:nvSpPr>
        <p:spPr>
          <a:xfrm>
            <a:off x="6668922" y="4131624"/>
            <a:ext cx="2120957" cy="2713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Voronoi Tessellation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9ED07E-FB76-4E32-89EE-BB3218362985}"/>
              </a:ext>
            </a:extLst>
          </p:cNvPr>
          <p:cNvSpPr txBox="1">
            <a:spLocks/>
          </p:cNvSpPr>
          <p:nvPr/>
        </p:nvSpPr>
        <p:spPr>
          <a:xfrm>
            <a:off x="8426240" y="4093733"/>
            <a:ext cx="2624779" cy="228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Adjust “random” points</a:t>
            </a: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cluster centroid</a:t>
            </a:r>
            <a:endParaRPr lang="en-CA" sz="14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9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3A2A-7B86-434C-9F0E-D2637BAC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608" y="57544"/>
            <a:ext cx="4640565" cy="1325563"/>
          </a:xfrm>
        </p:spPr>
        <p:txBody>
          <a:bodyPr/>
          <a:lstStyle/>
          <a:p>
            <a:pPr algn="ctr"/>
            <a:r>
              <a:rPr lang="en-US" dirty="0"/>
              <a:t>Preliminary Results:</a:t>
            </a:r>
            <a:br>
              <a:rPr lang="en-US" dirty="0"/>
            </a:br>
            <a:r>
              <a:rPr lang="en-US" sz="1600" dirty="0"/>
              <a:t>#stars: 15,000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838090-A303-46C9-BAD9-3D467EEDA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44" y="1369225"/>
            <a:ext cx="5285223" cy="232549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659A8F-6ECA-42B0-8644-1DA708647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" y="3621198"/>
            <a:ext cx="7395705" cy="3330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AA237F-9930-448F-9CAC-184C106F4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765" y="1246182"/>
            <a:ext cx="5533316" cy="24346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7B4BE2-A416-408E-BFF2-85F74D624637}"/>
              </a:ext>
            </a:extLst>
          </p:cNvPr>
          <p:cNvSpPr/>
          <p:nvPr/>
        </p:nvSpPr>
        <p:spPr>
          <a:xfrm>
            <a:off x="485043" y="3621198"/>
            <a:ext cx="6682154" cy="31196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83BB9-984C-4E93-8CF3-DE17B42CE7ED}"/>
              </a:ext>
            </a:extLst>
          </p:cNvPr>
          <p:cNvSpPr txBox="1"/>
          <p:nvPr/>
        </p:nvSpPr>
        <p:spPr>
          <a:xfrm>
            <a:off x="7547756" y="5286242"/>
            <a:ext cx="4425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Discuss:</a:t>
            </a:r>
          </a:p>
          <a:p>
            <a:r>
              <a:rPr lang="en-US" dirty="0">
                <a:latin typeface="+mj-lt"/>
              </a:rPr>
              <a:t>Reason for </a:t>
            </a:r>
            <a:r>
              <a:rPr lang="en-US" dirty="0" err="1">
                <a:latin typeface="+mj-lt"/>
              </a:rPr>
              <a:t>cluster_scale</a:t>
            </a:r>
            <a:r>
              <a:rPr lang="en-US" dirty="0">
                <a:latin typeface="+mj-lt"/>
              </a:rPr>
              <a:t> (Normalization)</a:t>
            </a:r>
          </a:p>
          <a:p>
            <a:r>
              <a:rPr lang="en-US" dirty="0">
                <a:latin typeface="+mj-lt"/>
              </a:rPr>
              <a:t>Consequences to </a:t>
            </a:r>
            <a:r>
              <a:rPr lang="en-US" dirty="0" err="1">
                <a:latin typeface="+mj-lt"/>
              </a:rPr>
              <a:t>cluster_scale</a:t>
            </a:r>
            <a:r>
              <a:rPr lang="en-US" dirty="0">
                <a:latin typeface="+mj-lt"/>
              </a:rPr>
              <a:t> (</a:t>
            </a:r>
          </a:p>
          <a:p>
            <a:r>
              <a:rPr lang="en-US" dirty="0">
                <a:latin typeface="+mj-lt"/>
              </a:rPr>
              <a:t>Alternatives: Standard Dev. / </a:t>
            </a:r>
            <a:r>
              <a:rPr lang="en-US" dirty="0" err="1">
                <a:latin typeface="+mj-lt"/>
              </a:rPr>
              <a:t>Interq</a:t>
            </a:r>
            <a:r>
              <a:rPr lang="en-US" dirty="0">
                <a:latin typeface="+mj-lt"/>
              </a:rPr>
              <a:t>. Range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856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D6B6-92F3-4825-A5D5-986A8781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3448" y="18082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Next Steps: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52185-31AB-4CCA-BA4E-4A4AD646E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27" y="1506385"/>
            <a:ext cx="6353959" cy="23860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51F397-A140-40D9-9A52-57A60D367DA5}"/>
              </a:ext>
            </a:extLst>
          </p:cNvPr>
          <p:cNvSpPr txBox="1"/>
          <p:nvPr/>
        </p:nvSpPr>
        <p:spPr>
          <a:xfrm>
            <a:off x="4369682" y="4057233"/>
            <a:ext cx="107346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What sample size should we start with? Or use all?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How many clusters should we make?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KMeans vs. KMeans </a:t>
            </a:r>
            <a:r>
              <a:rPr lang="en-US" sz="2800" dirty="0" err="1">
                <a:latin typeface="+mj-lt"/>
              </a:rPr>
              <a:t>MiniBatch</a:t>
            </a:r>
            <a:r>
              <a:rPr lang="en-US" sz="2800" dirty="0">
                <a:latin typeface="+mj-lt"/>
              </a:rPr>
              <a:t>?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 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924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281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KMeans Clustering  in 6 Dimensions to  sample phase space</vt:lpstr>
      <vt:lpstr>‘clustering technique  to reduce 6D dataset’</vt:lpstr>
      <vt:lpstr>Overview: Gaia DR2 RV (6D) -&gt; main program -&gt; 3D or 4D subspace?</vt:lpstr>
      <vt:lpstr>What is KMeans Clustering? -unsupervised (no “correct” solution) machine learning technique </vt:lpstr>
      <vt:lpstr>How Does KMeans Work?</vt:lpstr>
      <vt:lpstr>How Does KMeans Work?</vt:lpstr>
      <vt:lpstr>Preliminary Results: #stars: 15,000</vt:lpstr>
      <vt:lpstr>Next Steps: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JOJDWD</dc:title>
  <dc:creator>Michael Poon</dc:creator>
  <cp:lastModifiedBy>Michael Poon</cp:lastModifiedBy>
  <cp:revision>11</cp:revision>
  <dcterms:created xsi:type="dcterms:W3CDTF">2018-06-13T04:43:04Z</dcterms:created>
  <dcterms:modified xsi:type="dcterms:W3CDTF">2018-06-13T08:15:55Z</dcterms:modified>
</cp:coreProperties>
</file>