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F86-FA4D-4E0A-B115-A325C64D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D67C-C6FE-43F5-9B36-E7CBAB7A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442-CFD8-4BC9-950B-F1EA121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FAED-0D77-4BD1-B3BD-FF7199C9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693B-6C23-467B-B42B-70C87D88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CA99-98C1-408B-8588-990A0147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C99F-0333-4727-93C8-35898D98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9C7-1D6A-4B6C-BE4A-F89DE6F5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1ED2-BD31-4121-8170-C0701468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E2A9-F8C7-45C5-AE79-034D1AC0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3CE6F-AB47-4E41-8A2F-B2E197D7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B88D-1EF5-4674-9957-167BF1E8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229F-EF88-42C9-A90E-553427B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C2BA-7B65-4C9D-9DCC-2E2DA9A1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4283-DF9B-47A4-8ED2-D1D1BD60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3EC6-93BB-426A-98E6-98170D66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1C6-D4B1-41A1-882C-006BAC2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47A-607C-4F44-91FB-BB89E21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A506-302A-4E7C-8B1B-EE18FE7C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3B71-3A8F-449C-AF81-BC6431A0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FAD-470A-4890-9DE8-EB116174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F98B-B844-45F4-93F9-B05CDF4C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C71F-B807-44BA-803F-B81AFCBD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C97-03EA-4196-9DE4-80B9BDF4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FD89-A326-4712-A862-F83B143D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0C9D-7828-4C69-B378-D4C8B6B6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DAA-131D-4E67-8BC6-6EE7A3854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A320-66A6-4564-BC68-9B5B0D55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1BB63-2D8D-4CEC-8538-90666AF8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7AEB-F124-47D5-8A9D-FE01A06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9645-E099-4DE3-9328-5DF3A3C4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486-8B04-4352-B779-4E6088A5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9DF6-E272-491E-AA54-96A3BA38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CB64-171A-4260-8E2B-1001EF4F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3553A-FEFE-48C2-A329-3F397E9BF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E2C1-220A-484D-98A8-78F24E9B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62A0-7916-40D7-A4C0-53722FC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7E8DE-19B0-43BC-BB95-DB3789E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A5128-09C6-4D17-AD76-9283DB9B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3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FFD4-5E81-49A9-B617-48C3ECA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E747-E530-44DF-B555-DC0BEE4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6F80-00C3-443F-9228-722715E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B7AD-91FD-4964-A221-6DAB2447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5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2709A-E26F-41CE-97E7-FF8D438B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7491A-79A6-4B68-8EF9-1C0CE402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8FFB-A63E-4720-A138-D51C1A5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B2BD-99A5-4ECE-B0BC-B3F8042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BB15-4C46-48C7-AA15-CA551DB4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B97F-DE24-4ADF-8ADA-72A7D6F7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A224-019F-466D-B1B7-89CE9C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C8F9-25FE-4BFB-BB50-F507BD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97BB9-6A53-4A6E-9618-B6EBDE1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DFD-E3C3-4BEE-AC61-2DE14EBC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5C1D-2E8C-41A2-A1C6-8CA6DF9F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DA34-9B9E-4F8C-874F-60E8D744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0511-A39B-4785-90DB-C1BA5481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4EC4-CF87-40A5-BBB2-38EF9263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441C-6C2F-4459-AFA3-A1D7447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5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3AA66-36D3-42A7-B441-A7735E7B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C4FE-6162-4BCA-9148-26539F1E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039A-7A60-43BA-9518-749308703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F923-D245-4C8B-B6DF-8818C719D8D0}" type="datetimeFigureOut">
              <a:rPr lang="en-CA" smtClean="0"/>
              <a:t>2018-06-14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2631-8C18-4EFD-9B83-38755761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BDF6-6FAC-491D-A6DA-ECC339FC9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1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 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7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6 Dimensions to </a:t>
            </a:r>
            <a:br>
              <a:rPr lang="en-US" sz="4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phase space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223" y="4352924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76200"/>
            <a:ext cx="9144000" cy="1828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‘clustering technique </a:t>
            </a:r>
            <a:b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reduce 6D dataset’</a:t>
            </a:r>
            <a:endParaRPr lang="en-CA" sz="5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62" y="5724525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343B-1F64-461F-9B11-3FD0E7F8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100452"/>
            <a:ext cx="7210425" cy="31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564295"/>
            <a:ext cx="11869615" cy="65942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Overview: </a:t>
            </a:r>
            <a:r>
              <a:rPr lang="en-US" sz="2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Gaia DR2 RV (6D) -&gt; main program -&gt; 3D or 4D subspace?</a:t>
            </a:r>
            <a:endParaRPr lang="en-CA" sz="2900" b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79EFB-9C53-455D-B920-B8BEC9A19ED9}"/>
              </a:ext>
            </a:extLst>
          </p:cNvPr>
          <p:cNvSpPr txBox="1">
            <a:spLocks/>
          </p:cNvSpPr>
          <p:nvPr/>
        </p:nvSpPr>
        <p:spPr>
          <a:xfrm>
            <a:off x="448407" y="151838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Due to constraints from: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Conserved (1) Energy,  (2) Ang. Momentum, (3?) </a:t>
            </a:r>
            <a:r>
              <a:rPr lang="en-US" sz="2800" i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Mystery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B10B6A-14C8-4B26-8BE5-ACCE6D3E8F15}"/>
              </a:ext>
            </a:extLst>
          </p:cNvPr>
          <p:cNvSpPr txBox="1">
            <a:spLocks/>
          </p:cNvSpPr>
          <p:nvPr/>
        </p:nvSpPr>
        <p:spPr>
          <a:xfrm>
            <a:off x="448406" y="256039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 program bottleneck, reduce dataset to a reasonable sample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36FC24-B27B-46FC-A2B6-3B4C7485E849}"/>
              </a:ext>
            </a:extLst>
          </p:cNvPr>
          <p:cNvSpPr txBox="1">
            <a:spLocks/>
          </p:cNvSpPr>
          <p:nvPr/>
        </p:nvSpPr>
        <p:spPr>
          <a:xfrm>
            <a:off x="448406" y="4334608"/>
            <a:ext cx="11359664" cy="861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 a reduction: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7,224,631 Stars -&gt; quality cuts -&gt; KMeans Clustering -&gt; 100,000? Cluster Centers</a:t>
            </a:r>
          </a:p>
          <a:p>
            <a:pPr algn="l"/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254663"/>
            <a:ext cx="11139854" cy="11246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KMeans Clustering?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2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-unsupervised (no “correct” solution) machine learning technique </a:t>
            </a:r>
            <a:endParaRPr lang="en-CA" sz="22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../../_images/sphx_glr_plot_cluster_comparison_001.png">
            <a:extLst>
              <a:ext uri="{FF2B5EF4-FFF2-40B4-BE49-F238E27FC236}">
                <a16:creationId xmlns:a16="http://schemas.microsoft.com/office/drawing/2014/main" id="{3D58C403-B2DD-4D55-9B7A-6AD79CF3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03" y="1540800"/>
            <a:ext cx="7214394" cy="42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866FF-1E3C-43AC-BEF0-6F52988B9452}"/>
              </a:ext>
            </a:extLst>
          </p:cNvPr>
          <p:cNvSpPr/>
          <p:nvPr/>
        </p:nvSpPr>
        <p:spPr>
          <a:xfrm>
            <a:off x="2488803" y="1410117"/>
            <a:ext cx="902097" cy="457200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61FE5-54B8-4BD5-B160-91767E19E46B}"/>
              </a:ext>
            </a:extLst>
          </p:cNvPr>
          <p:cNvSpPr txBox="1">
            <a:spLocks/>
          </p:cNvSpPr>
          <p:nvPr/>
        </p:nvSpPr>
        <p:spPr>
          <a:xfrm>
            <a:off x="2387111" y="5944698"/>
            <a:ext cx="6018335" cy="76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how we want it to, and runs (relatively) fast: 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in Big O: O(</a:t>
            </a:r>
            <a:r>
              <a:rPr lang="en-US" sz="19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</a:t>
            </a:r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k - #iterations, N - #datapoints</a:t>
            </a:r>
            <a:endParaRPr lang="en-CA" sz="1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81DCB-E428-43AE-BF26-46179E35F760}"/>
              </a:ext>
            </a:extLst>
          </p:cNvPr>
          <p:cNvSpPr txBox="1"/>
          <p:nvPr/>
        </p:nvSpPr>
        <p:spPr>
          <a:xfrm>
            <a:off x="8697057" y="5849008"/>
            <a:ext cx="151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5"/>
                </a:solidFill>
              </a:rPr>
              <a:t>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1270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16095-8C10-4F88-A6E0-01E9260663DC}"/>
              </a:ext>
            </a:extLst>
          </p:cNvPr>
          <p:cNvSpPr/>
          <p:nvPr/>
        </p:nvSpPr>
        <p:spPr>
          <a:xfrm>
            <a:off x="4425097" y="3982918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757" y="202222"/>
            <a:ext cx="10266485" cy="106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KMeans Work?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3" y="2190015"/>
            <a:ext cx="4369777" cy="68506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Voronoi Tessellation: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0243-9E3E-42C8-AF4C-5FC0DB9B79E2}"/>
              </a:ext>
            </a:extLst>
          </p:cNvPr>
          <p:cNvSpPr/>
          <p:nvPr/>
        </p:nvSpPr>
        <p:spPr>
          <a:xfrm>
            <a:off x="4425097" y="1366967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D1E0CE-FA3F-40C8-BBF7-5A5A8E7707B0}"/>
              </a:ext>
            </a:extLst>
          </p:cNvPr>
          <p:cNvSpPr txBox="1">
            <a:spLocks/>
          </p:cNvSpPr>
          <p:nvPr/>
        </p:nvSpPr>
        <p:spPr>
          <a:xfrm>
            <a:off x="697522" y="4654793"/>
            <a:ext cx="4369777" cy="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5/5e/K_Means_Example_Step_1.svg/124px-K_Means_Example_Step_1.svg.png">
            <a:extLst>
              <a:ext uri="{FF2B5EF4-FFF2-40B4-BE49-F238E27FC236}">
                <a16:creationId xmlns:a16="http://schemas.microsoft.com/office/drawing/2014/main" id="{4410EEF1-7445-4587-A9CA-B49BF7F9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9" y="4444514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a/a5/K_Means_Example_Step_2.svg/139px-K_Means_Example_Step_2.svg.png">
            <a:extLst>
              <a:ext uri="{FF2B5EF4-FFF2-40B4-BE49-F238E27FC236}">
                <a16:creationId xmlns:a16="http://schemas.microsoft.com/office/drawing/2014/main" id="{6AC37086-57DE-4320-928C-13A8540C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97" y="4469863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3/3e/K_Means_Example_Step_3.svg/139px-K_Means_Example_Step_3.svg.png">
            <a:extLst>
              <a:ext uri="{FF2B5EF4-FFF2-40B4-BE49-F238E27FC236}">
                <a16:creationId xmlns:a16="http://schemas.microsoft.com/office/drawing/2014/main" id="{C64FF94D-2A05-4320-BB7E-D91137A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9" y="4425827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2F9A2B-3F01-41B5-8272-63DF5E503120}"/>
              </a:ext>
            </a:extLst>
          </p:cNvPr>
          <p:cNvSpPr txBox="1">
            <a:spLocks/>
          </p:cNvSpPr>
          <p:nvPr/>
        </p:nvSpPr>
        <p:spPr>
          <a:xfrm>
            <a:off x="7789985" y="6131336"/>
            <a:ext cx="3289788" cy="25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wikipedia.org/wiki/K-means_clustering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A59DB4-FA4A-4F59-A0A8-7C08B1AA655A}"/>
              </a:ext>
            </a:extLst>
          </p:cNvPr>
          <p:cNvSpPr txBox="1">
            <a:spLocks/>
          </p:cNvSpPr>
          <p:nvPr/>
        </p:nvSpPr>
        <p:spPr>
          <a:xfrm>
            <a:off x="4547965" y="4116301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Random Initialization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FCEC9B8-0EBE-46DB-B07C-A5C50EE063D6}"/>
              </a:ext>
            </a:extLst>
          </p:cNvPr>
          <p:cNvSpPr txBox="1">
            <a:spLocks/>
          </p:cNvSpPr>
          <p:nvPr/>
        </p:nvSpPr>
        <p:spPr>
          <a:xfrm>
            <a:off x="4715247" y="5602837"/>
            <a:ext cx="1997676" cy="48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Circles are not datapoints, they are randomly put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63E7E82-39AB-4734-9030-F7537B37421F}"/>
              </a:ext>
            </a:extLst>
          </p:cNvPr>
          <p:cNvSpPr txBox="1">
            <a:spLocks/>
          </p:cNvSpPr>
          <p:nvPr/>
        </p:nvSpPr>
        <p:spPr>
          <a:xfrm>
            <a:off x="6668922" y="4131624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Voronoi Tessellation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9ED07E-FB76-4E32-89EE-BB3218362985}"/>
              </a:ext>
            </a:extLst>
          </p:cNvPr>
          <p:cNvSpPr txBox="1">
            <a:spLocks/>
          </p:cNvSpPr>
          <p:nvPr/>
        </p:nvSpPr>
        <p:spPr>
          <a:xfrm>
            <a:off x="8426240" y="4093733"/>
            <a:ext cx="2624779" cy="228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Adjust “random” points</a:t>
            </a: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cluster centroid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A2A-7B86-434C-9F0E-D2637BAC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08" y="57544"/>
            <a:ext cx="4640565" cy="1325563"/>
          </a:xfrm>
        </p:spPr>
        <p:txBody>
          <a:bodyPr/>
          <a:lstStyle/>
          <a:p>
            <a:pPr algn="ctr"/>
            <a:r>
              <a:rPr lang="en-US" dirty="0"/>
              <a:t>Preliminary Results:</a:t>
            </a:r>
            <a:br>
              <a:rPr lang="en-US" dirty="0"/>
            </a:br>
            <a:r>
              <a:rPr lang="en-US" sz="1600" dirty="0"/>
              <a:t>#stars: 15,000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838090-A303-46C9-BAD9-3D467EED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4" y="1369225"/>
            <a:ext cx="5285223" cy="23254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59A8F-6ECA-42B0-8644-1DA70864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" y="3621198"/>
            <a:ext cx="7395705" cy="333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A237F-9930-448F-9CAC-184C106F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65" y="1246182"/>
            <a:ext cx="5533316" cy="24346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7B4BE2-A416-408E-BFF2-85F74D624637}"/>
              </a:ext>
            </a:extLst>
          </p:cNvPr>
          <p:cNvSpPr/>
          <p:nvPr/>
        </p:nvSpPr>
        <p:spPr>
          <a:xfrm>
            <a:off x="485043" y="3621198"/>
            <a:ext cx="6682154" cy="3119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83BB9-984C-4E93-8CF3-DE17B42CE7ED}"/>
              </a:ext>
            </a:extLst>
          </p:cNvPr>
          <p:cNvSpPr txBox="1"/>
          <p:nvPr/>
        </p:nvSpPr>
        <p:spPr>
          <a:xfrm>
            <a:off x="7547756" y="5286242"/>
            <a:ext cx="442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Discuss:</a:t>
            </a:r>
          </a:p>
          <a:p>
            <a:r>
              <a:rPr lang="en-US" dirty="0">
                <a:latin typeface="+mj-lt"/>
              </a:rPr>
              <a:t>Reason for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(Normalization)</a:t>
            </a:r>
          </a:p>
          <a:p>
            <a:r>
              <a:rPr lang="en-US" dirty="0">
                <a:latin typeface="+mj-lt"/>
              </a:rPr>
              <a:t>Consequences to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Alternatives: Standard Dev. / </a:t>
            </a:r>
            <a:r>
              <a:rPr lang="en-US" dirty="0" err="1">
                <a:latin typeface="+mj-lt"/>
              </a:rPr>
              <a:t>Interq</a:t>
            </a:r>
            <a:r>
              <a:rPr lang="en-US" dirty="0">
                <a:latin typeface="+mj-lt"/>
              </a:rPr>
              <a:t>. 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56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6B6-92F3-4825-A5D5-986A8781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448" y="1808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Next Steps: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52185-31AB-4CCA-BA4E-4A4AD646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27" y="1506385"/>
            <a:ext cx="6353959" cy="2386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1F397-A140-40D9-9A52-57A60D367DA5}"/>
              </a:ext>
            </a:extLst>
          </p:cNvPr>
          <p:cNvSpPr txBox="1"/>
          <p:nvPr/>
        </p:nvSpPr>
        <p:spPr>
          <a:xfrm>
            <a:off x="4369682" y="4057233"/>
            <a:ext cx="10734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sample size should we start with? Or use all?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How many clusters should we make?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KMeans vs. KMeans </a:t>
            </a:r>
            <a:r>
              <a:rPr lang="en-US" sz="2800" dirty="0" err="1">
                <a:latin typeface="+mj-lt"/>
              </a:rPr>
              <a:t>MiniBatch</a:t>
            </a:r>
            <a:r>
              <a:rPr lang="en-US" sz="2800" dirty="0">
                <a:latin typeface="+mj-lt"/>
              </a:rPr>
              <a:t>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237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KMeans Clustering  in 6 Dimensions to  sample phase space</vt:lpstr>
      <vt:lpstr>‘clustering technique  to reduce 6D dataset’</vt:lpstr>
      <vt:lpstr>Overview: Gaia DR2 RV (6D) -&gt; main program -&gt; 3D or 4D subspace?</vt:lpstr>
      <vt:lpstr>What is KMeans Clustering? -unsupervised (no “correct” solution) machine learning technique </vt:lpstr>
      <vt:lpstr>How Does KMeans Work?</vt:lpstr>
      <vt:lpstr>Preliminary Results: #stars: 15,000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JOJDWD</dc:title>
  <dc:creator>Michael Poon</dc:creator>
  <cp:lastModifiedBy>Michael Poon</cp:lastModifiedBy>
  <cp:revision>13</cp:revision>
  <dcterms:created xsi:type="dcterms:W3CDTF">2018-06-13T04:43:04Z</dcterms:created>
  <dcterms:modified xsi:type="dcterms:W3CDTF">2018-06-15T01:20:37Z</dcterms:modified>
</cp:coreProperties>
</file>