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76" r:id="rId2"/>
    <p:sldId id="298" r:id="rId3"/>
    <p:sldId id="301" r:id="rId4"/>
    <p:sldId id="303" r:id="rId5"/>
    <p:sldId id="323" r:id="rId6"/>
    <p:sldId id="324" r:id="rId7"/>
    <p:sldId id="325" r:id="rId8"/>
    <p:sldId id="326" r:id="rId9"/>
    <p:sldId id="302" r:id="rId10"/>
    <p:sldId id="285" r:id="rId11"/>
    <p:sldId id="310" r:id="rId12"/>
    <p:sldId id="284" r:id="rId13"/>
    <p:sldId id="281" r:id="rId14"/>
    <p:sldId id="289" r:id="rId15"/>
    <p:sldId id="294" r:id="rId16"/>
    <p:sldId id="297" r:id="rId17"/>
    <p:sldId id="299" r:id="rId18"/>
    <p:sldId id="300" r:id="rId19"/>
    <p:sldId id="295" r:id="rId20"/>
    <p:sldId id="305" r:id="rId21"/>
    <p:sldId id="317" r:id="rId22"/>
    <p:sldId id="338" r:id="rId23"/>
    <p:sldId id="307" r:id="rId24"/>
    <p:sldId id="316" r:id="rId25"/>
    <p:sldId id="339" r:id="rId26"/>
    <p:sldId id="308" r:id="rId27"/>
    <p:sldId id="315" r:id="rId28"/>
    <p:sldId id="319" r:id="rId29"/>
    <p:sldId id="306" r:id="rId30"/>
    <p:sldId id="327" r:id="rId31"/>
    <p:sldId id="340" r:id="rId32"/>
    <p:sldId id="286" r:id="rId33"/>
    <p:sldId id="312" r:id="rId34"/>
    <p:sldId id="320" r:id="rId35"/>
    <p:sldId id="321" r:id="rId36"/>
    <p:sldId id="322" r:id="rId37"/>
    <p:sldId id="328" r:id="rId38"/>
    <p:sldId id="313" r:id="rId39"/>
  </p:sldIdLst>
  <p:sldSz cx="9144000" cy="5143500" type="screen16x9"/>
  <p:notesSz cx="13004800" cy="9753600"/>
  <p:defaultTextStyle>
    <a:defPPr>
      <a:defRPr lang="de-DE"/>
    </a:defPPr>
    <a:lvl1pPr marL="0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-1164">
          <p15:clr>
            <a:srgbClr val="A4A3A4"/>
          </p15:clr>
        </p15:guide>
        <p15:guide id="2" pos="-4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4F0"/>
    <a:srgbClr val="F4F2EA"/>
    <a:srgbClr val="4F334E"/>
    <a:srgbClr val="8390FF"/>
    <a:srgbClr val="948B6C"/>
    <a:srgbClr val="FBC1E8"/>
    <a:srgbClr val="0F9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10" autoAdjust="0"/>
    <p:restoredTop sz="88133" autoAdjust="0"/>
  </p:normalViewPr>
  <p:slideViewPr>
    <p:cSldViewPr>
      <p:cViewPr varScale="1">
        <p:scale>
          <a:sx n="127" d="100"/>
          <a:sy n="127" d="100"/>
        </p:scale>
        <p:origin x="760" y="176"/>
      </p:cViewPr>
      <p:guideLst>
        <p:guide orient="horz" pos="-1164"/>
        <p:guide pos="-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DDC49-609A-3B44-A1C6-133788245302}" type="datetime1">
              <a:rPr lang="de-DE" smtClean="0"/>
              <a:pPr/>
              <a:t>18.03.20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25CF-7212-804E-9855-29706471529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502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61A5-9AB9-1949-9B9A-C46C190AE8BF}" type="datetime1">
              <a:rPr lang="de-DE" smtClean="0"/>
              <a:pPr/>
              <a:t>18.03.20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731838"/>
            <a:ext cx="65024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A433B-D369-FE47-BCB2-D5C24AAD91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8722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sollte alles, was es organisatorisch zu regeln gibt, gesagt werden.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Zeitrahmen</a:t>
            </a:r>
          </a:p>
          <a:p>
            <a:pPr marL="171450" indent="-171450">
              <a:buFontTx/>
              <a:buChar char="-"/>
            </a:pPr>
            <a:r>
              <a:rPr lang="de-DE" dirty="0"/>
              <a:t>Pausen</a:t>
            </a:r>
          </a:p>
          <a:p>
            <a:pPr marL="171450" indent="-171450">
              <a:buFontTx/>
              <a:buChar char="-"/>
            </a:pPr>
            <a:r>
              <a:rPr lang="de-DE" dirty="0"/>
              <a:t>Muss jmd. eher weg?</a:t>
            </a:r>
          </a:p>
        </p:txBody>
      </p:sp>
    </p:spTree>
    <p:extLst>
      <p:ext uri="{BB962C8B-B14F-4D97-AF65-F5344CB8AC3E}">
        <p14:creationId xmlns:p14="http://schemas.microsoft.com/office/powerpoint/2010/main" val="536224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enables</a:t>
            </a:r>
            <a:r>
              <a:rPr lang="de-DE" dirty="0"/>
              <a:t>: </a:t>
            </a:r>
          </a:p>
          <a:p>
            <a:r>
              <a:rPr lang="de-DE" dirty="0"/>
              <a:t>	1)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loops</a:t>
            </a:r>
            <a:endParaRPr lang="de-DE" dirty="0"/>
          </a:p>
          <a:p>
            <a:r>
              <a:rPr lang="de-DE" dirty="0"/>
              <a:t>	2)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imported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generate_experiment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4251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enables</a:t>
            </a:r>
            <a:r>
              <a:rPr lang="de-DE" dirty="0"/>
              <a:t>: </a:t>
            </a:r>
          </a:p>
          <a:p>
            <a:r>
              <a:rPr lang="de-DE" dirty="0"/>
              <a:t>	1)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loops</a:t>
            </a:r>
            <a:endParaRPr lang="de-DE" dirty="0"/>
          </a:p>
          <a:p>
            <a:r>
              <a:rPr lang="de-DE" dirty="0"/>
              <a:t>	2)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imported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generate_experiment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2552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couple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advantages</a:t>
            </a:r>
            <a:r>
              <a:rPr lang="de-DE" dirty="0"/>
              <a:t>:</a:t>
            </a:r>
          </a:p>
          <a:p>
            <a:r>
              <a:rPr lang="de-DE" dirty="0"/>
              <a:t>	1) Page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indented</a:t>
            </a:r>
            <a:r>
              <a:rPr lang="de-DE" dirty="0"/>
              <a:t>. This </a:t>
            </a:r>
            <a:r>
              <a:rPr lang="de-DE" dirty="0" err="1"/>
              <a:t>improves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.</a:t>
            </a:r>
          </a:p>
          <a:p>
            <a:r>
              <a:rPr lang="de-DE" dirty="0"/>
              <a:t>	2) The </a:t>
            </a:r>
            <a:r>
              <a:rPr lang="de-DE" dirty="0" err="1"/>
              <a:t>coding</a:t>
            </a:r>
            <a:r>
              <a:rPr lang="de-DE" dirty="0"/>
              <a:t> style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same. This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hurdles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confusion</a:t>
            </a:r>
            <a:r>
              <a:rPr lang="de-DE" dirty="0"/>
              <a:t>.</a:t>
            </a:r>
          </a:p>
          <a:p>
            <a:r>
              <a:rPr lang="de-DE" dirty="0"/>
              <a:t>	3)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becomes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templates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reuse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.</a:t>
            </a:r>
          </a:p>
          <a:p>
            <a:r>
              <a:rPr lang="de-DE" dirty="0"/>
              <a:t>	4)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clearly</a:t>
            </a:r>
            <a:r>
              <a:rPr lang="de-DE" dirty="0"/>
              <a:t> </a:t>
            </a:r>
            <a:r>
              <a:rPr lang="de-DE" dirty="0" err="1"/>
              <a:t>held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generate_experiment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,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clearly</a:t>
            </a:r>
            <a:r>
              <a:rPr lang="de-DE" dirty="0"/>
              <a:t> </a:t>
            </a:r>
            <a:r>
              <a:rPr lang="de-DE" dirty="0" err="1"/>
              <a:t>held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. </a:t>
            </a:r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,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confusion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04638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enables</a:t>
            </a:r>
            <a:r>
              <a:rPr lang="de-DE" dirty="0"/>
              <a:t>: </a:t>
            </a:r>
          </a:p>
          <a:p>
            <a:r>
              <a:rPr lang="de-DE" dirty="0"/>
              <a:t>	1)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loops</a:t>
            </a:r>
            <a:endParaRPr lang="de-DE" dirty="0"/>
          </a:p>
          <a:p>
            <a:r>
              <a:rPr lang="de-DE" dirty="0"/>
              <a:t>	2)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imported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generate_experiment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2363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enables</a:t>
            </a:r>
            <a:r>
              <a:rPr lang="de-DE" dirty="0"/>
              <a:t>: </a:t>
            </a:r>
          </a:p>
          <a:p>
            <a:r>
              <a:rPr lang="de-DE" dirty="0"/>
              <a:t>	1)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loops</a:t>
            </a:r>
            <a:endParaRPr lang="de-DE" dirty="0"/>
          </a:p>
          <a:p>
            <a:r>
              <a:rPr lang="de-DE" dirty="0"/>
              <a:t>	2)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imported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generate_experiment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562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enables</a:t>
            </a:r>
            <a:r>
              <a:rPr lang="de-DE" dirty="0"/>
              <a:t>: </a:t>
            </a:r>
          </a:p>
          <a:p>
            <a:r>
              <a:rPr lang="de-DE" dirty="0"/>
              <a:t>	1)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loops</a:t>
            </a:r>
            <a:endParaRPr lang="de-DE" dirty="0"/>
          </a:p>
          <a:p>
            <a:r>
              <a:rPr lang="de-DE" dirty="0"/>
              <a:t>	2)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imported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generate_experiment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588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enables</a:t>
            </a:r>
            <a:r>
              <a:rPr lang="de-DE" dirty="0"/>
              <a:t>: </a:t>
            </a:r>
          </a:p>
          <a:p>
            <a:r>
              <a:rPr lang="de-DE" dirty="0"/>
              <a:t>	1)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loops</a:t>
            </a:r>
            <a:endParaRPr lang="de-DE" dirty="0"/>
          </a:p>
          <a:p>
            <a:r>
              <a:rPr lang="de-DE" dirty="0"/>
              <a:t>	2)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imported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generate_experiment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80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enables</a:t>
            </a:r>
            <a:r>
              <a:rPr lang="de-DE" dirty="0"/>
              <a:t>: </a:t>
            </a:r>
          </a:p>
          <a:p>
            <a:r>
              <a:rPr lang="de-DE" dirty="0"/>
              <a:t>	1)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loops</a:t>
            </a:r>
            <a:endParaRPr lang="de-DE" dirty="0"/>
          </a:p>
          <a:p>
            <a:r>
              <a:rPr lang="de-DE" dirty="0"/>
              <a:t>	2)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imported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generate_experiment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176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align</a:t>
            </a:r>
            <a:r>
              <a:rPr lang="de-DE" dirty="0"/>
              <a:t> </a:t>
            </a:r>
            <a:r>
              <a:rPr lang="de-DE" dirty="0" err="1"/>
              <a:t>alfred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mortimer‘s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experiments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3807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enables</a:t>
            </a:r>
            <a:r>
              <a:rPr lang="de-DE" dirty="0"/>
              <a:t>: </a:t>
            </a:r>
          </a:p>
          <a:p>
            <a:r>
              <a:rPr lang="de-DE" dirty="0"/>
              <a:t>	1)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loops</a:t>
            </a:r>
            <a:endParaRPr lang="de-DE" dirty="0"/>
          </a:p>
          <a:p>
            <a:r>
              <a:rPr lang="de-DE" dirty="0"/>
              <a:t>	2)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imported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generate_experiment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636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Wer braucht das? Im Zweifel bringe ich schnell ein Tutorial online.</a:t>
            </a:r>
          </a:p>
        </p:txBody>
      </p:sp>
    </p:spTree>
    <p:extLst>
      <p:ext uri="{BB962C8B-B14F-4D97-AF65-F5344CB8AC3E}">
        <p14:creationId xmlns:p14="http://schemas.microsoft.com/office/powerpoint/2010/main" val="29306667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enables</a:t>
            </a:r>
            <a:r>
              <a:rPr lang="de-DE" dirty="0"/>
              <a:t>: </a:t>
            </a:r>
          </a:p>
          <a:p>
            <a:r>
              <a:rPr lang="de-DE" dirty="0"/>
              <a:t>	1)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loops</a:t>
            </a:r>
            <a:endParaRPr lang="de-DE" dirty="0"/>
          </a:p>
          <a:p>
            <a:r>
              <a:rPr lang="de-DE" dirty="0"/>
              <a:t>	2)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imported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generate_experiment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3942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4137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921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27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269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61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510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indentation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generate_experiment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nice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enhances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/</a:t>
            </a:r>
            <a:r>
              <a:rPr lang="de-DE" dirty="0" err="1"/>
              <a:t>removes</a:t>
            </a:r>
            <a:r>
              <a:rPr lang="de-DE" dirty="0"/>
              <a:t> </a:t>
            </a:r>
            <a:r>
              <a:rPr lang="de-DE" dirty="0" err="1"/>
              <a:t>clutter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54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60797" y="3053953"/>
            <a:ext cx="6400800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defTabSz="512188">
              <a:buFont typeface="Times New Roman" charset="0"/>
              <a:buNone/>
              <a:defRPr sz="1500">
                <a:solidFill>
                  <a:srgbClr val="7F7F7F"/>
                </a:solidFill>
                <a:latin typeface="+mj-lt"/>
              </a:defRPr>
            </a:lvl1pPr>
          </a:lstStyle>
          <a:p>
            <a:pPr defTabSz="815975">
              <a:buFont typeface="Times New Roman" charset="0"/>
              <a:buNone/>
            </a:pPr>
            <a:endParaRPr lang="en-US" sz="1500" dirty="0">
              <a:solidFill>
                <a:schemeClr val="bg1">
                  <a:lumMod val="50000"/>
                </a:schemeClr>
              </a:solidFill>
              <a:latin typeface="+mj-lt"/>
              <a:ea typeface="Geneva" charset="0"/>
              <a:cs typeface="Geneva" charset="0"/>
            </a:endParaRP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C1A0-EAC7-FF46-B484-6832FF4081D7}" type="datetime1">
              <a:rPr lang="de-DE" smtClean="0"/>
              <a:pPr/>
              <a:t>18.03.20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10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636682" y="2451199"/>
            <a:ext cx="7623279" cy="584775"/>
          </a:xfrm>
        </p:spPr>
        <p:txBody>
          <a:bodyPr vert="horz"/>
          <a:lstStyle>
            <a:lvl1pPr>
              <a:defRPr sz="3800">
                <a:solidFill>
                  <a:srgbClr val="17375E"/>
                </a:solidFill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74" name="Holder 3"/>
          <p:cNvSpPr>
            <a:spLocks noGrp="1"/>
          </p:cNvSpPr>
          <p:nvPr>
            <p:ph type="body" idx="1" hasCustomPrompt="1"/>
          </p:nvPr>
        </p:nvSpPr>
        <p:spPr>
          <a:xfrm>
            <a:off x="660797" y="2210098"/>
            <a:ext cx="5786438" cy="184666"/>
          </a:xfrm>
        </p:spPr>
        <p:txBody>
          <a:bodyPr lIns="0" tIns="0" rIns="0" bIns="0"/>
          <a:lstStyle>
            <a:lvl1pPr>
              <a:defRPr sz="1500" b="0" i="0" cap="small">
                <a:solidFill>
                  <a:schemeClr val="bg1">
                    <a:lumMod val="50000"/>
                  </a:schemeClr>
                </a:solidFill>
                <a:latin typeface="+mj-lt"/>
                <a:cs typeface="DINPro"/>
              </a:defRPr>
            </a:lvl1pPr>
          </a:lstStyle>
          <a:p>
            <a:r>
              <a:rPr lang="de-DE" dirty="0" err="1"/>
              <a:t>fff</a:t>
            </a:r>
            <a:endParaRPr dirty="0"/>
          </a:p>
        </p:txBody>
      </p:sp>
      <p:sp>
        <p:nvSpPr>
          <p:cNvPr id="13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17375E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5937" y="1607344"/>
            <a:ext cx="5786438" cy="230832"/>
          </a:xfrm>
        </p:spPr>
        <p:txBody>
          <a:bodyPr lIns="0" tIns="0" rIns="0" bIns="0"/>
          <a:lstStyle>
            <a:lvl1pPr>
              <a:defRPr sz="1500" b="0" i="0">
                <a:solidFill>
                  <a:srgbClr val="7F7F7F"/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EF15-2C16-6A49-87B6-C5AFB945A04B}" type="datetime1">
              <a:rPr lang="de-DE" smtClean="0"/>
              <a:pPr/>
              <a:t>18.03.20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17375E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5939" y="1607344"/>
            <a:ext cx="5811749" cy="230832"/>
          </a:xfrm>
        </p:spPr>
        <p:txBody>
          <a:bodyPr lIns="0" tIns="0" rIns="0" bIns="0"/>
          <a:lstStyle>
            <a:lvl1pPr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cs typeface=""/>
              </a:defRPr>
            </a:lvl1pPr>
          </a:lstStyle>
          <a:p>
            <a:endParaRPr lang="de-DE"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676C-4406-3640-8397-3968334A8A8E}" type="datetime1">
              <a:rPr lang="de-DE" smtClean="0"/>
              <a:pPr/>
              <a:t>18.03.20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1" y="1247368"/>
            <a:ext cx="91439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25" name="object 62"/>
          <p:cNvSpPr/>
          <p:nvPr userDrawn="1"/>
        </p:nvSpPr>
        <p:spPr>
          <a:xfrm>
            <a:off x="0" y="740049"/>
            <a:ext cx="9144000" cy="509574"/>
          </a:xfrm>
          <a:custGeom>
            <a:avLst/>
            <a:gdLst/>
            <a:ahLst/>
            <a:cxnLst/>
            <a:rect l="l" t="t" r="r" b="b"/>
            <a:pathLst>
              <a:path w="13004800" h="2844800">
                <a:moveTo>
                  <a:pt x="0" y="2844800"/>
                </a:moveTo>
                <a:lnTo>
                  <a:pt x="13004800" y="2844800"/>
                </a:lnTo>
                <a:lnTo>
                  <a:pt x="13004800" y="0"/>
                </a:lnTo>
                <a:lnTo>
                  <a:pt x="0" y="0"/>
                </a:lnTo>
                <a:lnTo>
                  <a:pt x="0" y="28448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0F96D4"/>
              </a:gs>
            </a:gsLst>
            <a:lin ang="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797" y="810369"/>
            <a:ext cx="7623279" cy="323165"/>
          </a:xfrm>
        </p:spPr>
        <p:txBody>
          <a:bodyPr lIns="0" tIns="0" rIns="0" bIns="0"/>
          <a:lstStyle>
            <a:lvl1pPr>
              <a:defRPr sz="21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CA0F-C99F-184A-BCAD-ADF098A7BB5A}" type="datetime1">
              <a:rPr lang="de-DE" smtClean="0"/>
              <a:pPr/>
              <a:t>18.03.20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/>
          <p:cNvSpPr>
            <a:spLocks noGrp="1"/>
          </p:cNvSpPr>
          <p:nvPr>
            <p:ph type="pic" sz="quarter" idx="11"/>
          </p:nvPr>
        </p:nvSpPr>
        <p:spPr>
          <a:xfrm>
            <a:off x="1" y="723303"/>
            <a:ext cx="9144000" cy="276999"/>
          </a:xfrm>
        </p:spPr>
        <p:txBody>
          <a:bodyPr vert="horz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0" y="4741664"/>
            <a:ext cx="9144000" cy="4018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397" tIns="28698" rIns="57397" bIns="28698" rtlCol="0" anchor="ctr"/>
          <a:lstStyle/>
          <a:p>
            <a:pPr algn="ctr"/>
            <a:endParaRPr lang="de-DE"/>
          </a:p>
        </p:txBody>
      </p:sp>
      <p:sp>
        <p:nvSpPr>
          <p:cNvPr id="5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62"/>
          <p:cNvSpPr/>
          <p:nvPr userDrawn="1"/>
        </p:nvSpPr>
        <p:spPr>
          <a:xfrm>
            <a:off x="0" y="740049"/>
            <a:ext cx="9144000" cy="509574"/>
          </a:xfrm>
          <a:custGeom>
            <a:avLst/>
            <a:gdLst/>
            <a:ahLst/>
            <a:cxnLst/>
            <a:rect l="l" t="t" r="r" b="b"/>
            <a:pathLst>
              <a:path w="13004800" h="2844800">
                <a:moveTo>
                  <a:pt x="0" y="2844800"/>
                </a:moveTo>
                <a:lnTo>
                  <a:pt x="13004800" y="2844800"/>
                </a:lnTo>
                <a:lnTo>
                  <a:pt x="13004800" y="0"/>
                </a:lnTo>
                <a:lnTo>
                  <a:pt x="0" y="0"/>
                </a:lnTo>
                <a:lnTo>
                  <a:pt x="0" y="28448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0F96D4"/>
              </a:gs>
            </a:gsLst>
            <a:lin ang="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4464844" y="1249843"/>
            <a:ext cx="4690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6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58CEF-F7BB-BA45-8352-420FBD9C4B5B}" type="datetime1">
              <a:rPr lang="de-DE" smtClean="0"/>
              <a:pPr/>
              <a:t>18.03.20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2" name="Holder 3"/>
          <p:cNvSpPr>
            <a:spLocks noGrp="1"/>
          </p:cNvSpPr>
          <p:nvPr>
            <p:ph type="body" idx="1"/>
          </p:nvPr>
        </p:nvSpPr>
        <p:spPr>
          <a:xfrm>
            <a:off x="714375" y="1607344"/>
            <a:ext cx="3214688" cy="230832"/>
          </a:xfrm>
        </p:spPr>
        <p:txBody>
          <a:bodyPr lIns="0" tIns="0" rIns="0" bIns="0"/>
          <a:lstStyle>
            <a:lvl1pPr>
              <a:defRPr sz="1500" b="0" i="0">
                <a:solidFill>
                  <a:schemeClr val="bg1">
                    <a:lumMod val="50000"/>
                  </a:schemeClr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12" name="Holder 2"/>
          <p:cNvSpPr>
            <a:spLocks noGrp="1"/>
          </p:cNvSpPr>
          <p:nvPr>
            <p:ph type="title"/>
          </p:nvPr>
        </p:nvSpPr>
        <p:spPr>
          <a:xfrm>
            <a:off x="660797" y="810369"/>
            <a:ext cx="7623279" cy="323165"/>
          </a:xfrm>
        </p:spPr>
        <p:txBody>
          <a:bodyPr lIns="0" tIns="0" rIns="0" bIns="0"/>
          <a:lstStyle>
            <a:lvl1pPr>
              <a:defRPr sz="21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11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iß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 descr="PPT_Göttingen_169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361" y="988761"/>
            <a:ext cx="762327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DINPro"/>
                <a:cs typeface="DINPr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0557" y="1737887"/>
            <a:ext cx="45228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75756"/>
                </a:solidFill>
                <a:latin typeface="DINPro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1442-76F6-0047-9EC6-9C35C6FEA6B1}" type="datetime1">
              <a:rPr lang="de-DE" smtClean="0"/>
              <a:pPr/>
              <a:t>18.03.20</a:t>
            </a:fld>
            <a:endParaRPr lang="en-US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4" r:id="rId4"/>
    <p:sldLayoutId id="2147483668" r:id="rId5"/>
    <p:sldLayoutId id="2147483667" r:id="rId6"/>
    <p:sldLayoutId id="2147483665" r:id="rId7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4"/>
          </p:nvPr>
        </p:nvSpPr>
        <p:spPr>
          <a:xfrm>
            <a:off x="660797" y="3709070"/>
            <a:ext cx="6400800" cy="230832"/>
          </a:xfrm>
        </p:spPr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?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36682" y="2204740"/>
            <a:ext cx="7623279" cy="1231106"/>
          </a:xfrm>
        </p:spPr>
        <p:txBody>
          <a:bodyPr/>
          <a:lstStyle/>
          <a:p>
            <a:r>
              <a:rPr lang="de-DE" sz="8000" dirty="0"/>
              <a:t>Alfred v1.0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60797" y="1963639"/>
            <a:ext cx="5786438" cy="230832"/>
          </a:xfrm>
        </p:spPr>
        <p:txBody>
          <a:bodyPr/>
          <a:lstStyle/>
          <a:p>
            <a:r>
              <a:rPr lang="de-DE" dirty="0"/>
              <a:t>Johannes Brachem &amp; Christian </a:t>
            </a:r>
            <a:r>
              <a:rPr lang="de-DE" dirty="0" err="1"/>
              <a:t>Treffenstädt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A2F2518D-C351-4A49-ACA8-569464A62CA9}"/>
              </a:ext>
            </a:extLst>
          </p:cNvPr>
          <p:cNvGrpSpPr/>
          <p:nvPr/>
        </p:nvGrpSpPr>
        <p:grpSpPr>
          <a:xfrm>
            <a:off x="313368" y="1166598"/>
            <a:ext cx="4625037" cy="3235141"/>
            <a:chOff x="2107203" y="842252"/>
            <a:chExt cx="4625037" cy="3235141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75BDF579-9E53-FA48-ABEB-E0A71FCC3C46}"/>
                </a:ext>
              </a:extLst>
            </p:cNvPr>
            <p:cNvGrpSpPr/>
            <p:nvPr/>
          </p:nvGrpSpPr>
          <p:grpSpPr>
            <a:xfrm>
              <a:off x="2261379" y="842252"/>
              <a:ext cx="4470861" cy="1015663"/>
              <a:chOff x="2261379" y="842252"/>
              <a:chExt cx="4470861" cy="1015663"/>
            </a:xfrm>
          </p:grpSpPr>
          <p:sp>
            <p:nvSpPr>
              <p:cNvPr id="2" name="Abgerundetes Rechteck 1">
                <a:extLst>
                  <a:ext uri="{FF2B5EF4-FFF2-40B4-BE49-F238E27FC236}">
                    <a16:creationId xmlns:a16="http://schemas.microsoft.com/office/drawing/2014/main" id="{FF259AC5-25AD-E84E-B324-84F318211D4F}"/>
                  </a:ext>
                </a:extLst>
              </p:cNvPr>
              <p:cNvSpPr/>
              <p:nvPr/>
            </p:nvSpPr>
            <p:spPr>
              <a:xfrm>
                <a:off x="2267744" y="1001064"/>
                <a:ext cx="4464496" cy="8506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6C542327-785F-674B-8FBB-616EAC3EC8DE}"/>
                  </a:ext>
                </a:extLst>
              </p:cNvPr>
              <p:cNvSpPr/>
              <p:nvPr/>
            </p:nvSpPr>
            <p:spPr>
              <a:xfrm>
                <a:off x="2261379" y="842252"/>
                <a:ext cx="4402808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6000" dirty="0"/>
                  <a:t>➜</a:t>
                </a:r>
                <a:r>
                  <a:rPr lang="de-DE" sz="6000" dirty="0">
                    <a:solidFill>
                      <a:srgbClr val="FF0000"/>
                    </a:solidFill>
                  </a:rPr>
                  <a:t>config.conf</a:t>
                </a:r>
                <a:endParaRPr lang="de-DE" sz="6000" dirty="0"/>
              </a:p>
            </p:txBody>
          </p:sp>
        </p:grp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349E2241-E0DF-2341-A357-0C63C1AF0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07203" y="2450397"/>
              <a:ext cx="4479263" cy="1626996"/>
            </a:xfrm>
            <a:prstGeom prst="rect">
              <a:avLst/>
            </a:prstGeom>
          </p:spPr>
        </p:pic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D3DE7CF9-AA54-6142-8D4C-693D21DC1F23}"/>
              </a:ext>
            </a:extLst>
          </p:cNvPr>
          <p:cNvSpPr txBox="1"/>
          <p:nvPr/>
        </p:nvSpPr>
        <p:spPr>
          <a:xfrm>
            <a:off x="5868144" y="1203598"/>
            <a:ext cx="266429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err="1"/>
              <a:t>Important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saving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online </a:t>
            </a:r>
            <a:r>
              <a:rPr lang="de-DE" sz="2400" dirty="0" err="1"/>
              <a:t>database</a:t>
            </a:r>
            <a:r>
              <a:rPr lang="de-DE" sz="2400" dirty="0"/>
              <a:t> (</a:t>
            </a:r>
            <a:r>
              <a:rPr lang="de-DE" sz="2400" dirty="0" err="1"/>
              <a:t>mortimer</a:t>
            </a:r>
            <a:r>
              <a:rPr lang="de-DE" sz="2400" dirty="0"/>
              <a:t>)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b="1" u="sng" dirty="0" err="1"/>
              <a:t>local</a:t>
            </a:r>
            <a:r>
              <a:rPr lang="de-DE" sz="2400" b="1" u="sng" dirty="0"/>
              <a:t> </a:t>
            </a:r>
            <a:r>
              <a:rPr lang="de-DE" sz="2400" b="1" u="sng" dirty="0" err="1"/>
              <a:t>experiments</a:t>
            </a:r>
            <a:endParaRPr lang="de-DE" sz="2400" b="1" u="sng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1C05E4-CB8D-1244-8975-12085508FC80}"/>
              </a:ext>
            </a:extLst>
          </p:cNvPr>
          <p:cNvSpPr txBox="1"/>
          <p:nvPr/>
        </p:nvSpPr>
        <p:spPr>
          <a:xfrm>
            <a:off x="5868144" y="3800779"/>
            <a:ext cx="2664296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Must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unique</a:t>
            </a:r>
            <a:r>
              <a:rPr lang="de-DE" sz="2800" dirty="0"/>
              <a:t>! </a:t>
            </a:r>
            <a:r>
              <a:rPr lang="de-DE" sz="1600" dirty="0"/>
              <a:t>(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mortimer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generation</a:t>
            </a:r>
            <a:r>
              <a:rPr lang="de-DE" sz="1600" dirty="0"/>
              <a:t>)</a:t>
            </a:r>
            <a:endParaRPr lang="de-DE" sz="2800" dirty="0"/>
          </a:p>
        </p:txBody>
      </p:sp>
      <p:sp>
        <p:nvSpPr>
          <p:cNvPr id="11" name="Pfeil nach unten 10">
            <a:extLst>
              <a:ext uri="{FF2B5EF4-FFF2-40B4-BE49-F238E27FC236}">
                <a16:creationId xmlns:a16="http://schemas.microsoft.com/office/drawing/2014/main" id="{3C05A935-CC8E-2B46-B387-09AEE701B0E0}"/>
              </a:ext>
            </a:extLst>
          </p:cNvPr>
          <p:cNvSpPr/>
          <p:nvPr/>
        </p:nvSpPr>
        <p:spPr>
          <a:xfrm rot="5400000">
            <a:off x="4059063" y="2767424"/>
            <a:ext cx="377799" cy="280831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bject 62">
            <a:extLst>
              <a:ext uri="{FF2B5EF4-FFF2-40B4-BE49-F238E27FC236}">
                <a16:creationId xmlns:a16="http://schemas.microsoft.com/office/drawing/2014/main" id="{A8BCEB08-EC34-694E-A5C4-8294119DA944}"/>
              </a:ext>
            </a:extLst>
          </p:cNvPr>
          <p:cNvSpPr txBox="1">
            <a:spLocks/>
          </p:cNvSpPr>
          <p:nvPr/>
        </p:nvSpPr>
        <p:spPr>
          <a:xfrm>
            <a:off x="611560" y="916727"/>
            <a:ext cx="2592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defTabSz="914400"/>
            <a:r>
              <a:rPr lang="de-DE" kern="0" dirty="0">
                <a:solidFill>
                  <a:srgbClr val="FF0000"/>
                </a:solidFill>
              </a:rPr>
              <a:t>v1.0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9007B078-71C7-0E42-8E6F-DF2ECE7A8F35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120141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A83DAB5-5C24-2048-BF85-344A2304AB2D}"/>
              </a:ext>
            </a:extLst>
          </p:cNvPr>
          <p:cNvGrpSpPr/>
          <p:nvPr/>
        </p:nvGrpSpPr>
        <p:grpSpPr>
          <a:xfrm>
            <a:off x="395536" y="2272116"/>
            <a:ext cx="9073008" cy="1091722"/>
            <a:chOff x="395536" y="1787805"/>
            <a:chExt cx="9073008" cy="1091722"/>
          </a:xfrm>
        </p:grpSpPr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E86008E2-8F57-EC4E-B507-488E1D735526}"/>
                </a:ext>
              </a:extLst>
            </p:cNvPr>
            <p:cNvSpPr/>
            <p:nvPr/>
          </p:nvSpPr>
          <p:spPr>
            <a:xfrm>
              <a:off x="395536" y="1787805"/>
              <a:ext cx="8352928" cy="109172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83F4B08F-24C8-5145-A117-EE5D808786A4}"/>
                </a:ext>
              </a:extLst>
            </p:cNvPr>
            <p:cNvSpPr/>
            <p:nvPr/>
          </p:nvSpPr>
          <p:spPr>
            <a:xfrm>
              <a:off x="395536" y="1863864"/>
              <a:ext cx="907300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000" dirty="0" err="1">
                  <a:latin typeface="Courier" pitchFamily="2" charset="0"/>
                </a:rPr>
                <a:t>def</a:t>
              </a:r>
              <a:r>
                <a:rPr lang="de-DE" sz="2000" dirty="0">
                  <a:latin typeface="Courier" pitchFamily="2" charset="0"/>
                </a:rPr>
                <a:t> </a:t>
              </a:r>
              <a:r>
                <a:rPr lang="de-DE" sz="2000" dirty="0" err="1">
                  <a:latin typeface="Courier" pitchFamily="2" charset="0"/>
                </a:rPr>
                <a:t>generate_experiment</a:t>
              </a:r>
              <a:r>
                <a:rPr lang="de-DE" sz="2000" dirty="0">
                  <a:latin typeface="Courier" pitchFamily="2" charset="0"/>
                </a:rPr>
                <a:t>(</a:t>
              </a:r>
              <a:r>
                <a:rPr lang="de-DE" sz="2000" dirty="0" err="1">
                  <a:latin typeface="Courier" pitchFamily="2" charset="0"/>
                </a:rPr>
                <a:t>self</a:t>
              </a:r>
              <a:r>
                <a:rPr lang="de-DE" sz="2000" dirty="0">
                  <a:latin typeface="Courier" pitchFamily="2" charset="0"/>
                </a:rPr>
                <a:t>, </a:t>
              </a:r>
              <a:r>
                <a:rPr lang="de-DE" sz="2000" dirty="0" err="1">
                  <a:solidFill>
                    <a:srgbClr val="FF0000"/>
                  </a:solidFill>
                  <a:latin typeface="Courier" pitchFamily="2" charset="0"/>
                </a:rPr>
                <a:t>config</a:t>
              </a:r>
              <a:r>
                <a:rPr lang="de-DE" sz="2000" dirty="0">
                  <a:solidFill>
                    <a:srgbClr val="FF0000"/>
                  </a:solidFill>
                  <a:latin typeface="Courier" pitchFamily="2" charset="0"/>
                </a:rPr>
                <a:t>=None</a:t>
              </a:r>
              <a:r>
                <a:rPr lang="de-DE" sz="2000" dirty="0">
                  <a:latin typeface="Courier" pitchFamily="2" charset="0"/>
                </a:rPr>
                <a:t>)</a:t>
              </a:r>
            </a:p>
            <a:p>
              <a:r>
                <a:rPr lang="de-DE" sz="2000" dirty="0">
                  <a:latin typeface="Courier" pitchFamily="2" charset="0"/>
                </a:rPr>
                <a:t>    </a:t>
              </a:r>
              <a:r>
                <a:rPr lang="de-DE" sz="2000" dirty="0" err="1">
                  <a:latin typeface="Courier" pitchFamily="2" charset="0"/>
                </a:rPr>
                <a:t>exp</a:t>
              </a:r>
              <a:r>
                <a:rPr lang="de-DE" sz="2000" dirty="0">
                  <a:latin typeface="Courier" pitchFamily="2" charset="0"/>
                </a:rPr>
                <a:t> = Experiment(</a:t>
              </a:r>
              <a:r>
                <a:rPr lang="de-DE" sz="2000" dirty="0" err="1">
                  <a:solidFill>
                    <a:srgbClr val="FF0000"/>
                  </a:solidFill>
                  <a:latin typeface="Courier" pitchFamily="2" charset="0"/>
                </a:rPr>
                <a:t>config</a:t>
              </a:r>
              <a:r>
                <a:rPr lang="de-DE" sz="2000" dirty="0">
                  <a:solidFill>
                    <a:srgbClr val="FF0000"/>
                  </a:solidFill>
                  <a:latin typeface="Courier" pitchFamily="2" charset="0"/>
                </a:rPr>
                <a:t>=</a:t>
              </a:r>
              <a:r>
                <a:rPr lang="de-DE" sz="2000" dirty="0" err="1">
                  <a:solidFill>
                    <a:srgbClr val="FF0000"/>
                  </a:solidFill>
                  <a:latin typeface="Courier" pitchFamily="2" charset="0"/>
                </a:rPr>
                <a:t>config</a:t>
              </a:r>
              <a:r>
                <a:rPr lang="de-DE" sz="2000" dirty="0">
                  <a:latin typeface="Courier" pitchFamily="2" charset="0"/>
                </a:rPr>
                <a:t>)</a:t>
              </a:r>
            </a:p>
            <a:p>
              <a:r>
                <a:rPr lang="de-DE" sz="2000" dirty="0">
                  <a:latin typeface="Courier" pitchFamily="2" charset="0"/>
                </a:rPr>
                <a:t>		...</a:t>
              </a:r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3B62581C-0FE3-2C4A-9B52-50CFE4D61232}"/>
              </a:ext>
            </a:extLst>
          </p:cNvPr>
          <p:cNvSpPr txBox="1"/>
          <p:nvPr/>
        </p:nvSpPr>
        <p:spPr>
          <a:xfrm>
            <a:off x="323528" y="1010221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New </a:t>
            </a:r>
            <a:r>
              <a:rPr lang="de-DE" sz="4400" dirty="0" err="1"/>
              <a:t>parameter</a:t>
            </a:r>
            <a:r>
              <a:rPr lang="de-DE" sz="4400" dirty="0"/>
              <a:t> </a:t>
            </a:r>
            <a:r>
              <a:rPr lang="de-DE" sz="4400" dirty="0" err="1">
                <a:solidFill>
                  <a:srgbClr val="FF0000"/>
                </a:solidFill>
                <a:latin typeface="Courier" pitchFamily="2" charset="0"/>
              </a:rPr>
              <a:t>config</a:t>
            </a:r>
            <a:endParaRPr lang="de-DE" sz="4400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04721C6-D338-C040-A5BF-30E2DF76E219}"/>
              </a:ext>
            </a:extLst>
          </p:cNvPr>
          <p:cNvSpPr txBox="1"/>
          <p:nvPr/>
        </p:nvSpPr>
        <p:spPr>
          <a:xfrm>
            <a:off x="323528" y="3748558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Don‘t</a:t>
            </a:r>
            <a:r>
              <a:rPr lang="de-DE" sz="2800" dirty="0"/>
              <a:t> </a:t>
            </a:r>
            <a:r>
              <a:rPr lang="de-DE" sz="2800" dirty="0" err="1"/>
              <a:t>worry</a:t>
            </a:r>
            <a:r>
              <a:rPr lang="de-DE" sz="2800" dirty="0"/>
              <a:t> </a:t>
            </a:r>
            <a:r>
              <a:rPr lang="de-DE" sz="2800" dirty="0" err="1"/>
              <a:t>about</a:t>
            </a:r>
            <a:r>
              <a:rPr lang="de-DE" sz="2800" dirty="0"/>
              <a:t> </a:t>
            </a:r>
            <a:r>
              <a:rPr lang="de-DE" sz="2800" dirty="0" err="1"/>
              <a:t>it</a:t>
            </a:r>
            <a:r>
              <a:rPr lang="de-DE" sz="2800" dirty="0"/>
              <a:t> – just </a:t>
            </a:r>
            <a:r>
              <a:rPr lang="de-DE" sz="2800" dirty="0" err="1"/>
              <a:t>needs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there</a:t>
            </a:r>
            <a:r>
              <a:rPr lang="de-DE" sz="2800" dirty="0"/>
              <a:t>.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DDE8ED38-1CF9-CD4A-827C-A9B5F1A9CB1C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328565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8B4D6BBD-201B-7A4D-8844-DAE1FB71C5AC}"/>
              </a:ext>
            </a:extLst>
          </p:cNvPr>
          <p:cNvSpPr/>
          <p:nvPr/>
        </p:nvSpPr>
        <p:spPr>
          <a:xfrm>
            <a:off x="1259632" y="1347614"/>
            <a:ext cx="6840760" cy="23762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760360" y="1851670"/>
            <a:ext cx="7623279" cy="1231106"/>
          </a:xfrm>
        </p:spPr>
        <p:txBody>
          <a:bodyPr/>
          <a:lstStyle/>
          <a:p>
            <a:pPr algn="ctr"/>
            <a:r>
              <a:rPr lang="de-DE" sz="8000" dirty="0"/>
              <a:t>New </a:t>
            </a:r>
            <a:r>
              <a:rPr lang="de-DE" sz="8000" dirty="0" err="1"/>
              <a:t>Names</a:t>
            </a:r>
            <a:endParaRPr lang="de-DE" sz="80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7107C8C8-10D8-0D4C-920E-3E64252A0BF3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1074257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2483769" y="125304"/>
            <a:ext cx="2592288" cy="430887"/>
          </a:xfrm>
        </p:spPr>
        <p:txBody>
          <a:bodyPr/>
          <a:lstStyle/>
          <a:p>
            <a:r>
              <a:rPr lang="de-DE" dirty="0"/>
              <a:t>Pages &amp; </a:t>
            </a:r>
            <a:r>
              <a:rPr lang="de-DE" dirty="0" err="1"/>
              <a:t>Sections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18.03.20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4067951" y="277937"/>
            <a:ext cx="4736722" cy="184666"/>
          </a:xfrm>
        </p:spPr>
        <p:txBody>
          <a:bodyPr/>
          <a:lstStyle/>
          <a:p>
            <a:pPr algn="r"/>
            <a:r>
              <a:rPr lang="de-DE" sz="1200" dirty="0"/>
              <a:t>Department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Economic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Social</a:t>
            </a:r>
            <a:r>
              <a:rPr lang="de-DE" sz="1200" dirty="0"/>
              <a:t> </a:t>
            </a:r>
            <a:r>
              <a:rPr lang="de-DE" sz="1200" dirty="0" err="1"/>
              <a:t>Psychology</a:t>
            </a:r>
            <a:endParaRPr lang="de-DE" sz="1200" dirty="0"/>
          </a:p>
        </p:txBody>
      </p:sp>
      <p:sp>
        <p:nvSpPr>
          <p:cNvPr id="8" name="object 62">
            <a:extLst>
              <a:ext uri="{FF2B5EF4-FFF2-40B4-BE49-F238E27FC236}">
                <a16:creationId xmlns:a16="http://schemas.microsoft.com/office/drawing/2014/main" id="{D92DB439-1037-9244-B092-62B15E73C02C}"/>
              </a:ext>
            </a:extLst>
          </p:cNvPr>
          <p:cNvSpPr txBox="1">
            <a:spLocks/>
          </p:cNvSpPr>
          <p:nvPr/>
        </p:nvSpPr>
        <p:spPr>
          <a:xfrm>
            <a:off x="734378" y="843558"/>
            <a:ext cx="2592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defTabSz="914400"/>
            <a:r>
              <a:rPr lang="de-DE" kern="0" dirty="0">
                <a:solidFill>
                  <a:srgbClr val="FF0000"/>
                </a:solidFill>
              </a:rPr>
              <a:t>v0.25b1</a:t>
            </a:r>
          </a:p>
        </p:txBody>
      </p:sp>
      <p:sp>
        <p:nvSpPr>
          <p:cNvPr id="10" name="object 62">
            <a:extLst>
              <a:ext uri="{FF2B5EF4-FFF2-40B4-BE49-F238E27FC236}">
                <a16:creationId xmlns:a16="http://schemas.microsoft.com/office/drawing/2014/main" id="{FE4BDB29-E367-2546-9311-CE545D82DB95}"/>
              </a:ext>
            </a:extLst>
          </p:cNvPr>
          <p:cNvSpPr txBox="1">
            <a:spLocks/>
          </p:cNvSpPr>
          <p:nvPr/>
        </p:nvSpPr>
        <p:spPr>
          <a:xfrm>
            <a:off x="5076057" y="843557"/>
            <a:ext cx="2592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defTabSz="914400"/>
            <a:r>
              <a:rPr lang="de-DE" kern="0" dirty="0">
                <a:solidFill>
                  <a:srgbClr val="FF0000"/>
                </a:solidFill>
              </a:rPr>
              <a:t>v1.0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76506B-6DDF-9344-9EC9-A02C0106AA2C}"/>
              </a:ext>
            </a:extLst>
          </p:cNvPr>
          <p:cNvGrpSpPr/>
          <p:nvPr/>
        </p:nvGrpSpPr>
        <p:grpSpPr>
          <a:xfrm>
            <a:off x="264545" y="1635646"/>
            <a:ext cx="8057923" cy="2073864"/>
            <a:chOff x="264545" y="1635646"/>
            <a:chExt cx="8057923" cy="2073864"/>
          </a:xfrm>
        </p:grpSpPr>
        <p:sp>
          <p:nvSpPr>
            <p:cNvPr id="2" name="Abgerundetes Rechteck 1">
              <a:extLst>
                <a:ext uri="{FF2B5EF4-FFF2-40B4-BE49-F238E27FC236}">
                  <a16:creationId xmlns:a16="http://schemas.microsoft.com/office/drawing/2014/main" id="{2A08FC43-52F3-2948-8148-1C48D36AF1A2}"/>
                </a:ext>
              </a:extLst>
            </p:cNvPr>
            <p:cNvSpPr/>
            <p:nvPr/>
          </p:nvSpPr>
          <p:spPr>
            <a:xfrm>
              <a:off x="395535" y="1635646"/>
              <a:ext cx="7926933" cy="20738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itel 6">
              <a:extLst>
                <a:ext uri="{FF2B5EF4-FFF2-40B4-BE49-F238E27FC236}">
                  <a16:creationId xmlns:a16="http://schemas.microsoft.com/office/drawing/2014/main" id="{C7DB931F-4478-724D-8055-45F2B9B5442D}"/>
                </a:ext>
              </a:extLst>
            </p:cNvPr>
            <p:cNvSpPr txBox="1">
              <a:spLocks/>
            </p:cNvSpPr>
            <p:nvPr/>
          </p:nvSpPr>
          <p:spPr>
            <a:xfrm>
              <a:off x="264545" y="1801295"/>
              <a:ext cx="4091417" cy="184665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>
                <a:defRPr sz="2800" b="0" i="0">
                  <a:solidFill>
                    <a:srgbClr val="17375E"/>
                  </a:solidFill>
                  <a:latin typeface="+mj-lt"/>
                  <a:ea typeface="+mj-ea"/>
                  <a:cs typeface="DINPro"/>
                </a:defRPr>
              </a:lvl1pPr>
            </a:lstStyle>
            <a:p>
              <a:pPr algn="r" defTabSz="914400"/>
              <a:r>
                <a:rPr lang="de-DE" sz="2400" kern="0" dirty="0" err="1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WebCompositeQuestion</a:t>
              </a:r>
              <a:endParaRPr lang="de-DE" sz="24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endParaRPr>
            </a:p>
            <a:p>
              <a:pPr algn="r" defTabSz="914400"/>
              <a:endParaRPr lang="de-DE" sz="24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endParaRPr>
            </a:p>
            <a:p>
              <a:pPr algn="r" defTabSz="914400"/>
              <a:r>
                <a:rPr lang="de-DE" sz="2400" kern="0" dirty="0" err="1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QuestionGroup</a:t>
              </a:r>
              <a:endParaRPr lang="de-DE" sz="24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endParaRPr>
            </a:p>
            <a:p>
              <a:pPr algn="r" defTabSz="914400"/>
              <a:r>
                <a:rPr lang="de-DE" sz="2400" kern="0" dirty="0" err="1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HeadOpenQG</a:t>
              </a:r>
              <a:endParaRPr lang="de-DE" sz="24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endParaRPr>
            </a:p>
            <a:p>
              <a:pPr algn="r" defTabSz="914400"/>
              <a:r>
                <a:rPr lang="de-DE" sz="2400" kern="0" dirty="0" err="1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SegmentedQG</a:t>
              </a:r>
              <a:endParaRPr lang="de-DE" sz="24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endParaRPr>
            </a:p>
          </p:txBody>
        </p:sp>
      </p:grpSp>
      <p:sp>
        <p:nvSpPr>
          <p:cNvPr id="12" name="Titel 6">
            <a:extLst>
              <a:ext uri="{FF2B5EF4-FFF2-40B4-BE49-F238E27FC236}">
                <a16:creationId xmlns:a16="http://schemas.microsoft.com/office/drawing/2014/main" id="{B36A3010-67CC-7D41-83F8-558B5D0118CB}"/>
              </a:ext>
            </a:extLst>
          </p:cNvPr>
          <p:cNvSpPr txBox="1">
            <a:spLocks/>
          </p:cNvSpPr>
          <p:nvPr/>
        </p:nvSpPr>
        <p:spPr>
          <a:xfrm>
            <a:off x="4788024" y="1801295"/>
            <a:ext cx="3883640" cy="1908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defTabSz="914400"/>
            <a:r>
              <a:rPr lang="de-DE" sz="2400" kern="0" dirty="0">
                <a:solidFill>
                  <a:srgbClr val="FF0000"/>
                </a:solidFill>
                <a:latin typeface="Courier" pitchFamily="2" charset="0"/>
              </a:rPr>
              <a:t>Page</a:t>
            </a:r>
          </a:p>
          <a:p>
            <a:pPr defTabSz="914400"/>
            <a:endParaRPr lang="de-DE" sz="2400" kern="0" dirty="0">
              <a:solidFill>
                <a:schemeClr val="tx2"/>
              </a:solidFill>
              <a:latin typeface="Courier" pitchFamily="2" charset="0"/>
            </a:endParaRPr>
          </a:p>
          <a:p>
            <a:pPr defTabSz="914400"/>
            <a:r>
              <a:rPr lang="de-DE" sz="2400" kern="0" dirty="0" err="1">
                <a:solidFill>
                  <a:srgbClr val="FF0000"/>
                </a:solidFill>
                <a:latin typeface="Courier" pitchFamily="2" charset="0"/>
              </a:rPr>
              <a:t>Section</a:t>
            </a:r>
            <a:endParaRPr lang="de-DE" sz="2400" kern="0" dirty="0">
              <a:solidFill>
                <a:srgbClr val="FF0000"/>
              </a:solidFill>
              <a:latin typeface="Courier" pitchFamily="2" charset="0"/>
            </a:endParaRPr>
          </a:p>
          <a:p>
            <a:pPr defTabSz="914400"/>
            <a:r>
              <a:rPr lang="de-DE" sz="2400" kern="0" dirty="0" err="1">
                <a:solidFill>
                  <a:schemeClr val="tx2"/>
                </a:solidFill>
                <a:latin typeface="Courier" pitchFamily="2" charset="0"/>
              </a:rPr>
              <a:t>HeadOpen</a:t>
            </a:r>
            <a:r>
              <a:rPr lang="de-DE" sz="2400" kern="0" dirty="0" err="1">
                <a:solidFill>
                  <a:srgbClr val="FF0000"/>
                </a:solidFill>
                <a:latin typeface="Courier" pitchFamily="2" charset="0"/>
              </a:rPr>
              <a:t>Section</a:t>
            </a:r>
            <a:endParaRPr lang="de-DE" sz="2400" kern="0" dirty="0">
              <a:solidFill>
                <a:srgbClr val="FF0000"/>
              </a:solidFill>
              <a:latin typeface="Courier" pitchFamily="2" charset="0"/>
            </a:endParaRPr>
          </a:p>
          <a:p>
            <a:pPr defTabSz="914400"/>
            <a:r>
              <a:rPr lang="de-DE" sz="2400" kern="0" dirty="0" err="1">
                <a:solidFill>
                  <a:schemeClr val="tx2"/>
                </a:solidFill>
                <a:latin typeface="Courier" pitchFamily="2" charset="0"/>
              </a:rPr>
              <a:t>Segmented</a:t>
            </a:r>
            <a:r>
              <a:rPr lang="de-DE" sz="2400" kern="0" dirty="0" err="1">
                <a:solidFill>
                  <a:srgbClr val="FF0000"/>
                </a:solidFill>
                <a:latin typeface="Courier" pitchFamily="2" charset="0"/>
              </a:rPr>
              <a:t>Section</a:t>
            </a:r>
            <a:endParaRPr lang="de-DE" sz="2400" kern="0" dirty="0">
              <a:solidFill>
                <a:srgbClr val="FF0000"/>
              </a:solidFill>
              <a:latin typeface="Courier" pitchFamily="2" charset="0"/>
            </a:endParaRPr>
          </a:p>
        </p:txBody>
      </p:sp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662D305F-35E9-9B4B-BF7A-C9EF7AAE6B17}"/>
              </a:ext>
            </a:extLst>
          </p:cNvPr>
          <p:cNvCxnSpPr>
            <a:cxnSpLocks/>
          </p:cNvCxnSpPr>
          <p:nvPr/>
        </p:nvCxnSpPr>
        <p:spPr>
          <a:xfrm>
            <a:off x="4572000" y="1801295"/>
            <a:ext cx="0" cy="1846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3781B149-339C-794D-BD1A-F9B82DA34BB2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322944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1135978D-5468-D34C-A2C8-771071F857C8}"/>
              </a:ext>
            </a:extLst>
          </p:cNvPr>
          <p:cNvSpPr/>
          <p:nvPr/>
        </p:nvSpPr>
        <p:spPr>
          <a:xfrm>
            <a:off x="467545" y="1199656"/>
            <a:ext cx="8208912" cy="20201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760360" y="1253707"/>
            <a:ext cx="8044313" cy="2215991"/>
          </a:xfrm>
        </p:spPr>
        <p:txBody>
          <a:bodyPr/>
          <a:lstStyle/>
          <a:p>
            <a:pPr algn="l"/>
            <a:r>
              <a:rPr lang="de-DE" sz="24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WebCompositeQuestion</a:t>
            </a:r>
            <a:r>
              <a:rPr lang="de-DE" sz="2400" dirty="0" err="1">
                <a:solidFill>
                  <a:srgbClr val="00B050"/>
                </a:solidFill>
                <a:latin typeface="Courier" pitchFamily="2" charset="0"/>
              </a:rPr>
              <a:t>.addElement</a:t>
            </a:r>
            <a:r>
              <a:rPr lang="de-DE" sz="2400" dirty="0">
                <a:solidFill>
                  <a:srgbClr val="00B050"/>
                </a:solidFill>
                <a:latin typeface="Courier" pitchFamily="2" charset="0"/>
              </a:rPr>
              <a:t>()</a:t>
            </a:r>
            <a:br>
              <a:rPr lang="de-DE" sz="24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de-DE" sz="24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WebCompositeQuestion</a:t>
            </a:r>
            <a:r>
              <a:rPr lang="de-DE" sz="2400" dirty="0" err="1">
                <a:solidFill>
                  <a:srgbClr val="00B050"/>
                </a:solidFill>
                <a:latin typeface="Courier" pitchFamily="2" charset="0"/>
              </a:rPr>
              <a:t>.addElements</a:t>
            </a:r>
            <a:r>
              <a:rPr lang="de-DE" sz="2400" dirty="0">
                <a:solidFill>
                  <a:srgbClr val="00B050"/>
                </a:solidFill>
                <a:latin typeface="Courier" pitchFamily="2" charset="0"/>
              </a:rPr>
              <a:t>()</a:t>
            </a:r>
            <a:br>
              <a:rPr lang="de-DE" sz="24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de-DE" sz="24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QuestionGroup</a:t>
            </a:r>
            <a:r>
              <a:rPr lang="de-DE" sz="2400" dirty="0" err="1">
                <a:solidFill>
                  <a:srgbClr val="00B050"/>
                </a:solidFill>
                <a:latin typeface="Courier" pitchFamily="2" charset="0"/>
              </a:rPr>
              <a:t>.appendItem</a:t>
            </a:r>
            <a:r>
              <a:rPr lang="de-DE" sz="2400" dirty="0">
                <a:solidFill>
                  <a:srgbClr val="00B050"/>
                </a:solidFill>
                <a:latin typeface="Courier" pitchFamily="2" charset="0"/>
              </a:rPr>
              <a:t>()</a:t>
            </a:r>
            <a:br>
              <a:rPr lang="de-DE" sz="24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de-DE" sz="24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QuestionGroup</a:t>
            </a:r>
            <a:r>
              <a:rPr lang="de-DE" sz="2400" dirty="0" err="1">
                <a:solidFill>
                  <a:srgbClr val="00B050"/>
                </a:solidFill>
                <a:latin typeface="Courier" pitchFamily="2" charset="0"/>
              </a:rPr>
              <a:t>.appendItems</a:t>
            </a:r>
            <a:r>
              <a:rPr lang="de-DE" sz="2400" dirty="0">
                <a:solidFill>
                  <a:srgbClr val="00B050"/>
                </a:solidFill>
                <a:latin typeface="Courier" pitchFamily="2" charset="0"/>
              </a:rPr>
              <a:t>()</a:t>
            </a:r>
            <a:br>
              <a:rPr lang="de-DE" sz="24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de-DE" sz="24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Experiment</a:t>
            </a:r>
            <a:r>
              <a:rPr lang="de-DE" sz="2400" dirty="0" err="1">
                <a:solidFill>
                  <a:srgbClr val="00B050"/>
                </a:solidFill>
                <a:latin typeface="Courier" pitchFamily="2" charset="0"/>
              </a:rPr>
              <a:t>.QuestionController.appendItems</a:t>
            </a:r>
            <a:r>
              <a:rPr lang="de-DE" sz="2400" dirty="0">
                <a:solidFill>
                  <a:srgbClr val="00B050"/>
                </a:solidFill>
                <a:latin typeface="Courier" pitchFamily="2" charset="0"/>
              </a:rPr>
              <a:t>()</a:t>
            </a:r>
            <a:endParaRPr lang="de-DE" sz="8800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sp>
        <p:nvSpPr>
          <p:cNvPr id="4" name="object 62">
            <a:extLst>
              <a:ext uri="{FF2B5EF4-FFF2-40B4-BE49-F238E27FC236}">
                <a16:creationId xmlns:a16="http://schemas.microsoft.com/office/drawing/2014/main" id="{E8DBF1B3-25A4-BB47-9882-DD8357699212}"/>
              </a:ext>
            </a:extLst>
          </p:cNvPr>
          <p:cNvSpPr txBox="1">
            <a:spLocks/>
          </p:cNvSpPr>
          <p:nvPr/>
        </p:nvSpPr>
        <p:spPr>
          <a:xfrm>
            <a:off x="467544" y="709346"/>
            <a:ext cx="2592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defTabSz="914400"/>
            <a:r>
              <a:rPr lang="de-DE" kern="0" dirty="0">
                <a:solidFill>
                  <a:srgbClr val="FF0000"/>
                </a:solidFill>
              </a:rPr>
              <a:t>v0.25b1</a:t>
            </a:r>
          </a:p>
        </p:txBody>
      </p:sp>
      <p:sp>
        <p:nvSpPr>
          <p:cNvPr id="5" name="object 62">
            <a:extLst>
              <a:ext uri="{FF2B5EF4-FFF2-40B4-BE49-F238E27FC236}">
                <a16:creationId xmlns:a16="http://schemas.microsoft.com/office/drawing/2014/main" id="{E588C947-7C68-2D45-9B65-0400E781B926}"/>
              </a:ext>
            </a:extLst>
          </p:cNvPr>
          <p:cNvSpPr txBox="1">
            <a:spLocks/>
          </p:cNvSpPr>
          <p:nvPr/>
        </p:nvSpPr>
        <p:spPr>
          <a:xfrm>
            <a:off x="467544" y="3891993"/>
            <a:ext cx="2592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defTabSz="914400"/>
            <a:r>
              <a:rPr lang="de-DE" kern="0" dirty="0">
                <a:solidFill>
                  <a:srgbClr val="FF0000"/>
                </a:solidFill>
              </a:rPr>
              <a:t>v1.0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1C6252F-4CF8-EA44-BE4E-AB3E6BA55C29}"/>
              </a:ext>
            </a:extLst>
          </p:cNvPr>
          <p:cNvSpPr/>
          <p:nvPr/>
        </p:nvSpPr>
        <p:spPr>
          <a:xfrm>
            <a:off x="2123728" y="3507273"/>
            <a:ext cx="60997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dirty="0">
                <a:latin typeface="Courier" pitchFamily="2" charset="0"/>
              </a:rPr>
              <a:t>➜</a:t>
            </a:r>
            <a:r>
              <a:rPr lang="de-DE" sz="7200" dirty="0">
                <a:solidFill>
                  <a:srgbClr val="FF0000"/>
                </a:solidFill>
                <a:latin typeface="Courier" pitchFamily="2" charset="0"/>
              </a:rPr>
              <a:t>.</a:t>
            </a:r>
            <a:r>
              <a:rPr lang="de-DE" sz="7200" dirty="0" err="1">
                <a:solidFill>
                  <a:srgbClr val="FF0000"/>
                </a:solidFill>
                <a:latin typeface="Courier" pitchFamily="2" charset="0"/>
              </a:rPr>
              <a:t>append</a:t>
            </a:r>
            <a:r>
              <a:rPr lang="de-DE" sz="7200" dirty="0">
                <a:solidFill>
                  <a:srgbClr val="FF0000"/>
                </a:solidFill>
                <a:latin typeface="Courier" pitchFamily="2" charset="0"/>
              </a:rPr>
              <a:t>()</a:t>
            </a:r>
            <a:endParaRPr lang="de-DE" sz="7200" dirty="0">
              <a:latin typeface="Courier" pitchFamily="2" charset="0"/>
            </a:endParaRP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C37B0814-796F-E147-A7E8-CD4994BFFABC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104629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F401F90A-0765-574A-9082-6C6E3AD63EA6}"/>
              </a:ext>
            </a:extLst>
          </p:cNvPr>
          <p:cNvSpPr/>
          <p:nvPr/>
        </p:nvSpPr>
        <p:spPr>
          <a:xfrm>
            <a:off x="739247" y="1199656"/>
            <a:ext cx="7289137" cy="115607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2318558" y="128344"/>
            <a:ext cx="3024327" cy="861774"/>
          </a:xfrm>
        </p:spPr>
        <p:txBody>
          <a:bodyPr/>
          <a:lstStyle/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18.03.20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4067951" y="277937"/>
            <a:ext cx="4736722" cy="184666"/>
          </a:xfrm>
        </p:spPr>
        <p:txBody>
          <a:bodyPr/>
          <a:lstStyle/>
          <a:p>
            <a:pPr algn="r"/>
            <a:r>
              <a:rPr lang="de-DE" sz="1200" dirty="0"/>
              <a:t>Department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Economic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Social</a:t>
            </a:r>
            <a:r>
              <a:rPr lang="de-DE" sz="1200" dirty="0"/>
              <a:t> </a:t>
            </a:r>
            <a:r>
              <a:rPr lang="de-DE" sz="1200" dirty="0" err="1"/>
              <a:t>Psychology</a:t>
            </a:r>
            <a:endParaRPr lang="de-DE" sz="1200" dirty="0"/>
          </a:p>
        </p:txBody>
      </p:sp>
      <p:sp>
        <p:nvSpPr>
          <p:cNvPr id="8" name="object 62">
            <a:extLst>
              <a:ext uri="{FF2B5EF4-FFF2-40B4-BE49-F238E27FC236}">
                <a16:creationId xmlns:a16="http://schemas.microsoft.com/office/drawing/2014/main" id="{D92DB439-1037-9244-B092-62B15E73C02C}"/>
              </a:ext>
            </a:extLst>
          </p:cNvPr>
          <p:cNvSpPr txBox="1">
            <a:spLocks/>
          </p:cNvSpPr>
          <p:nvPr/>
        </p:nvSpPr>
        <p:spPr>
          <a:xfrm>
            <a:off x="-468560" y="1363689"/>
            <a:ext cx="2592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algn="r" defTabSz="914400"/>
            <a:r>
              <a:rPr lang="de-DE" kern="0" dirty="0">
                <a:solidFill>
                  <a:srgbClr val="FF0000"/>
                </a:solidFill>
              </a:rPr>
              <a:t>v0.25b1</a:t>
            </a:r>
          </a:p>
        </p:txBody>
      </p:sp>
      <p:sp>
        <p:nvSpPr>
          <p:cNvPr id="11" name="Titel 6">
            <a:extLst>
              <a:ext uri="{FF2B5EF4-FFF2-40B4-BE49-F238E27FC236}">
                <a16:creationId xmlns:a16="http://schemas.microsoft.com/office/drawing/2014/main" id="{C7DB931F-4478-724D-8055-45F2B9B5442D}"/>
              </a:ext>
            </a:extLst>
          </p:cNvPr>
          <p:cNvSpPr txBox="1">
            <a:spLocks/>
          </p:cNvSpPr>
          <p:nvPr/>
        </p:nvSpPr>
        <p:spPr>
          <a:xfrm>
            <a:off x="979524" y="1330065"/>
            <a:ext cx="7192877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defTabSz="914400"/>
            <a:r>
              <a:rPr lang="de-DE" sz="3200" kern="0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de-DE" sz="3200" kern="0" dirty="0" err="1">
                <a:solidFill>
                  <a:schemeClr val="bg1">
                    <a:lumMod val="50000"/>
                  </a:schemeClr>
                </a:solidFill>
              </a:rPr>
              <a:t>camelCase</a:t>
            </a:r>
            <a:endParaRPr lang="de-DE" sz="3200" kern="0" dirty="0">
              <a:solidFill>
                <a:schemeClr val="tx2"/>
              </a:solidFill>
            </a:endParaRPr>
          </a:p>
          <a:p>
            <a:pPr defTabSz="914400"/>
            <a:r>
              <a:rPr lang="de-DE" sz="2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TextEntryElement</a:t>
            </a:r>
            <a:r>
              <a:rPr lang="de-DE" sz="2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([…], </a:t>
            </a:r>
            <a:r>
              <a:rPr lang="de-DE" sz="2400" kern="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forceInput</a:t>
            </a:r>
            <a:r>
              <a:rPr lang="de-DE" sz="2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=True)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D589E45-3367-DA42-B90D-DF507E2677BD}"/>
              </a:ext>
            </a:extLst>
          </p:cNvPr>
          <p:cNvGrpSpPr/>
          <p:nvPr/>
        </p:nvGrpSpPr>
        <p:grpSpPr>
          <a:xfrm>
            <a:off x="739247" y="2757537"/>
            <a:ext cx="7683905" cy="1156070"/>
            <a:chOff x="739247" y="2757537"/>
            <a:chExt cx="7683905" cy="1156070"/>
          </a:xfrm>
        </p:grpSpPr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7871C5E2-CD9C-D548-8180-BD4C6BDC0F3B}"/>
                </a:ext>
              </a:extLst>
            </p:cNvPr>
            <p:cNvSpPr/>
            <p:nvPr/>
          </p:nvSpPr>
          <p:spPr>
            <a:xfrm>
              <a:off x="739247" y="2757537"/>
              <a:ext cx="7289137" cy="115607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object 62">
              <a:extLst>
                <a:ext uri="{FF2B5EF4-FFF2-40B4-BE49-F238E27FC236}">
                  <a16:creationId xmlns:a16="http://schemas.microsoft.com/office/drawing/2014/main" id="{FE4BDB29-E367-2546-9311-CE545D82DB95}"/>
                </a:ext>
              </a:extLst>
            </p:cNvPr>
            <p:cNvSpPr txBox="1">
              <a:spLocks/>
            </p:cNvSpPr>
            <p:nvPr/>
          </p:nvSpPr>
          <p:spPr>
            <a:xfrm>
              <a:off x="979524" y="2909554"/>
              <a:ext cx="2592288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>
                <a:defRPr sz="2800" b="0" i="0">
                  <a:solidFill>
                    <a:srgbClr val="17375E"/>
                  </a:solidFill>
                  <a:latin typeface="+mj-lt"/>
                  <a:ea typeface="+mj-ea"/>
                  <a:cs typeface="DINPro"/>
                </a:defRPr>
              </a:lvl1pPr>
            </a:lstStyle>
            <a:p>
              <a:pPr defTabSz="914400"/>
              <a:r>
                <a:rPr lang="de-DE" kern="0" dirty="0">
                  <a:solidFill>
                    <a:srgbClr val="FF0000"/>
                  </a:solidFill>
                </a:rPr>
                <a:t>v1.0</a:t>
              </a:r>
            </a:p>
          </p:txBody>
        </p:sp>
        <p:sp>
          <p:nvSpPr>
            <p:cNvPr id="12" name="Titel 6">
              <a:extLst>
                <a:ext uri="{FF2B5EF4-FFF2-40B4-BE49-F238E27FC236}">
                  <a16:creationId xmlns:a16="http://schemas.microsoft.com/office/drawing/2014/main" id="{B36A3010-67CC-7D41-83F8-558B5D0118CB}"/>
                </a:ext>
              </a:extLst>
            </p:cNvPr>
            <p:cNvSpPr txBox="1">
              <a:spLocks/>
            </p:cNvSpPr>
            <p:nvPr/>
          </p:nvSpPr>
          <p:spPr>
            <a:xfrm>
              <a:off x="942243" y="2867666"/>
              <a:ext cx="7480909" cy="86177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>
                <a:defRPr sz="2800" b="0" i="0">
                  <a:solidFill>
                    <a:srgbClr val="17375E"/>
                  </a:solidFill>
                  <a:latin typeface="+mj-lt"/>
                  <a:ea typeface="+mj-ea"/>
                  <a:cs typeface="DINPro"/>
                </a:defRPr>
              </a:lvl1pPr>
            </a:lstStyle>
            <a:p>
              <a:pPr defTabSz="914400"/>
              <a:r>
                <a:rPr lang="de-DE" sz="3200" kern="0" dirty="0">
                  <a:solidFill>
                    <a:schemeClr val="tx1"/>
                  </a:solidFill>
                </a:rPr>
                <a:t>	</a:t>
              </a:r>
              <a:r>
                <a:rPr lang="de-DE" sz="3200" kern="0" dirty="0" err="1">
                  <a:solidFill>
                    <a:schemeClr val="tx1"/>
                  </a:solidFill>
                </a:rPr>
                <a:t>underscore_case</a:t>
              </a:r>
              <a:endParaRPr lang="de-DE" sz="3200" kern="0" dirty="0">
                <a:solidFill>
                  <a:schemeClr val="tx1"/>
                </a:solidFill>
              </a:endParaRPr>
            </a:p>
            <a:p>
              <a:pPr defTabSz="914400"/>
              <a:r>
                <a:rPr lang="de-DE" sz="2400" kern="0" dirty="0" err="1">
                  <a:solidFill>
                    <a:schemeClr val="tx2"/>
                  </a:solidFill>
                  <a:latin typeface="Courier" pitchFamily="2" charset="0"/>
                </a:rPr>
                <a:t>TextEntryElement</a:t>
              </a:r>
              <a:r>
                <a:rPr lang="de-DE" sz="2400" kern="0" dirty="0">
                  <a:solidFill>
                    <a:schemeClr val="tx2"/>
                  </a:solidFill>
                  <a:latin typeface="Courier" pitchFamily="2" charset="0"/>
                </a:rPr>
                <a:t>(</a:t>
              </a:r>
              <a:r>
                <a:rPr lang="de-DE" sz="2400" kern="0" dirty="0" err="1">
                  <a:solidFill>
                    <a:srgbClr val="FF0000"/>
                  </a:solidFill>
                  <a:latin typeface="Courier" pitchFamily="2" charset="0"/>
                </a:rPr>
                <a:t>force_input</a:t>
              </a:r>
              <a:r>
                <a:rPr lang="de-DE" sz="2400" kern="0" dirty="0">
                  <a:solidFill>
                    <a:schemeClr val="tx2"/>
                  </a:solidFill>
                  <a:latin typeface="Courier" pitchFamily="2" charset="0"/>
                </a:rPr>
                <a:t>=True)</a:t>
              </a:r>
            </a:p>
          </p:txBody>
        </p:sp>
      </p:grpSp>
      <p:sp>
        <p:nvSpPr>
          <p:cNvPr id="13" name="Titel 6">
            <a:extLst>
              <a:ext uri="{FF2B5EF4-FFF2-40B4-BE49-F238E27FC236}">
                <a16:creationId xmlns:a16="http://schemas.microsoft.com/office/drawing/2014/main" id="{FF65C632-0327-5642-898E-D7BA34C4DEAF}"/>
              </a:ext>
            </a:extLst>
          </p:cNvPr>
          <p:cNvSpPr txBox="1">
            <a:spLocks/>
          </p:cNvSpPr>
          <p:nvPr/>
        </p:nvSpPr>
        <p:spPr>
          <a:xfrm>
            <a:off x="739247" y="4077494"/>
            <a:ext cx="7361146" cy="47672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algn="ctr" defTabSz="914400"/>
            <a:r>
              <a:rPr lang="de-DE" b="1" kern="0" dirty="0">
                <a:solidFill>
                  <a:schemeClr val="bg1"/>
                </a:solidFill>
                <a:latin typeface="Tw Cen MT Condensed" panose="020B0606020104020203" pitchFamily="34" charset="77"/>
              </a:rPr>
              <a:t> </a:t>
            </a:r>
            <a:r>
              <a:rPr lang="de-DE" b="1" kern="0" dirty="0" err="1">
                <a:solidFill>
                  <a:schemeClr val="bg1"/>
                </a:solidFill>
                <a:latin typeface="Tw Cen MT Condensed" panose="020B0606020104020203" pitchFamily="34" charset="77"/>
              </a:rPr>
              <a:t>Applies</a:t>
            </a:r>
            <a:r>
              <a:rPr lang="de-DE" b="1" kern="0" dirty="0">
                <a:solidFill>
                  <a:schemeClr val="bg1"/>
                </a:solidFill>
                <a:latin typeface="Tw Cen MT Condensed" panose="020B0606020104020203" pitchFamily="34" charset="77"/>
              </a:rPr>
              <a:t> </a:t>
            </a:r>
            <a:r>
              <a:rPr lang="de-DE" b="1" kern="0" dirty="0" err="1">
                <a:solidFill>
                  <a:schemeClr val="bg1"/>
                </a:solidFill>
                <a:latin typeface="Tw Cen MT Condensed" panose="020B0606020104020203" pitchFamily="34" charset="77"/>
              </a:rPr>
              <a:t>to</a:t>
            </a:r>
            <a:r>
              <a:rPr lang="de-DE" b="1" kern="0" dirty="0">
                <a:solidFill>
                  <a:schemeClr val="bg1"/>
                </a:solidFill>
                <a:latin typeface="Tw Cen MT Condensed" panose="020B0606020104020203" pitchFamily="34" charset="77"/>
              </a:rPr>
              <a:t> </a:t>
            </a:r>
            <a:r>
              <a:rPr lang="de-DE" b="1" u="sng" kern="0" dirty="0">
                <a:solidFill>
                  <a:schemeClr val="bg1"/>
                </a:solidFill>
                <a:latin typeface="Tw Cen MT Condensed" panose="020B0606020104020203" pitchFamily="34" charset="77"/>
              </a:rPr>
              <a:t>ALL</a:t>
            </a:r>
            <a:r>
              <a:rPr lang="de-DE" b="1" kern="0" dirty="0">
                <a:solidFill>
                  <a:schemeClr val="bg1"/>
                </a:solidFill>
                <a:latin typeface="Tw Cen MT Condensed" panose="020B0606020104020203" pitchFamily="34" charset="77"/>
              </a:rPr>
              <a:t> Alfred </a:t>
            </a:r>
            <a:r>
              <a:rPr lang="de-DE" b="1" kern="0" dirty="0" err="1">
                <a:solidFill>
                  <a:schemeClr val="bg1"/>
                </a:solidFill>
                <a:latin typeface="Tw Cen MT Condensed" panose="020B0606020104020203" pitchFamily="34" charset="77"/>
              </a:rPr>
              <a:t>function</a:t>
            </a:r>
            <a:r>
              <a:rPr lang="de-DE" b="1" kern="0" dirty="0">
                <a:solidFill>
                  <a:schemeClr val="bg1"/>
                </a:solidFill>
                <a:latin typeface="Tw Cen MT Condensed" panose="020B0606020104020203" pitchFamily="34" charset="77"/>
              </a:rPr>
              <a:t>/</a:t>
            </a:r>
            <a:r>
              <a:rPr lang="de-DE" b="1" kern="0" dirty="0" err="1">
                <a:solidFill>
                  <a:schemeClr val="bg1"/>
                </a:solidFill>
                <a:latin typeface="Tw Cen MT Condensed" panose="020B0606020104020203" pitchFamily="34" charset="77"/>
              </a:rPr>
              <a:t>method</a:t>
            </a:r>
            <a:r>
              <a:rPr lang="de-DE" b="1" kern="0" dirty="0">
                <a:solidFill>
                  <a:schemeClr val="bg1"/>
                </a:solidFill>
                <a:latin typeface="Tw Cen MT Condensed" panose="020B0606020104020203" pitchFamily="34" charset="77"/>
              </a:rPr>
              <a:t> </a:t>
            </a:r>
            <a:r>
              <a:rPr lang="de-DE" b="1" kern="0" dirty="0" err="1">
                <a:solidFill>
                  <a:schemeClr val="bg1"/>
                </a:solidFill>
                <a:latin typeface="Tw Cen MT Condensed" panose="020B0606020104020203" pitchFamily="34" charset="77"/>
              </a:rPr>
              <a:t>parameters</a:t>
            </a:r>
            <a:endParaRPr lang="de-DE" sz="2000" b="1" kern="0" dirty="0">
              <a:solidFill>
                <a:schemeClr val="bg1"/>
              </a:solidFill>
              <a:latin typeface="Tw Cen MT Condensed" panose="020B0606020104020203" pitchFamily="34" charset="77"/>
            </a:endParaRP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4C0A7813-F07C-DD40-B5E2-DB1DFC207D8E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140048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2318558" y="128344"/>
            <a:ext cx="3024327" cy="307777"/>
          </a:xfrm>
        </p:spPr>
        <p:txBody>
          <a:bodyPr/>
          <a:lstStyle/>
          <a:p>
            <a:r>
              <a:rPr lang="de-DE" sz="2000" dirty="0" err="1"/>
              <a:t>Why</a:t>
            </a:r>
            <a:r>
              <a:rPr lang="de-DE" sz="2000" dirty="0"/>
              <a:t> </a:t>
            </a:r>
            <a:r>
              <a:rPr lang="de-DE" sz="2000" dirty="0" err="1"/>
              <a:t>underscore_case</a:t>
            </a:r>
            <a:r>
              <a:rPr lang="de-DE" sz="2000" dirty="0"/>
              <a:t>?</a:t>
            </a:r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18.03.20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4067951" y="277937"/>
            <a:ext cx="4736722" cy="184666"/>
          </a:xfrm>
        </p:spPr>
        <p:txBody>
          <a:bodyPr/>
          <a:lstStyle/>
          <a:p>
            <a:pPr algn="r"/>
            <a:r>
              <a:rPr lang="de-DE" sz="1200" dirty="0"/>
              <a:t>Department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Economic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Social</a:t>
            </a:r>
            <a:r>
              <a:rPr lang="de-DE" sz="1200" dirty="0"/>
              <a:t> </a:t>
            </a:r>
            <a:r>
              <a:rPr lang="de-DE" sz="1200" dirty="0" err="1"/>
              <a:t>Psychology</a:t>
            </a:r>
            <a:endParaRPr lang="de-DE" sz="1200" dirty="0"/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EC07B75B-0A51-4640-BAE1-8A070D6AE633}"/>
              </a:ext>
            </a:extLst>
          </p:cNvPr>
          <p:cNvSpPr/>
          <p:nvPr/>
        </p:nvSpPr>
        <p:spPr>
          <a:xfrm>
            <a:off x="325817" y="974752"/>
            <a:ext cx="6546675" cy="15604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itel 6">
            <a:extLst>
              <a:ext uri="{FF2B5EF4-FFF2-40B4-BE49-F238E27FC236}">
                <a16:creationId xmlns:a16="http://schemas.microsoft.com/office/drawing/2014/main" id="{C7DB931F-4478-724D-8055-45F2B9B5442D}"/>
              </a:ext>
            </a:extLst>
          </p:cNvPr>
          <p:cNvSpPr txBox="1">
            <a:spLocks/>
          </p:cNvSpPr>
          <p:nvPr/>
        </p:nvSpPr>
        <p:spPr>
          <a:xfrm>
            <a:off x="611560" y="1022995"/>
            <a:ext cx="8136904" cy="1692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defTabSz="914400"/>
            <a:r>
              <a:rPr lang="de-DE" sz="1800" u="sng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Classes</a:t>
            </a:r>
            <a:endParaRPr lang="de-DE" sz="1800" u="sng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914400"/>
            <a:r>
              <a:rPr lang="de-DE" kern="0" dirty="0" err="1">
                <a:solidFill>
                  <a:schemeClr val="tx1"/>
                </a:solidFill>
                <a:latin typeface="Courier" pitchFamily="2" charset="0"/>
              </a:rPr>
              <a:t>welcome</a:t>
            </a:r>
            <a:r>
              <a:rPr lang="de-DE" kern="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de-DE" kern="0" dirty="0">
                <a:solidFill>
                  <a:srgbClr val="FF0000"/>
                </a:solidFill>
                <a:latin typeface="Courier" pitchFamily="2" charset="0"/>
              </a:rPr>
              <a:t>Page()</a:t>
            </a:r>
          </a:p>
          <a:p>
            <a:pPr defTabSz="914400"/>
            <a:r>
              <a:rPr lang="de-DE" kern="0" dirty="0" err="1">
                <a:solidFill>
                  <a:schemeClr val="tx1"/>
                </a:solidFill>
                <a:latin typeface="Courier" pitchFamily="2" charset="0"/>
              </a:rPr>
              <a:t>main</a:t>
            </a:r>
            <a:r>
              <a:rPr lang="de-DE" kern="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de-DE" kern="0" dirty="0" err="1">
                <a:solidFill>
                  <a:srgbClr val="FF0000"/>
                </a:solidFill>
                <a:latin typeface="Courier" pitchFamily="2" charset="0"/>
              </a:rPr>
              <a:t>SegmentedSection</a:t>
            </a:r>
            <a:r>
              <a:rPr lang="de-DE" kern="0" dirty="0">
                <a:solidFill>
                  <a:srgbClr val="FF0000"/>
                </a:solidFill>
                <a:latin typeface="Courier" pitchFamily="2" charset="0"/>
              </a:rPr>
              <a:t>()</a:t>
            </a:r>
            <a:r>
              <a:rPr lang="de-DE" kern="0" dirty="0">
                <a:solidFill>
                  <a:schemeClr val="tx1"/>
                </a:solidFill>
              </a:rPr>
              <a:t> </a:t>
            </a:r>
            <a:endParaRPr lang="de-DE" sz="3200" kern="0" dirty="0">
              <a:solidFill>
                <a:schemeClr val="tx1"/>
              </a:solidFill>
            </a:endParaRPr>
          </a:p>
          <a:p>
            <a:pPr defTabSz="914400"/>
            <a:r>
              <a:rPr lang="de-DE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</a:t>
            </a:r>
            <a:r>
              <a:rPr lang="de-DE" sz="18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names</a:t>
            </a:r>
            <a:r>
              <a:rPr lang="de-DE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should</a:t>
            </a:r>
            <a:r>
              <a:rPr lang="de-DE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normally</a:t>
            </a:r>
            <a:r>
              <a:rPr lang="de-DE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</a:t>
            </a:r>
            <a:r>
              <a:rPr lang="de-DE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CapWords</a:t>
            </a:r>
            <a:r>
              <a:rPr lang="de-DE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convention</a:t>
            </a:r>
            <a:r>
              <a:rPr lang="de-DE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defTabSz="914400"/>
            <a:endParaRPr lang="de-DE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A3A6378-61F7-C54D-8B70-60FF444F7232}"/>
              </a:ext>
            </a:extLst>
          </p:cNvPr>
          <p:cNvSpPr/>
          <p:nvPr/>
        </p:nvSpPr>
        <p:spPr>
          <a:xfrm>
            <a:off x="2123728" y="4775863"/>
            <a:ext cx="4041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hlinkClick r:id="rId3"/>
              </a:rPr>
              <a:t>https://www.python.org/dev/peps/pep-0008/</a:t>
            </a:r>
            <a:endParaRPr lang="de-DE" sz="1600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AC3CCF0-FC68-9742-A4A5-81ECD6C3350E}"/>
              </a:ext>
            </a:extLst>
          </p:cNvPr>
          <p:cNvGrpSpPr/>
          <p:nvPr/>
        </p:nvGrpSpPr>
        <p:grpSpPr>
          <a:xfrm>
            <a:off x="325817" y="2762961"/>
            <a:ext cx="7996652" cy="1825013"/>
            <a:chOff x="325817" y="2762961"/>
            <a:chExt cx="7996652" cy="1825013"/>
          </a:xfrm>
        </p:grpSpPr>
        <p:sp>
          <p:nvSpPr>
            <p:cNvPr id="10" name="Abgerundetes Rechteck 9">
              <a:extLst>
                <a:ext uri="{FF2B5EF4-FFF2-40B4-BE49-F238E27FC236}">
                  <a16:creationId xmlns:a16="http://schemas.microsoft.com/office/drawing/2014/main" id="{016392EF-55B7-E844-ACAD-317EDAC7DEB4}"/>
                </a:ext>
              </a:extLst>
            </p:cNvPr>
            <p:cNvSpPr/>
            <p:nvPr/>
          </p:nvSpPr>
          <p:spPr>
            <a:xfrm>
              <a:off x="325817" y="2762961"/>
              <a:ext cx="7342528" cy="178510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3172118-A535-F246-A8B5-FFD3D536F278}"/>
                </a:ext>
              </a:extLst>
            </p:cNvPr>
            <p:cNvSpPr/>
            <p:nvPr/>
          </p:nvSpPr>
          <p:spPr>
            <a:xfrm>
              <a:off x="473597" y="2802870"/>
              <a:ext cx="7848872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de-DE" sz="1800" u="sng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Functions</a:t>
              </a:r>
              <a:r>
                <a:rPr lang="de-DE" sz="1800" u="sng" kern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variables, </a:t>
              </a:r>
              <a:r>
                <a:rPr lang="de-DE" sz="1800" u="sng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class</a:t>
              </a:r>
              <a:r>
                <a:rPr lang="de-DE" sz="1800" u="sng" kern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de-DE" sz="1800" u="sng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methods</a:t>
              </a:r>
              <a:r>
                <a:rPr lang="de-DE" sz="1800" u="sng" kern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de-DE" sz="1800" u="sng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and</a:t>
              </a:r>
              <a:r>
                <a:rPr lang="de-DE" sz="1800" u="sng" kern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de-DE" sz="1800" u="sng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class</a:t>
              </a:r>
              <a:r>
                <a:rPr lang="de-DE" sz="1800" u="sng" kern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de-DE" sz="1800" u="sng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instances</a:t>
              </a:r>
              <a:endParaRPr lang="de-DE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defTabSz="914400"/>
              <a:r>
                <a:rPr lang="de-DE" sz="2800" kern="0" dirty="0" err="1">
                  <a:solidFill>
                    <a:srgbClr val="FF0000"/>
                  </a:solidFill>
                  <a:latin typeface="Courier" pitchFamily="2" charset="0"/>
                </a:rPr>
                <a:t>welcome</a:t>
              </a:r>
              <a:r>
                <a:rPr lang="de-DE" sz="2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" pitchFamily="2" charset="0"/>
                </a:rPr>
                <a:t> </a:t>
              </a:r>
              <a:r>
                <a:rPr lang="de-DE" sz="2800" kern="0" dirty="0">
                  <a:latin typeface="Courier" pitchFamily="2" charset="0"/>
                </a:rPr>
                <a:t>= Page()</a:t>
              </a:r>
            </a:p>
            <a:p>
              <a:pPr defTabSz="914400"/>
              <a:r>
                <a:rPr lang="de-DE" sz="2800" kern="0" dirty="0" err="1">
                  <a:latin typeface="Courier" pitchFamily="2" charset="0"/>
                </a:rPr>
                <a:t>exp.</a:t>
              </a:r>
              <a:r>
                <a:rPr lang="de-DE" sz="2800" kern="0" dirty="0" err="1">
                  <a:solidFill>
                    <a:srgbClr val="FF0000"/>
                  </a:solidFill>
                  <a:latin typeface="Courier" pitchFamily="2" charset="0"/>
                </a:rPr>
                <a:t>change_final_page</a:t>
              </a:r>
              <a:r>
                <a:rPr lang="de-DE" sz="2800" kern="0" dirty="0">
                  <a:solidFill>
                    <a:srgbClr val="FF0000"/>
                  </a:solidFill>
                  <a:latin typeface="Courier" pitchFamily="2" charset="0"/>
                </a:rPr>
                <a:t>()</a:t>
              </a:r>
            </a:p>
            <a:p>
              <a:pPr defTabSz="914400"/>
              <a:r>
                <a:rPr lang="de-DE" sz="18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Lowercase</a:t>
              </a:r>
              <a:r>
                <a:rPr lang="de-DE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de-DE" sz="18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with</a:t>
              </a:r>
              <a:r>
                <a:rPr lang="de-DE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de-DE" sz="18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words</a:t>
              </a:r>
              <a:r>
                <a:rPr lang="de-DE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de-DE" sz="18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separated</a:t>
              </a:r>
              <a:r>
                <a:rPr lang="de-DE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de-DE" sz="18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by</a:t>
              </a:r>
              <a:r>
                <a:rPr lang="de-DE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de-DE" sz="18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underscores</a:t>
              </a:r>
              <a:r>
                <a:rPr lang="de-DE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de-DE" sz="18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as</a:t>
              </a:r>
              <a:r>
                <a:rPr lang="de-DE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de-DE" sz="18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necessary</a:t>
              </a:r>
              <a:r>
                <a:rPr lang="de-DE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de-DE" sz="18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</a:t>
              </a:r>
              <a:r>
                <a:rPr lang="de-DE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de-DE" sz="18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improve</a:t>
              </a:r>
              <a:r>
                <a:rPr lang="de-DE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de-DE" sz="18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readability</a:t>
              </a:r>
              <a:r>
                <a:rPr lang="de-DE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3054CC0D-8B6D-7543-B61D-40FB0CD7253B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303947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947462BD-57E0-624A-877B-BFA72A80FC74}"/>
              </a:ext>
            </a:extLst>
          </p:cNvPr>
          <p:cNvSpPr/>
          <p:nvPr/>
        </p:nvSpPr>
        <p:spPr>
          <a:xfrm>
            <a:off x="207352" y="1344599"/>
            <a:ext cx="9333200" cy="115607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2483769" y="125304"/>
            <a:ext cx="2592288" cy="430887"/>
          </a:xfrm>
        </p:spPr>
        <p:txBody>
          <a:bodyPr/>
          <a:lstStyle/>
          <a:p>
            <a:r>
              <a:rPr lang="de-DE" dirty="0"/>
              <a:t>Dynamic Content</a:t>
            </a:r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18.03.20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4067951" y="277937"/>
            <a:ext cx="4736722" cy="184666"/>
          </a:xfrm>
        </p:spPr>
        <p:txBody>
          <a:bodyPr/>
          <a:lstStyle/>
          <a:p>
            <a:pPr algn="r"/>
            <a:r>
              <a:rPr lang="de-DE" sz="1200" dirty="0"/>
              <a:t>Department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Economic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Social</a:t>
            </a:r>
            <a:r>
              <a:rPr lang="de-DE" sz="1200" dirty="0"/>
              <a:t> </a:t>
            </a:r>
            <a:r>
              <a:rPr lang="de-DE" sz="1200" dirty="0" err="1"/>
              <a:t>Psychology</a:t>
            </a:r>
            <a:endParaRPr lang="de-DE" sz="1200" dirty="0"/>
          </a:p>
        </p:txBody>
      </p:sp>
      <p:sp>
        <p:nvSpPr>
          <p:cNvPr id="8" name="object 62">
            <a:extLst>
              <a:ext uri="{FF2B5EF4-FFF2-40B4-BE49-F238E27FC236}">
                <a16:creationId xmlns:a16="http://schemas.microsoft.com/office/drawing/2014/main" id="{D92DB439-1037-9244-B092-62B15E73C02C}"/>
              </a:ext>
            </a:extLst>
          </p:cNvPr>
          <p:cNvSpPr txBox="1">
            <a:spLocks/>
          </p:cNvSpPr>
          <p:nvPr/>
        </p:nvSpPr>
        <p:spPr>
          <a:xfrm>
            <a:off x="734378" y="843558"/>
            <a:ext cx="2592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defTabSz="914400"/>
            <a:r>
              <a:rPr lang="de-DE" kern="0" dirty="0">
                <a:solidFill>
                  <a:srgbClr val="FF0000"/>
                </a:solidFill>
              </a:rPr>
              <a:t>v0.25b1</a:t>
            </a:r>
          </a:p>
        </p:txBody>
      </p:sp>
      <p:sp>
        <p:nvSpPr>
          <p:cNvPr id="11" name="Titel 6">
            <a:extLst>
              <a:ext uri="{FF2B5EF4-FFF2-40B4-BE49-F238E27FC236}">
                <a16:creationId xmlns:a16="http://schemas.microsoft.com/office/drawing/2014/main" id="{C7DB931F-4478-724D-8055-45F2B9B5442D}"/>
              </a:ext>
            </a:extLst>
          </p:cNvPr>
          <p:cNvSpPr txBox="1">
            <a:spLocks/>
          </p:cNvSpPr>
          <p:nvPr/>
        </p:nvSpPr>
        <p:spPr>
          <a:xfrm>
            <a:off x="323528" y="1452140"/>
            <a:ext cx="128880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defTabSz="914400"/>
            <a:r>
              <a:rPr lang="de-DE" sz="1800" kern="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class</a:t>
            </a:r>
            <a:r>
              <a:rPr lang="de-DE" sz="18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de-DE" sz="1800" kern="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CustomPage</a:t>
            </a:r>
            <a:r>
              <a:rPr lang="de-DE" sz="18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(</a:t>
            </a:r>
            <a:r>
              <a:rPr lang="de-DE" sz="1800" kern="0" dirty="0" err="1">
                <a:solidFill>
                  <a:srgbClr val="00B050"/>
                </a:solidFill>
                <a:latin typeface="Courier" pitchFamily="2" charset="0"/>
              </a:rPr>
              <a:t>WebCompositeQuestion</a:t>
            </a:r>
            <a:r>
              <a:rPr lang="de-DE" sz="18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):</a:t>
            </a:r>
          </a:p>
          <a:p>
            <a:pPr defTabSz="914400"/>
            <a:r>
              <a:rPr lang="de-DE" sz="18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	</a:t>
            </a:r>
            <a:r>
              <a:rPr lang="de-DE" sz="1800" kern="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def</a:t>
            </a:r>
            <a:r>
              <a:rPr lang="de-DE" sz="1800" kern="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de-DE" sz="1800" kern="0" dirty="0" err="1">
                <a:solidFill>
                  <a:srgbClr val="00B050"/>
                </a:solidFill>
                <a:latin typeface="Courier" pitchFamily="2" charset="0"/>
              </a:rPr>
              <a:t>on_showing_widget</a:t>
            </a:r>
            <a:r>
              <a:rPr lang="de-DE" sz="18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(</a:t>
            </a:r>
            <a:r>
              <a:rPr lang="de-DE" sz="1800" kern="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self</a:t>
            </a:r>
            <a:r>
              <a:rPr lang="de-DE" sz="18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):</a:t>
            </a:r>
          </a:p>
          <a:p>
            <a:pPr defTabSz="914400"/>
            <a:r>
              <a:rPr lang="de-DE" sz="18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		d = </a:t>
            </a:r>
            <a:r>
              <a:rPr lang="de-DE" sz="1800" kern="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self</a:t>
            </a:r>
            <a:r>
              <a:rPr lang="de-DE" sz="18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.</a:t>
            </a:r>
            <a:r>
              <a:rPr lang="de-DE" sz="1800" kern="0" dirty="0">
                <a:solidFill>
                  <a:srgbClr val="00B050"/>
                </a:solidFill>
                <a:latin typeface="Courier" pitchFamily="2" charset="0"/>
              </a:rPr>
              <a:t>_</a:t>
            </a:r>
            <a:r>
              <a:rPr lang="de-DE" sz="1800" kern="0" dirty="0" err="1">
                <a:solidFill>
                  <a:srgbClr val="00B050"/>
                </a:solidFill>
                <a:latin typeface="Courier" pitchFamily="2" charset="0"/>
              </a:rPr>
              <a:t>experiment.dataManager.findExperimentDataByUid</a:t>
            </a:r>
            <a:r>
              <a:rPr lang="de-DE" sz="18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(‚</a:t>
            </a:r>
            <a:r>
              <a:rPr lang="de-DE" sz="1800" kern="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page_uid</a:t>
            </a:r>
            <a:r>
              <a:rPr lang="de-DE" sz="18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')['</a:t>
            </a:r>
            <a:r>
              <a:rPr lang="de-DE" sz="1800" kern="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element</a:t>
            </a:r>
            <a:r>
              <a:rPr lang="de-DE" sz="18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']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138C38B8-B309-104B-BB8E-A3786E6E5708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3657517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E51D5E43-12D6-9D40-AF99-E68424F6E7D1}"/>
              </a:ext>
            </a:extLst>
          </p:cNvPr>
          <p:cNvSpPr/>
          <p:nvPr/>
        </p:nvSpPr>
        <p:spPr>
          <a:xfrm>
            <a:off x="218599" y="1328129"/>
            <a:ext cx="8706803" cy="8309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2483769" y="125304"/>
            <a:ext cx="2592288" cy="430887"/>
          </a:xfrm>
        </p:spPr>
        <p:txBody>
          <a:bodyPr/>
          <a:lstStyle/>
          <a:p>
            <a:r>
              <a:rPr lang="de-DE" dirty="0"/>
              <a:t>Dynamic Content</a:t>
            </a:r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18.03.20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4067951" y="277937"/>
            <a:ext cx="4736722" cy="184666"/>
          </a:xfrm>
        </p:spPr>
        <p:txBody>
          <a:bodyPr/>
          <a:lstStyle/>
          <a:p>
            <a:pPr algn="r"/>
            <a:r>
              <a:rPr lang="de-DE" sz="1200" dirty="0"/>
              <a:t>Department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Economic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Social</a:t>
            </a:r>
            <a:r>
              <a:rPr lang="de-DE" sz="1200" dirty="0"/>
              <a:t> </a:t>
            </a:r>
            <a:r>
              <a:rPr lang="de-DE" sz="1200" dirty="0" err="1"/>
              <a:t>Psychology</a:t>
            </a:r>
            <a:endParaRPr lang="de-DE" sz="1200" dirty="0"/>
          </a:p>
        </p:txBody>
      </p:sp>
      <p:sp>
        <p:nvSpPr>
          <p:cNvPr id="8" name="object 62">
            <a:extLst>
              <a:ext uri="{FF2B5EF4-FFF2-40B4-BE49-F238E27FC236}">
                <a16:creationId xmlns:a16="http://schemas.microsoft.com/office/drawing/2014/main" id="{D92DB439-1037-9244-B092-62B15E73C02C}"/>
              </a:ext>
            </a:extLst>
          </p:cNvPr>
          <p:cNvSpPr txBox="1">
            <a:spLocks/>
          </p:cNvSpPr>
          <p:nvPr/>
        </p:nvSpPr>
        <p:spPr>
          <a:xfrm>
            <a:off x="734378" y="843558"/>
            <a:ext cx="2592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defTabSz="914400"/>
            <a:r>
              <a:rPr lang="de-DE" kern="0" dirty="0">
                <a:solidFill>
                  <a:srgbClr val="FF0000"/>
                </a:solidFill>
              </a:rPr>
              <a:t>v0.25b1</a:t>
            </a:r>
          </a:p>
        </p:txBody>
      </p:sp>
      <p:sp>
        <p:nvSpPr>
          <p:cNvPr id="11" name="Titel 6">
            <a:extLst>
              <a:ext uri="{FF2B5EF4-FFF2-40B4-BE49-F238E27FC236}">
                <a16:creationId xmlns:a16="http://schemas.microsoft.com/office/drawing/2014/main" id="{C7DB931F-4478-724D-8055-45F2B9B5442D}"/>
              </a:ext>
            </a:extLst>
          </p:cNvPr>
          <p:cNvSpPr txBox="1">
            <a:spLocks/>
          </p:cNvSpPr>
          <p:nvPr/>
        </p:nvSpPr>
        <p:spPr>
          <a:xfrm>
            <a:off x="323528" y="1452140"/>
            <a:ext cx="12025336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defTabSz="914400"/>
            <a:r>
              <a:rPr lang="de-DE" sz="1100" kern="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class</a:t>
            </a:r>
            <a:r>
              <a:rPr lang="de-DE" sz="11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de-DE" sz="1100" kern="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CustomPage</a:t>
            </a:r>
            <a:r>
              <a:rPr lang="de-DE" sz="11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(</a:t>
            </a:r>
            <a:r>
              <a:rPr lang="de-DE" sz="1100" kern="0" dirty="0" err="1">
                <a:solidFill>
                  <a:srgbClr val="00B050"/>
                </a:solidFill>
                <a:latin typeface="Courier" pitchFamily="2" charset="0"/>
              </a:rPr>
              <a:t>WebCompositeQuestion</a:t>
            </a:r>
            <a:r>
              <a:rPr lang="de-DE" sz="11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):</a:t>
            </a:r>
          </a:p>
          <a:p>
            <a:pPr defTabSz="914400"/>
            <a:r>
              <a:rPr lang="de-DE" sz="11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	</a:t>
            </a:r>
            <a:r>
              <a:rPr lang="de-DE" sz="1100" kern="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def</a:t>
            </a:r>
            <a:r>
              <a:rPr lang="de-DE" sz="1100" kern="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de-DE" sz="1100" kern="0" dirty="0" err="1">
                <a:solidFill>
                  <a:srgbClr val="00B050"/>
                </a:solidFill>
                <a:latin typeface="Courier" pitchFamily="2" charset="0"/>
              </a:rPr>
              <a:t>on_showing_widget</a:t>
            </a:r>
            <a:r>
              <a:rPr lang="de-DE" sz="11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(</a:t>
            </a:r>
            <a:r>
              <a:rPr lang="de-DE" sz="1100" kern="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self</a:t>
            </a:r>
            <a:r>
              <a:rPr lang="de-DE" sz="11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):</a:t>
            </a:r>
          </a:p>
          <a:p>
            <a:pPr defTabSz="914400"/>
            <a:r>
              <a:rPr lang="de-DE" sz="11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		d = </a:t>
            </a:r>
            <a:r>
              <a:rPr lang="de-DE" sz="1100" kern="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self</a:t>
            </a:r>
            <a:r>
              <a:rPr lang="de-DE" sz="11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.</a:t>
            </a:r>
            <a:r>
              <a:rPr lang="de-DE" sz="1100" kern="0" dirty="0">
                <a:solidFill>
                  <a:srgbClr val="00B050"/>
                </a:solidFill>
                <a:latin typeface="Courier" pitchFamily="2" charset="0"/>
              </a:rPr>
              <a:t>_</a:t>
            </a:r>
            <a:r>
              <a:rPr lang="de-DE" sz="1100" kern="0" dirty="0" err="1">
                <a:solidFill>
                  <a:srgbClr val="00B050"/>
                </a:solidFill>
                <a:latin typeface="Courier" pitchFamily="2" charset="0"/>
              </a:rPr>
              <a:t>experiment.dataManager.findExperimentDataByUid</a:t>
            </a:r>
            <a:r>
              <a:rPr lang="de-DE" sz="11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('</a:t>
            </a:r>
            <a:r>
              <a:rPr lang="de-DE" sz="1100" kern="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page_uid</a:t>
            </a:r>
            <a:r>
              <a:rPr lang="de-DE" sz="11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')['</a:t>
            </a:r>
            <a:r>
              <a:rPr lang="de-DE" sz="1100" kern="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element</a:t>
            </a:r>
            <a:r>
              <a:rPr lang="de-DE" sz="1100" kern="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']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286263F-44B9-F84F-9DE2-9420F725EB1E}"/>
              </a:ext>
            </a:extLst>
          </p:cNvPr>
          <p:cNvGrpSpPr/>
          <p:nvPr/>
        </p:nvGrpSpPr>
        <p:grpSpPr>
          <a:xfrm>
            <a:off x="233718" y="2723315"/>
            <a:ext cx="10170930" cy="1576627"/>
            <a:chOff x="233718" y="2723315"/>
            <a:chExt cx="10170930" cy="1576627"/>
          </a:xfrm>
        </p:grpSpPr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1DBED3D8-ADDF-994F-8949-34855EA9A508}"/>
                </a:ext>
              </a:extLst>
            </p:cNvPr>
            <p:cNvSpPr/>
            <p:nvPr/>
          </p:nvSpPr>
          <p:spPr>
            <a:xfrm>
              <a:off x="233718" y="3179085"/>
              <a:ext cx="8154706" cy="112085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Titel 6">
              <a:extLst>
                <a:ext uri="{FF2B5EF4-FFF2-40B4-BE49-F238E27FC236}">
                  <a16:creationId xmlns:a16="http://schemas.microsoft.com/office/drawing/2014/main" id="{10A5196E-5ABD-1F4F-B83A-4A1DB10B26B4}"/>
                </a:ext>
              </a:extLst>
            </p:cNvPr>
            <p:cNvSpPr txBox="1">
              <a:spLocks/>
            </p:cNvSpPr>
            <p:nvPr/>
          </p:nvSpPr>
          <p:spPr>
            <a:xfrm>
              <a:off x="323528" y="3272674"/>
              <a:ext cx="10081120" cy="83099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>
                <a:defRPr sz="2800" b="0" i="0">
                  <a:solidFill>
                    <a:srgbClr val="17375E"/>
                  </a:solidFill>
                  <a:latin typeface="+mj-lt"/>
                  <a:ea typeface="+mj-ea"/>
                  <a:cs typeface="DINPro"/>
                </a:defRPr>
              </a:lvl1pPr>
            </a:lstStyle>
            <a:p>
              <a:pPr defTabSz="914400"/>
              <a:r>
                <a:rPr lang="de-DE" sz="1800" kern="0" dirty="0" err="1">
                  <a:solidFill>
                    <a:schemeClr val="tx2"/>
                  </a:solidFill>
                  <a:latin typeface="Courier" pitchFamily="2" charset="0"/>
                </a:rPr>
                <a:t>class</a:t>
              </a:r>
              <a:r>
                <a:rPr lang="de-DE" sz="1800" kern="0" dirty="0">
                  <a:solidFill>
                    <a:schemeClr val="tx2"/>
                  </a:solidFill>
                  <a:latin typeface="Courier" pitchFamily="2" charset="0"/>
                </a:rPr>
                <a:t> </a:t>
              </a:r>
              <a:r>
                <a:rPr lang="de-DE" sz="1800" kern="0" dirty="0" err="1">
                  <a:solidFill>
                    <a:schemeClr val="tx2"/>
                  </a:solidFill>
                  <a:latin typeface="Courier" pitchFamily="2" charset="0"/>
                </a:rPr>
                <a:t>CustomPage</a:t>
              </a:r>
              <a:r>
                <a:rPr lang="de-DE" sz="1800" kern="0" dirty="0">
                  <a:solidFill>
                    <a:schemeClr val="tx2"/>
                  </a:solidFill>
                  <a:latin typeface="Courier" pitchFamily="2" charset="0"/>
                </a:rPr>
                <a:t>(</a:t>
              </a:r>
              <a:r>
                <a:rPr lang="de-DE" sz="1800" kern="0" dirty="0">
                  <a:solidFill>
                    <a:srgbClr val="FF0000"/>
                  </a:solidFill>
                  <a:latin typeface="Courier" pitchFamily="2" charset="0"/>
                </a:rPr>
                <a:t>Page</a:t>
              </a:r>
              <a:r>
                <a:rPr lang="de-DE" sz="1800" kern="0" dirty="0">
                  <a:solidFill>
                    <a:schemeClr val="tx2"/>
                  </a:solidFill>
                  <a:latin typeface="Courier" pitchFamily="2" charset="0"/>
                </a:rPr>
                <a:t>):</a:t>
              </a:r>
            </a:p>
            <a:p>
              <a:pPr defTabSz="914400"/>
              <a:r>
                <a:rPr lang="de-DE" sz="1800" kern="0" dirty="0">
                  <a:solidFill>
                    <a:schemeClr val="tx2"/>
                  </a:solidFill>
                  <a:latin typeface="Courier" pitchFamily="2" charset="0"/>
                </a:rPr>
                <a:t>	</a:t>
              </a:r>
              <a:r>
                <a:rPr lang="de-DE" sz="1800" kern="0" dirty="0" err="1">
                  <a:solidFill>
                    <a:schemeClr val="tx2"/>
                  </a:solidFill>
                  <a:latin typeface="Courier" pitchFamily="2" charset="0"/>
                </a:rPr>
                <a:t>def</a:t>
              </a:r>
              <a:r>
                <a:rPr lang="de-DE" sz="1800" kern="0" dirty="0">
                  <a:solidFill>
                    <a:schemeClr val="tx2"/>
                  </a:solidFill>
                  <a:latin typeface="Courier" pitchFamily="2" charset="0"/>
                </a:rPr>
                <a:t> </a:t>
              </a:r>
              <a:r>
                <a:rPr lang="de-DE" sz="1800" kern="0" dirty="0" err="1">
                  <a:solidFill>
                    <a:srgbClr val="FF0000"/>
                  </a:solidFill>
                  <a:latin typeface="Courier" pitchFamily="2" charset="0"/>
                </a:rPr>
                <a:t>on_showing</a:t>
              </a:r>
              <a:r>
                <a:rPr lang="de-DE" sz="1800" kern="0" dirty="0">
                  <a:solidFill>
                    <a:schemeClr val="tx2"/>
                  </a:solidFill>
                  <a:latin typeface="Courier" pitchFamily="2" charset="0"/>
                </a:rPr>
                <a:t> (</a:t>
              </a:r>
              <a:r>
                <a:rPr lang="de-DE" sz="1800" kern="0" dirty="0" err="1">
                  <a:solidFill>
                    <a:schemeClr val="tx2"/>
                  </a:solidFill>
                  <a:latin typeface="Courier" pitchFamily="2" charset="0"/>
                </a:rPr>
                <a:t>self</a:t>
              </a:r>
              <a:r>
                <a:rPr lang="de-DE" sz="1800" kern="0" dirty="0">
                  <a:solidFill>
                    <a:schemeClr val="tx2"/>
                  </a:solidFill>
                  <a:latin typeface="Courier" pitchFamily="2" charset="0"/>
                </a:rPr>
                <a:t>):</a:t>
              </a:r>
            </a:p>
            <a:p>
              <a:pPr defTabSz="914400"/>
              <a:r>
                <a:rPr lang="de-DE" sz="1800" kern="0" dirty="0">
                  <a:solidFill>
                    <a:schemeClr val="tx2"/>
                  </a:solidFill>
                  <a:latin typeface="Courier" pitchFamily="2" charset="0"/>
                </a:rPr>
                <a:t>		d = </a:t>
              </a:r>
              <a:r>
                <a:rPr lang="de-DE" sz="1800" kern="0" dirty="0" err="1">
                  <a:solidFill>
                    <a:schemeClr val="tx2"/>
                  </a:solidFill>
                  <a:latin typeface="Courier" pitchFamily="2" charset="0"/>
                </a:rPr>
                <a:t>self.</a:t>
              </a:r>
              <a:r>
                <a:rPr lang="de-DE" sz="1800" kern="0" dirty="0" err="1">
                  <a:solidFill>
                    <a:srgbClr val="FF0000"/>
                  </a:solidFill>
                  <a:latin typeface="Courier" pitchFamily="2" charset="0"/>
                </a:rPr>
                <a:t>get_page_data</a:t>
              </a:r>
              <a:r>
                <a:rPr lang="de-DE" sz="1800" kern="0" dirty="0">
                  <a:solidFill>
                    <a:schemeClr val="tx2"/>
                  </a:solidFill>
                  <a:latin typeface="Courier" pitchFamily="2" charset="0"/>
                </a:rPr>
                <a:t>('</a:t>
              </a:r>
              <a:r>
                <a:rPr lang="de-DE" sz="1800" kern="0" dirty="0" err="1">
                  <a:solidFill>
                    <a:schemeClr val="tx2"/>
                  </a:solidFill>
                  <a:latin typeface="Courier" pitchFamily="2" charset="0"/>
                </a:rPr>
                <a:t>page_uid</a:t>
              </a:r>
              <a:r>
                <a:rPr lang="de-DE" sz="1800" kern="0" dirty="0">
                  <a:solidFill>
                    <a:schemeClr val="tx2"/>
                  </a:solidFill>
                  <a:latin typeface="Courier" pitchFamily="2" charset="0"/>
                </a:rPr>
                <a:t>')['</a:t>
              </a:r>
              <a:r>
                <a:rPr lang="de-DE" sz="1800" kern="0" dirty="0" err="1">
                  <a:solidFill>
                    <a:schemeClr val="tx2"/>
                  </a:solidFill>
                  <a:latin typeface="Courier" pitchFamily="2" charset="0"/>
                </a:rPr>
                <a:t>element</a:t>
              </a:r>
              <a:r>
                <a:rPr lang="de-DE" sz="1800" kern="0" dirty="0">
                  <a:solidFill>
                    <a:schemeClr val="tx2"/>
                  </a:solidFill>
                  <a:latin typeface="Courier" pitchFamily="2" charset="0"/>
                </a:rPr>
                <a:t>']</a:t>
              </a:r>
            </a:p>
          </p:txBody>
        </p:sp>
        <p:sp>
          <p:nvSpPr>
            <p:cNvPr id="14" name="object 62">
              <a:extLst>
                <a:ext uri="{FF2B5EF4-FFF2-40B4-BE49-F238E27FC236}">
                  <a16:creationId xmlns:a16="http://schemas.microsoft.com/office/drawing/2014/main" id="{897F1261-83BD-0C48-9F68-6A26BE1B5BFF}"/>
                </a:ext>
              </a:extLst>
            </p:cNvPr>
            <p:cNvSpPr txBox="1">
              <a:spLocks/>
            </p:cNvSpPr>
            <p:nvPr/>
          </p:nvSpPr>
          <p:spPr>
            <a:xfrm>
              <a:off x="734378" y="2723315"/>
              <a:ext cx="2592288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>
                <a:defRPr sz="2800" b="0" i="0">
                  <a:solidFill>
                    <a:srgbClr val="17375E"/>
                  </a:solidFill>
                  <a:latin typeface="+mj-lt"/>
                  <a:ea typeface="+mj-ea"/>
                  <a:cs typeface="DINPro"/>
                </a:defRPr>
              </a:lvl1pPr>
            </a:lstStyle>
            <a:p>
              <a:pPr defTabSz="914400"/>
              <a:r>
                <a:rPr lang="de-DE" kern="0" dirty="0">
                  <a:solidFill>
                    <a:srgbClr val="FF0000"/>
                  </a:solidFill>
                </a:rPr>
                <a:t>v1.0</a:t>
              </a:r>
            </a:p>
          </p:txBody>
        </p:sp>
      </p:grp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4074A5AF-2B8E-8D43-A4C0-F69915BB9859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414308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1FF3A254-3A0C-124F-A5EC-5BBE70250C02}"/>
              </a:ext>
            </a:extLst>
          </p:cNvPr>
          <p:cNvSpPr/>
          <p:nvPr/>
        </p:nvSpPr>
        <p:spPr>
          <a:xfrm>
            <a:off x="1259632" y="1347614"/>
            <a:ext cx="6840760" cy="2880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83568" y="1563638"/>
            <a:ext cx="7700071" cy="2462213"/>
          </a:xfrm>
        </p:spPr>
        <p:txBody>
          <a:bodyPr/>
          <a:lstStyle/>
          <a:p>
            <a:pPr algn="ctr"/>
            <a:r>
              <a:rPr lang="de-DE" sz="8000" dirty="0" err="1">
                <a:solidFill>
                  <a:srgbClr val="FF0000"/>
                </a:solidFill>
                <a:latin typeface="Courier" pitchFamily="2" charset="0"/>
              </a:rPr>
              <a:t>script.py</a:t>
            </a:r>
            <a:r>
              <a:rPr lang="de-DE" sz="8000" dirty="0">
                <a:solidFill>
                  <a:srgbClr val="FF0000"/>
                </a:solidFill>
              </a:rPr>
              <a:t> </a:t>
            </a:r>
            <a:r>
              <a:rPr lang="de-DE" sz="8000" dirty="0" err="1"/>
              <a:t>Structure</a:t>
            </a:r>
            <a:endParaRPr lang="de-DE" sz="80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1400E72B-529C-184D-9C22-603738FC5E80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228062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132489" y="864468"/>
            <a:ext cx="4819751" cy="4001095"/>
          </a:xfrm>
        </p:spPr>
        <p:txBody>
          <a:bodyPr/>
          <a:lstStyle/>
          <a:p>
            <a:pPr algn="l"/>
            <a:r>
              <a:rPr lang="de-DE" sz="4400" dirty="0"/>
              <a:t>Alfred</a:t>
            </a:r>
            <a:br>
              <a:rPr lang="de-DE" sz="4400" dirty="0"/>
            </a:br>
            <a:r>
              <a:rPr lang="de-DE" sz="2400" dirty="0"/>
              <a:t>	News</a:t>
            </a:r>
            <a:br>
              <a:rPr lang="de-DE" sz="2400" dirty="0"/>
            </a:br>
            <a:r>
              <a:rPr lang="de-DE" sz="2400" dirty="0"/>
              <a:t>	Workshop</a:t>
            </a:r>
            <a:br>
              <a:rPr lang="de-DE" sz="1400" dirty="0"/>
            </a:br>
            <a:r>
              <a:rPr lang="de-DE" sz="4400" dirty="0"/>
              <a:t>Mortimer</a:t>
            </a:r>
            <a:br>
              <a:rPr lang="de-DE" sz="4400" dirty="0"/>
            </a:br>
            <a:r>
              <a:rPr lang="de-DE" sz="2400" dirty="0"/>
              <a:t>	News</a:t>
            </a:r>
            <a:br>
              <a:rPr lang="de-DE" sz="2400" dirty="0"/>
            </a:br>
            <a:r>
              <a:rPr lang="de-DE" sz="2400" dirty="0"/>
              <a:t>	Workshop</a:t>
            </a:r>
            <a:br>
              <a:rPr lang="de-DE" sz="2400" dirty="0"/>
            </a:br>
            <a:r>
              <a:rPr lang="de-DE" sz="4400" dirty="0"/>
              <a:t>Workflow </a:t>
            </a:r>
            <a:br>
              <a:rPr lang="de-DE" sz="4400" dirty="0"/>
            </a:br>
            <a:r>
              <a:rPr lang="de-DE" sz="2400" dirty="0"/>
              <a:t>	</a:t>
            </a:r>
            <a:r>
              <a:rPr lang="de-DE" sz="2400" dirty="0" err="1"/>
              <a:t>Recommendations</a:t>
            </a:r>
            <a:endParaRPr lang="de-DE" sz="24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pic>
        <p:nvPicPr>
          <p:cNvPr id="3" name="Grafik 2" descr="Laptop">
            <a:extLst>
              <a:ext uri="{FF2B5EF4-FFF2-40B4-BE49-F238E27FC236}">
                <a16:creationId xmlns:a16="http://schemas.microsoft.com/office/drawing/2014/main" id="{6F46DB2E-C27D-404E-A708-81A947451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528" y="627534"/>
            <a:ext cx="3368576" cy="336857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6CF993A-5118-E945-B408-25ADA2CD31DB}"/>
              </a:ext>
            </a:extLst>
          </p:cNvPr>
          <p:cNvSpPr/>
          <p:nvPr/>
        </p:nvSpPr>
        <p:spPr>
          <a:xfrm>
            <a:off x="517339" y="3651870"/>
            <a:ext cx="1556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Materials</a:t>
            </a:r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5FBC6612-4804-0541-8348-447B7620ADE9}"/>
              </a:ext>
            </a:extLst>
          </p:cNvPr>
          <p:cNvSpPr/>
          <p:nvPr/>
        </p:nvSpPr>
        <p:spPr>
          <a:xfrm>
            <a:off x="517339" y="4175090"/>
            <a:ext cx="2481234" cy="442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2000" b="1" dirty="0" err="1"/>
              <a:t>www.bit.ly</a:t>
            </a:r>
            <a:r>
              <a:rPr lang="de-DE" sz="2000" b="1" dirty="0"/>
              <a:t>/</a:t>
            </a:r>
            <a:r>
              <a:rPr lang="de-DE" sz="2000" b="1" dirty="0" err="1"/>
              <a:t>alfred-ws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20493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760360" y="1347614"/>
            <a:ext cx="7623279" cy="2215991"/>
          </a:xfrm>
        </p:spPr>
        <p:txBody>
          <a:bodyPr/>
          <a:lstStyle/>
          <a:p>
            <a:pPr algn="ctr"/>
            <a:r>
              <a:rPr lang="de-DE" sz="7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Less</a:t>
            </a:r>
            <a:r>
              <a:rPr lang="de-DE" sz="7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br>
              <a:rPr lang="de-DE" sz="7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7200" dirty="0" err="1">
                <a:solidFill>
                  <a:srgbClr val="FF0000"/>
                </a:solidFill>
              </a:rPr>
              <a:t>indentation</a:t>
            </a:r>
            <a:endParaRPr lang="de-DE" sz="72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9391D007-EB94-EE40-BF53-D5E145487D4A}"/>
              </a:ext>
            </a:extLst>
          </p:cNvPr>
          <p:cNvSpPr/>
          <p:nvPr/>
        </p:nvSpPr>
        <p:spPr>
          <a:xfrm>
            <a:off x="3347863" y="3750619"/>
            <a:ext cx="2448272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err="1">
                <a:solidFill>
                  <a:schemeClr val="bg1"/>
                </a:solidFill>
                <a:latin typeface="Tw Cen MT Condensed" panose="020B0606020104020203" pitchFamily="34" charset="77"/>
              </a:rPr>
              <a:t>Backwards</a:t>
            </a:r>
            <a:r>
              <a:rPr lang="de-DE" sz="2000" b="1" dirty="0">
                <a:solidFill>
                  <a:schemeClr val="bg1"/>
                </a:solidFill>
                <a:latin typeface="Tw Cen MT Condensed" panose="020B0606020104020203" pitchFamily="34" charset="77"/>
              </a:rPr>
              <a:t> </a:t>
            </a:r>
            <a:r>
              <a:rPr lang="de-DE" sz="2000" b="1" dirty="0" err="1">
                <a:solidFill>
                  <a:schemeClr val="bg1"/>
                </a:solidFill>
                <a:latin typeface="Tw Cen MT Condensed" panose="020B0606020104020203" pitchFamily="34" charset="77"/>
              </a:rPr>
              <a:t>Compatible</a:t>
            </a:r>
            <a:endParaRPr lang="de-DE" sz="2000" b="1" dirty="0">
              <a:solidFill>
                <a:schemeClr val="bg1"/>
              </a:solidFill>
              <a:latin typeface="Tw Cen MT Condensed" panose="020B0606020104020203" pitchFamily="34" charset="77"/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8ACC9865-6579-5F47-87EB-F1848A9E8ADE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1722268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051720" y="0"/>
            <a:ext cx="7623279" cy="615553"/>
          </a:xfrm>
        </p:spPr>
        <p:txBody>
          <a:bodyPr/>
          <a:lstStyle/>
          <a:p>
            <a:pPr algn="l"/>
            <a:r>
              <a:rPr lang="de-DE" sz="4000" dirty="0" err="1">
                <a:solidFill>
                  <a:schemeClr val="tx1"/>
                </a:solidFill>
              </a:rPr>
              <a:t>Indentation</a:t>
            </a:r>
            <a:endParaRPr lang="de-DE" sz="4000" dirty="0">
              <a:solidFill>
                <a:srgbClr val="FF0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881BCBA0-4FE3-6544-9D0E-4E444119F264}"/>
              </a:ext>
            </a:extLst>
          </p:cNvPr>
          <p:cNvSpPr/>
          <p:nvPr/>
        </p:nvSpPr>
        <p:spPr>
          <a:xfrm>
            <a:off x="323528" y="1311610"/>
            <a:ext cx="8154706" cy="3204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imports</a:t>
            </a:r>
            <a:r>
              <a:rPr lang="de-DE" sz="14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Script(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lvl="1"/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generate_experiment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lvl="1"/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Experiment(‚web‘,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expName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expVersion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2"/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WebCompositeQuestion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(title=‚page01‘,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=‚page01‘)</a:t>
            </a:r>
          </a:p>
          <a:p>
            <a:pPr lvl="2"/>
            <a:endParaRPr lang="de-DE" sz="14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exp.appendItems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2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generate_experiment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Script().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generate_experiment</a:t>
            </a:r>
            <a:endParaRPr lang="de-DE" sz="14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808AB84B-1074-E440-A23E-FC67F44D83EC}"/>
              </a:ext>
            </a:extLst>
          </p:cNvPr>
          <p:cNvSpPr/>
          <p:nvPr/>
        </p:nvSpPr>
        <p:spPr>
          <a:xfrm>
            <a:off x="4731816" y="1021434"/>
            <a:ext cx="4088656" cy="643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No</a:t>
            </a:r>
            <a:r>
              <a:rPr lang="de-DE" sz="1600" dirty="0"/>
              <a:t> </a:t>
            </a:r>
            <a:r>
              <a:rPr lang="de-DE" sz="1600" dirty="0" err="1"/>
              <a:t>need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define</a:t>
            </a:r>
            <a:r>
              <a:rPr lang="de-DE" sz="1600" dirty="0"/>
              <a:t> a </a:t>
            </a:r>
            <a:r>
              <a:rPr lang="de-DE" sz="1600" dirty="0" err="1"/>
              <a:t>class</a:t>
            </a:r>
            <a:r>
              <a:rPr lang="de-DE" sz="1600" dirty="0"/>
              <a:t> 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Script</a:t>
            </a:r>
            <a:r>
              <a:rPr lang="de-DE" sz="1600" dirty="0"/>
              <a:t>. Just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generate_experiment</a:t>
            </a:r>
            <a:r>
              <a:rPr lang="de-DE" sz="1600" dirty="0"/>
              <a:t> </a:t>
            </a:r>
            <a:r>
              <a:rPr lang="de-DE" sz="1600" dirty="0" err="1"/>
              <a:t>directly</a:t>
            </a:r>
            <a:r>
              <a:rPr lang="de-DE" sz="1600" dirty="0"/>
              <a:t>.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54DAE772-CB58-9643-A59B-32442841D0E9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  <p:sp>
        <p:nvSpPr>
          <p:cNvPr id="9" name="object 62">
            <a:extLst>
              <a:ext uri="{FF2B5EF4-FFF2-40B4-BE49-F238E27FC236}">
                <a16:creationId xmlns:a16="http://schemas.microsoft.com/office/drawing/2014/main" id="{E716509C-0DED-9D4B-B9DE-754F652E288F}"/>
              </a:ext>
            </a:extLst>
          </p:cNvPr>
          <p:cNvSpPr txBox="1">
            <a:spLocks/>
          </p:cNvSpPr>
          <p:nvPr/>
        </p:nvSpPr>
        <p:spPr>
          <a:xfrm>
            <a:off x="734378" y="843558"/>
            <a:ext cx="2592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defTabSz="914400"/>
            <a:r>
              <a:rPr lang="de-DE" kern="0" dirty="0">
                <a:solidFill>
                  <a:srgbClr val="FF0000"/>
                </a:solidFill>
              </a:rPr>
              <a:t>v0.2b5</a:t>
            </a:r>
          </a:p>
        </p:txBody>
      </p:sp>
    </p:spTree>
    <p:extLst>
      <p:ext uri="{BB962C8B-B14F-4D97-AF65-F5344CB8AC3E}">
        <p14:creationId xmlns:p14="http://schemas.microsoft.com/office/powerpoint/2010/main" val="3852827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051720" y="0"/>
            <a:ext cx="7623279" cy="615553"/>
          </a:xfrm>
        </p:spPr>
        <p:txBody>
          <a:bodyPr/>
          <a:lstStyle/>
          <a:p>
            <a:pPr algn="l"/>
            <a:r>
              <a:rPr lang="de-DE" sz="4000" dirty="0" err="1">
                <a:solidFill>
                  <a:schemeClr val="tx1"/>
                </a:solidFill>
              </a:rPr>
              <a:t>Indentation</a:t>
            </a:r>
            <a:endParaRPr lang="de-DE" sz="4000" dirty="0">
              <a:solidFill>
                <a:srgbClr val="FF0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881BCBA0-4FE3-6544-9D0E-4E444119F264}"/>
              </a:ext>
            </a:extLst>
          </p:cNvPr>
          <p:cNvSpPr/>
          <p:nvPr/>
        </p:nvSpPr>
        <p:spPr>
          <a:xfrm>
            <a:off x="323528" y="1311610"/>
            <a:ext cx="8154706" cy="2520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imports</a:t>
            </a:r>
            <a:r>
              <a:rPr lang="de-DE" sz="14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generate_experiment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=None):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Experiment(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/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Page(title=‚page01‘,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=‚page01‘)</a:t>
            </a:r>
          </a:p>
          <a:p>
            <a:pPr lvl="1"/>
            <a:endParaRPr lang="de-DE" sz="14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exp.append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808AB84B-1074-E440-A23E-FC67F44D83EC}"/>
              </a:ext>
            </a:extLst>
          </p:cNvPr>
          <p:cNvSpPr/>
          <p:nvPr/>
        </p:nvSpPr>
        <p:spPr>
          <a:xfrm>
            <a:off x="4731816" y="1021434"/>
            <a:ext cx="4088656" cy="643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No</a:t>
            </a:r>
            <a:r>
              <a:rPr lang="de-DE" sz="1600" dirty="0"/>
              <a:t> </a:t>
            </a:r>
            <a:r>
              <a:rPr lang="de-DE" sz="1600" dirty="0" err="1"/>
              <a:t>need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define</a:t>
            </a:r>
            <a:r>
              <a:rPr lang="de-DE" sz="1600" dirty="0"/>
              <a:t> a </a:t>
            </a:r>
            <a:r>
              <a:rPr lang="de-DE" sz="1600" dirty="0" err="1"/>
              <a:t>class</a:t>
            </a:r>
            <a:r>
              <a:rPr lang="de-DE" sz="1600" dirty="0"/>
              <a:t> 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Script</a:t>
            </a:r>
            <a:r>
              <a:rPr lang="de-DE" sz="1600" dirty="0"/>
              <a:t>. Just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generate_experiment</a:t>
            </a:r>
            <a:r>
              <a:rPr lang="de-DE" sz="1600" dirty="0"/>
              <a:t> </a:t>
            </a:r>
            <a:r>
              <a:rPr lang="de-DE" sz="1600" dirty="0" err="1"/>
              <a:t>directly</a:t>
            </a:r>
            <a:r>
              <a:rPr lang="de-DE" sz="1600" dirty="0"/>
              <a:t>.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54DAE772-CB58-9643-A59B-32442841D0E9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  <p:sp>
        <p:nvSpPr>
          <p:cNvPr id="9" name="object 62">
            <a:extLst>
              <a:ext uri="{FF2B5EF4-FFF2-40B4-BE49-F238E27FC236}">
                <a16:creationId xmlns:a16="http://schemas.microsoft.com/office/drawing/2014/main" id="{2F81F462-F166-974A-858F-41C5B08216CC}"/>
              </a:ext>
            </a:extLst>
          </p:cNvPr>
          <p:cNvSpPr txBox="1">
            <a:spLocks/>
          </p:cNvSpPr>
          <p:nvPr/>
        </p:nvSpPr>
        <p:spPr>
          <a:xfrm>
            <a:off x="734378" y="843558"/>
            <a:ext cx="2592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defTabSz="914400"/>
            <a:r>
              <a:rPr lang="de-DE" kern="0" dirty="0">
                <a:solidFill>
                  <a:srgbClr val="FF0000"/>
                </a:solidFill>
              </a:rPr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422158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760360" y="1347614"/>
            <a:ext cx="7623279" cy="2215991"/>
          </a:xfrm>
        </p:spPr>
        <p:txBody>
          <a:bodyPr/>
          <a:lstStyle/>
          <a:p>
            <a:pPr algn="ctr"/>
            <a:r>
              <a:rPr lang="de-DE" sz="7200" dirty="0" err="1">
                <a:solidFill>
                  <a:schemeClr val="tx1"/>
                </a:solidFill>
              </a:rPr>
              <a:t>Tidy</a:t>
            </a:r>
            <a:br>
              <a:rPr lang="de-DE" sz="7200" dirty="0"/>
            </a:br>
            <a:r>
              <a:rPr lang="de-DE" sz="7200" dirty="0" err="1">
                <a:solidFill>
                  <a:srgbClr val="FF0000"/>
                </a:solidFill>
              </a:rPr>
              <a:t>page</a:t>
            </a:r>
            <a:r>
              <a:rPr lang="de-DE" sz="7200" dirty="0">
                <a:solidFill>
                  <a:srgbClr val="FF0000"/>
                </a:solidFill>
              </a:rPr>
              <a:t> </a:t>
            </a:r>
            <a:r>
              <a:rPr lang="de-DE" sz="7200" dirty="0" err="1">
                <a:solidFill>
                  <a:srgbClr val="FF0000"/>
                </a:solidFill>
              </a:rPr>
              <a:t>definition</a:t>
            </a:r>
            <a:endParaRPr lang="de-DE" sz="7200" dirty="0">
              <a:solidFill>
                <a:srgbClr val="FF0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5E057ED4-3C09-2C41-BBD2-5912F7402D7E}"/>
              </a:ext>
            </a:extLst>
          </p:cNvPr>
          <p:cNvSpPr/>
          <p:nvPr/>
        </p:nvSpPr>
        <p:spPr>
          <a:xfrm>
            <a:off x="3347863" y="3750619"/>
            <a:ext cx="2448272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err="1">
                <a:solidFill>
                  <a:schemeClr val="bg1"/>
                </a:solidFill>
                <a:latin typeface="Tw Cen MT Condensed" panose="020B0606020104020203" pitchFamily="34" charset="77"/>
              </a:rPr>
              <a:t>Backwards</a:t>
            </a:r>
            <a:r>
              <a:rPr lang="de-DE" sz="2000" b="1" dirty="0">
                <a:solidFill>
                  <a:schemeClr val="bg1"/>
                </a:solidFill>
                <a:latin typeface="Tw Cen MT Condensed" panose="020B0606020104020203" pitchFamily="34" charset="77"/>
              </a:rPr>
              <a:t> </a:t>
            </a:r>
            <a:r>
              <a:rPr lang="de-DE" sz="2000" b="1" dirty="0" err="1">
                <a:solidFill>
                  <a:schemeClr val="bg1"/>
                </a:solidFill>
                <a:latin typeface="Tw Cen MT Condensed" panose="020B0606020104020203" pitchFamily="34" charset="77"/>
              </a:rPr>
              <a:t>Compatible</a:t>
            </a:r>
            <a:endParaRPr lang="de-DE" sz="2000" b="1" dirty="0">
              <a:solidFill>
                <a:schemeClr val="bg1"/>
              </a:solidFill>
              <a:latin typeface="Tw Cen MT Condensed" panose="020B0606020104020203" pitchFamily="34" charset="77"/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7CDEBA59-581B-404F-8C5F-28C7F8DA3024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1126553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051720" y="0"/>
            <a:ext cx="7623279" cy="615553"/>
          </a:xfrm>
        </p:spPr>
        <p:txBody>
          <a:bodyPr/>
          <a:lstStyle/>
          <a:p>
            <a:pPr algn="l"/>
            <a:r>
              <a:rPr lang="de-DE" sz="4000" dirty="0">
                <a:solidFill>
                  <a:schemeClr val="tx1"/>
                </a:solidFill>
              </a:rPr>
              <a:t>Page </a:t>
            </a:r>
            <a:r>
              <a:rPr lang="de-DE" sz="4000" dirty="0" err="1">
                <a:solidFill>
                  <a:schemeClr val="tx1"/>
                </a:solidFill>
              </a:rPr>
              <a:t>definition</a:t>
            </a:r>
            <a:endParaRPr lang="de-DE" sz="4000" dirty="0">
              <a:solidFill>
                <a:srgbClr val="FF0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881BCBA0-4FE3-6544-9D0E-4E444119F264}"/>
              </a:ext>
            </a:extLst>
          </p:cNvPr>
          <p:cNvSpPr/>
          <p:nvPr/>
        </p:nvSpPr>
        <p:spPr>
          <a:xfrm>
            <a:off x="228933" y="925206"/>
            <a:ext cx="8154706" cy="37347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imports</a:t>
            </a:r>
            <a:r>
              <a:rPr lang="de-DE" sz="14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Script(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lvl="1"/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generate_experiment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lvl="1"/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Experiment(‚web‘,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expName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expVersion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2"/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WebComPositeQuestion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(title=‚page01‘, 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=‚page01‘)</a:t>
            </a:r>
          </a:p>
          <a:p>
            <a:pPr lvl="2"/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text01 = 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TextElement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(‚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‘, 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=‚text01‘)</a:t>
            </a:r>
          </a:p>
          <a:p>
            <a:pPr lvl="2"/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page.addElements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(text01)</a:t>
            </a:r>
          </a:p>
          <a:p>
            <a:pPr lvl="2"/>
            <a:endParaRPr lang="de-DE" sz="14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exp.appendItems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2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generate_experiment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Script().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generate_experiment</a:t>
            </a:r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67479903-2D80-7046-8831-641A3BD5119F}"/>
              </a:ext>
            </a:extLst>
          </p:cNvPr>
          <p:cNvSpPr/>
          <p:nvPr/>
        </p:nvSpPr>
        <p:spPr>
          <a:xfrm>
            <a:off x="4803824" y="1059582"/>
            <a:ext cx="408865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Pages </a:t>
            </a:r>
            <a:r>
              <a:rPr lang="de-DE" sz="1600" dirty="0" err="1"/>
              <a:t>should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defined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classes</a:t>
            </a:r>
            <a:r>
              <a:rPr lang="de-DE" sz="1600" dirty="0"/>
              <a:t>, </a:t>
            </a:r>
            <a:r>
              <a:rPr lang="de-DE" sz="1600" dirty="0" err="1"/>
              <a:t>inheriting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</a:t>
            </a:r>
            <a:r>
              <a:rPr lang="de-DE" sz="1600" dirty="0"/>
              <a:t>. Elements </a:t>
            </a:r>
            <a:r>
              <a:rPr lang="de-DE" sz="1600" dirty="0" err="1"/>
              <a:t>should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appended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on_showing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/>
              <a:t>hook</a:t>
            </a:r>
            <a:r>
              <a:rPr lang="de-DE" sz="1600" dirty="0"/>
              <a:t>.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3A5305D7-CFAB-E548-AF3B-EC6802221FD7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  <p:sp>
        <p:nvSpPr>
          <p:cNvPr id="9" name="object 62">
            <a:extLst>
              <a:ext uri="{FF2B5EF4-FFF2-40B4-BE49-F238E27FC236}">
                <a16:creationId xmlns:a16="http://schemas.microsoft.com/office/drawing/2014/main" id="{E043C3CE-BDE0-F044-8771-A6AD0ECE4782}"/>
              </a:ext>
            </a:extLst>
          </p:cNvPr>
          <p:cNvSpPr txBox="1">
            <a:spLocks/>
          </p:cNvSpPr>
          <p:nvPr/>
        </p:nvSpPr>
        <p:spPr>
          <a:xfrm>
            <a:off x="2051720" y="893490"/>
            <a:ext cx="2592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defTabSz="914400"/>
            <a:r>
              <a:rPr lang="de-DE" kern="0" dirty="0">
                <a:solidFill>
                  <a:srgbClr val="FF0000"/>
                </a:solidFill>
              </a:rPr>
              <a:t>v0.2b5</a:t>
            </a:r>
          </a:p>
        </p:txBody>
      </p:sp>
    </p:spTree>
    <p:extLst>
      <p:ext uri="{BB962C8B-B14F-4D97-AF65-F5344CB8AC3E}">
        <p14:creationId xmlns:p14="http://schemas.microsoft.com/office/powerpoint/2010/main" val="4133568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051720" y="0"/>
            <a:ext cx="7623279" cy="615553"/>
          </a:xfrm>
        </p:spPr>
        <p:txBody>
          <a:bodyPr/>
          <a:lstStyle/>
          <a:p>
            <a:pPr algn="l"/>
            <a:r>
              <a:rPr lang="de-DE" sz="4000" dirty="0">
                <a:solidFill>
                  <a:schemeClr val="tx1"/>
                </a:solidFill>
              </a:rPr>
              <a:t>Page </a:t>
            </a:r>
            <a:r>
              <a:rPr lang="de-DE" sz="4000" dirty="0" err="1">
                <a:solidFill>
                  <a:schemeClr val="tx1"/>
                </a:solidFill>
              </a:rPr>
              <a:t>definition</a:t>
            </a:r>
            <a:endParaRPr lang="de-DE" sz="4000" dirty="0">
              <a:solidFill>
                <a:srgbClr val="FF0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881BCBA0-4FE3-6544-9D0E-4E444119F264}"/>
              </a:ext>
            </a:extLst>
          </p:cNvPr>
          <p:cNvSpPr/>
          <p:nvPr/>
        </p:nvSpPr>
        <p:spPr>
          <a:xfrm>
            <a:off x="228933" y="925206"/>
            <a:ext cx="8154706" cy="37347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imports</a:t>
            </a:r>
            <a:r>
              <a:rPr lang="de-DE" sz="14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Welcome(Page):</a:t>
            </a:r>
          </a:p>
          <a:p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on_showing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text01 = 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elm.TextElement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(‚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‘, 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=‚text01‘)</a:t>
            </a:r>
          </a:p>
          <a:p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self.append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(text01)</a:t>
            </a: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generate_experiment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=None):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Experiment(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/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Welcome(title=‚page01‘, 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=‚page01‘)</a:t>
            </a:r>
          </a:p>
          <a:p>
            <a:pPr lvl="1"/>
            <a:endParaRPr lang="de-DE" sz="14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exp.append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67479903-2D80-7046-8831-641A3BD5119F}"/>
              </a:ext>
            </a:extLst>
          </p:cNvPr>
          <p:cNvSpPr/>
          <p:nvPr/>
        </p:nvSpPr>
        <p:spPr>
          <a:xfrm>
            <a:off x="4803824" y="1059582"/>
            <a:ext cx="408865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Pages </a:t>
            </a:r>
            <a:r>
              <a:rPr lang="de-DE" sz="1600" dirty="0" err="1"/>
              <a:t>should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defined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classes</a:t>
            </a:r>
            <a:r>
              <a:rPr lang="de-DE" sz="1600" dirty="0"/>
              <a:t>, </a:t>
            </a:r>
            <a:r>
              <a:rPr lang="de-DE" sz="1600" dirty="0" err="1"/>
              <a:t>inheriting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</a:t>
            </a:r>
            <a:r>
              <a:rPr lang="de-DE" sz="1600" dirty="0"/>
              <a:t>. Elements </a:t>
            </a:r>
            <a:r>
              <a:rPr lang="de-DE" sz="1600" dirty="0" err="1"/>
              <a:t>should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appended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on_showing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/>
              <a:t>hook</a:t>
            </a:r>
            <a:r>
              <a:rPr lang="de-DE" sz="1600" dirty="0"/>
              <a:t>.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3A5305D7-CFAB-E548-AF3B-EC6802221FD7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  <p:sp>
        <p:nvSpPr>
          <p:cNvPr id="9" name="object 62">
            <a:extLst>
              <a:ext uri="{FF2B5EF4-FFF2-40B4-BE49-F238E27FC236}">
                <a16:creationId xmlns:a16="http://schemas.microsoft.com/office/drawing/2014/main" id="{38EBB7D0-F52B-8640-9557-281D21B88334}"/>
              </a:ext>
            </a:extLst>
          </p:cNvPr>
          <p:cNvSpPr txBox="1">
            <a:spLocks/>
          </p:cNvSpPr>
          <p:nvPr/>
        </p:nvSpPr>
        <p:spPr>
          <a:xfrm>
            <a:off x="2051720" y="893490"/>
            <a:ext cx="2592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defTabSz="914400"/>
            <a:r>
              <a:rPr lang="de-DE" kern="0" dirty="0">
                <a:solidFill>
                  <a:srgbClr val="FF0000"/>
                </a:solidFill>
              </a:rPr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3835828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760360" y="1491630"/>
            <a:ext cx="7623279" cy="1938992"/>
          </a:xfrm>
        </p:spPr>
        <p:txBody>
          <a:bodyPr/>
          <a:lstStyle/>
          <a:p>
            <a:pPr algn="ctr"/>
            <a:r>
              <a:rPr lang="de-DE" sz="5400" dirty="0">
                <a:solidFill>
                  <a:schemeClr val="tx1"/>
                </a:solidFill>
              </a:rPr>
              <a:t>The </a:t>
            </a:r>
            <a:r>
              <a:rPr lang="de-DE" sz="5400" dirty="0" err="1">
                <a:solidFill>
                  <a:schemeClr val="tx1"/>
                </a:solidFill>
              </a:rPr>
              <a:t>page</a:t>
            </a:r>
            <a:r>
              <a:rPr lang="de-DE" sz="5400" dirty="0">
                <a:solidFill>
                  <a:schemeClr val="tx1"/>
                </a:solidFill>
              </a:rPr>
              <a:t> </a:t>
            </a:r>
            <a:r>
              <a:rPr lang="de-DE" sz="5400" dirty="0" err="1">
                <a:solidFill>
                  <a:schemeClr val="tx1"/>
                </a:solidFill>
              </a:rPr>
              <a:t>gets</a:t>
            </a:r>
            <a:r>
              <a:rPr lang="de-DE" sz="5400" dirty="0">
                <a:solidFill>
                  <a:schemeClr val="tx1"/>
                </a:solidFill>
              </a:rPr>
              <a:t> a </a:t>
            </a:r>
            <a:r>
              <a:rPr lang="de-DE" sz="5400" dirty="0" err="1">
                <a:solidFill>
                  <a:schemeClr val="tx1"/>
                </a:solidFill>
              </a:rPr>
              <a:t>container</a:t>
            </a:r>
            <a:br>
              <a:rPr lang="de-DE" sz="7200" dirty="0">
                <a:solidFill>
                  <a:schemeClr val="tx1"/>
                </a:solidFill>
              </a:rPr>
            </a:br>
            <a:r>
              <a:rPr lang="de-DE" sz="7200" dirty="0" err="1">
                <a:solidFill>
                  <a:schemeClr val="tx1"/>
                </a:solidFill>
                <a:latin typeface="Courier" pitchFamily="2" charset="0"/>
              </a:rPr>
              <a:t>Page.</a:t>
            </a:r>
            <a:r>
              <a:rPr lang="de-DE" sz="7200" dirty="0" err="1">
                <a:solidFill>
                  <a:srgbClr val="FF0000"/>
                </a:solidFill>
                <a:latin typeface="Courier" pitchFamily="2" charset="0"/>
              </a:rPr>
              <a:t>values</a:t>
            </a:r>
            <a:endParaRPr lang="de-DE" sz="7200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73A271B3-C49E-304B-9F28-773C3F9146E1}"/>
              </a:ext>
            </a:extLst>
          </p:cNvPr>
          <p:cNvSpPr/>
          <p:nvPr/>
        </p:nvSpPr>
        <p:spPr>
          <a:xfrm>
            <a:off x="3347863" y="3750619"/>
            <a:ext cx="2448272" cy="5760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bg1"/>
                </a:solidFill>
                <a:latin typeface="Tw Cen MT Condensed" panose="020B0606020104020203" pitchFamily="34" charset="77"/>
              </a:rPr>
              <a:t>New Feature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C860B7B5-B8F5-824A-8953-AC880AC7407A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2423030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051720" y="0"/>
            <a:ext cx="7623279" cy="615553"/>
          </a:xfrm>
        </p:spPr>
        <p:txBody>
          <a:bodyPr/>
          <a:lstStyle/>
          <a:p>
            <a:pPr algn="l"/>
            <a:r>
              <a:rPr lang="de-DE" sz="4000" dirty="0" err="1">
                <a:solidFill>
                  <a:schemeClr val="tx1"/>
                </a:solidFill>
                <a:latin typeface="Courier" pitchFamily="2" charset="0"/>
              </a:rPr>
              <a:t>Page.</a:t>
            </a:r>
            <a:r>
              <a:rPr lang="de-DE" sz="4000" dirty="0" err="1">
                <a:solidFill>
                  <a:srgbClr val="FF0000"/>
                </a:solidFill>
                <a:latin typeface="Courier" pitchFamily="2" charset="0"/>
              </a:rPr>
              <a:t>values</a:t>
            </a:r>
            <a:endParaRPr lang="de-DE" sz="4000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881BCBA0-4FE3-6544-9D0E-4E444119F264}"/>
              </a:ext>
            </a:extLst>
          </p:cNvPr>
          <p:cNvSpPr/>
          <p:nvPr/>
        </p:nvSpPr>
        <p:spPr>
          <a:xfrm>
            <a:off x="228933" y="925206"/>
            <a:ext cx="8154706" cy="37347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imports</a:t>
            </a:r>
            <a:r>
              <a:rPr lang="de-DE" sz="14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Welcome(Page):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on_showing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text01 =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TextElement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self.values.text01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=‚text01‘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self.append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(text01)</a:t>
            </a: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generate_experiment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=None):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Experiment(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/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Welcome(title=‚page01‘,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=‚page01‘)</a:t>
            </a:r>
          </a:p>
          <a:p>
            <a:pPr lvl="1"/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page.values.text01 = ‚text01‘</a:t>
            </a:r>
          </a:p>
          <a:p>
            <a:pPr lvl="1"/>
            <a:endParaRPr lang="de-DE" sz="14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exp.append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6DEC962F-41CF-8248-952E-2C93D17EA4D7}"/>
              </a:ext>
            </a:extLst>
          </p:cNvPr>
          <p:cNvSpPr/>
          <p:nvPr/>
        </p:nvSpPr>
        <p:spPr>
          <a:xfrm>
            <a:off x="4716017" y="1131590"/>
            <a:ext cx="408865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Page.values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 </a:t>
            </a:r>
            <a:r>
              <a:rPr lang="de-DE" sz="1600" dirty="0" err="1"/>
              <a:t>special</a:t>
            </a:r>
            <a:r>
              <a:rPr lang="de-DE" sz="1600" dirty="0"/>
              <a:t> </a:t>
            </a:r>
            <a:r>
              <a:rPr lang="de-DE" sz="1600" dirty="0" err="1"/>
              <a:t>dictionary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allows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element</a:t>
            </a:r>
            <a:r>
              <a:rPr lang="de-DE" sz="1600" dirty="0"/>
              <a:t> </a:t>
            </a:r>
            <a:r>
              <a:rPr lang="de-DE" sz="1600" dirty="0" err="1"/>
              <a:t>access</a:t>
            </a:r>
            <a:r>
              <a:rPr lang="de-DE" sz="1600" dirty="0"/>
              <a:t> via </a:t>
            </a:r>
            <a:r>
              <a:rPr lang="de-DE" sz="1600" dirty="0" err="1"/>
              <a:t>dot</a:t>
            </a:r>
            <a:r>
              <a:rPr lang="de-DE" sz="1600" dirty="0"/>
              <a:t> </a:t>
            </a:r>
            <a:r>
              <a:rPr lang="de-DE" sz="1600" dirty="0" err="1"/>
              <a:t>notation</a:t>
            </a:r>
            <a:r>
              <a:rPr lang="de-DE" sz="1600" dirty="0"/>
              <a:t>.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A23106B7-AEF1-DF40-8030-761234A7EB73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  <p:sp>
        <p:nvSpPr>
          <p:cNvPr id="8" name="object 62">
            <a:extLst>
              <a:ext uri="{FF2B5EF4-FFF2-40B4-BE49-F238E27FC236}">
                <a16:creationId xmlns:a16="http://schemas.microsoft.com/office/drawing/2014/main" id="{39BD59E4-D3BE-F743-84E2-17ED4F1A937D}"/>
              </a:ext>
            </a:extLst>
          </p:cNvPr>
          <p:cNvSpPr txBox="1">
            <a:spLocks/>
          </p:cNvSpPr>
          <p:nvPr/>
        </p:nvSpPr>
        <p:spPr>
          <a:xfrm>
            <a:off x="2051720" y="893490"/>
            <a:ext cx="2592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defTabSz="914400"/>
            <a:r>
              <a:rPr lang="de-DE" kern="0" dirty="0">
                <a:solidFill>
                  <a:srgbClr val="FF0000"/>
                </a:solidFill>
              </a:rPr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670903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051720" y="0"/>
            <a:ext cx="7623279" cy="615553"/>
          </a:xfrm>
        </p:spPr>
        <p:txBody>
          <a:bodyPr/>
          <a:lstStyle/>
          <a:p>
            <a:pPr algn="l"/>
            <a:r>
              <a:rPr lang="de-DE" sz="4000" dirty="0" err="1">
                <a:solidFill>
                  <a:schemeClr val="tx1"/>
                </a:solidFill>
                <a:latin typeface="Courier" pitchFamily="2" charset="0"/>
              </a:rPr>
              <a:t>Page.</a:t>
            </a:r>
            <a:r>
              <a:rPr lang="de-DE" sz="4000" dirty="0" err="1">
                <a:solidFill>
                  <a:srgbClr val="FF0000"/>
                </a:solidFill>
                <a:latin typeface="Courier" pitchFamily="2" charset="0"/>
              </a:rPr>
              <a:t>values</a:t>
            </a:r>
            <a:endParaRPr lang="de-DE" sz="4000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881BCBA0-4FE3-6544-9D0E-4E444119F264}"/>
              </a:ext>
            </a:extLst>
          </p:cNvPr>
          <p:cNvSpPr/>
          <p:nvPr/>
        </p:nvSpPr>
        <p:spPr>
          <a:xfrm>
            <a:off x="228932" y="925206"/>
            <a:ext cx="8663547" cy="37347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imports</a:t>
            </a:r>
            <a:r>
              <a:rPr lang="de-DE" sz="14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Welcome(Page):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on_showing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text01 =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TextElement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self.values.text01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=‚text01‘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self.append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(text01)</a:t>
            </a: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generate_experiment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=None):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Experiment(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/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Welcome(title=‚page01‘,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=‚page01‘, 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values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={‚text01‘: ‚text01‘}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/>
            <a:endParaRPr lang="de-DE" sz="14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exp.append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6DEC962F-41CF-8248-952E-2C93D17EA4D7}"/>
              </a:ext>
            </a:extLst>
          </p:cNvPr>
          <p:cNvSpPr/>
          <p:nvPr/>
        </p:nvSpPr>
        <p:spPr>
          <a:xfrm>
            <a:off x="4716017" y="1131590"/>
            <a:ext cx="408865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Page.values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 </a:t>
            </a:r>
            <a:r>
              <a:rPr lang="de-DE" sz="1600" dirty="0" err="1"/>
              <a:t>special</a:t>
            </a:r>
            <a:r>
              <a:rPr lang="de-DE" sz="1600" dirty="0"/>
              <a:t> </a:t>
            </a:r>
            <a:r>
              <a:rPr lang="de-DE" sz="1600" dirty="0" err="1"/>
              <a:t>dictionary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allows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element</a:t>
            </a:r>
            <a:r>
              <a:rPr lang="de-DE" sz="1600" dirty="0"/>
              <a:t> </a:t>
            </a:r>
            <a:r>
              <a:rPr lang="de-DE" sz="1600" dirty="0" err="1"/>
              <a:t>access</a:t>
            </a:r>
            <a:r>
              <a:rPr lang="de-DE" sz="1600" dirty="0"/>
              <a:t> via </a:t>
            </a:r>
            <a:r>
              <a:rPr lang="de-DE" sz="1600" dirty="0" err="1"/>
              <a:t>dot</a:t>
            </a:r>
            <a:r>
              <a:rPr lang="de-DE" sz="1600" dirty="0"/>
              <a:t> </a:t>
            </a:r>
            <a:r>
              <a:rPr lang="de-DE" sz="1600" dirty="0" err="1"/>
              <a:t>notation</a:t>
            </a:r>
            <a:r>
              <a:rPr lang="de-DE" sz="1600" dirty="0"/>
              <a:t>.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90BA4FC2-9CE3-784A-845D-59EF899E9798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  <p:sp>
        <p:nvSpPr>
          <p:cNvPr id="8" name="object 62">
            <a:extLst>
              <a:ext uri="{FF2B5EF4-FFF2-40B4-BE49-F238E27FC236}">
                <a16:creationId xmlns:a16="http://schemas.microsoft.com/office/drawing/2014/main" id="{3559067C-9BAD-F84C-AC8D-459F689A9F10}"/>
              </a:ext>
            </a:extLst>
          </p:cNvPr>
          <p:cNvSpPr txBox="1">
            <a:spLocks/>
          </p:cNvSpPr>
          <p:nvPr/>
        </p:nvSpPr>
        <p:spPr>
          <a:xfrm>
            <a:off x="2051720" y="893490"/>
            <a:ext cx="2592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defTabSz="914400"/>
            <a:r>
              <a:rPr lang="de-DE" kern="0" dirty="0">
                <a:solidFill>
                  <a:srgbClr val="FF0000"/>
                </a:solidFill>
              </a:rPr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3473032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760360" y="1347614"/>
            <a:ext cx="7623279" cy="2215991"/>
          </a:xfrm>
        </p:spPr>
        <p:txBody>
          <a:bodyPr/>
          <a:lstStyle/>
          <a:p>
            <a:pPr algn="ctr"/>
            <a:r>
              <a:rPr lang="de-DE" sz="7200" dirty="0" err="1">
                <a:solidFill>
                  <a:schemeClr val="tx1"/>
                </a:solidFill>
              </a:rPr>
              <a:t>changed</a:t>
            </a:r>
            <a:br>
              <a:rPr lang="de-DE" sz="7200" dirty="0"/>
            </a:br>
            <a:r>
              <a:rPr lang="de-DE" sz="7200" dirty="0" err="1">
                <a:solidFill>
                  <a:srgbClr val="FF0000"/>
                </a:solidFill>
              </a:rPr>
              <a:t>file</a:t>
            </a:r>
            <a:r>
              <a:rPr lang="de-DE" sz="7200" dirty="0">
                <a:solidFill>
                  <a:srgbClr val="FF0000"/>
                </a:solidFill>
              </a:rPr>
              <a:t> </a:t>
            </a:r>
            <a:r>
              <a:rPr lang="de-DE" sz="7200" dirty="0" err="1">
                <a:solidFill>
                  <a:srgbClr val="FF0000"/>
                </a:solidFill>
              </a:rPr>
              <a:t>import</a:t>
            </a:r>
            <a:endParaRPr lang="de-DE" sz="7200" dirty="0">
              <a:solidFill>
                <a:srgbClr val="FF0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24A530A6-A809-E845-AA05-A94A903DA400}"/>
              </a:ext>
            </a:extLst>
          </p:cNvPr>
          <p:cNvSpPr/>
          <p:nvPr/>
        </p:nvSpPr>
        <p:spPr>
          <a:xfrm>
            <a:off x="3347862" y="3750619"/>
            <a:ext cx="2664297" cy="57606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bg1"/>
                </a:solidFill>
                <a:latin typeface="Tw Cen MT Condensed" panose="020B0606020104020203" pitchFamily="34" charset="77"/>
              </a:rPr>
              <a:t>Not </a:t>
            </a:r>
            <a:r>
              <a:rPr lang="de-DE" sz="2000" b="1" dirty="0" err="1">
                <a:solidFill>
                  <a:schemeClr val="bg1"/>
                </a:solidFill>
                <a:latin typeface="Tw Cen MT Condensed" panose="020B0606020104020203" pitchFamily="34" charset="77"/>
              </a:rPr>
              <a:t>backwards</a:t>
            </a:r>
            <a:r>
              <a:rPr lang="de-DE" sz="2000" b="1" dirty="0">
                <a:solidFill>
                  <a:schemeClr val="bg1"/>
                </a:solidFill>
                <a:latin typeface="Tw Cen MT Condensed" panose="020B0606020104020203" pitchFamily="34" charset="77"/>
              </a:rPr>
              <a:t> </a:t>
            </a:r>
            <a:r>
              <a:rPr lang="de-DE" sz="2000" b="1" dirty="0" err="1">
                <a:solidFill>
                  <a:schemeClr val="bg1"/>
                </a:solidFill>
                <a:latin typeface="Tw Cen MT Condensed" panose="020B0606020104020203" pitchFamily="34" charset="77"/>
              </a:rPr>
              <a:t>compatible</a:t>
            </a:r>
            <a:endParaRPr lang="de-DE" sz="2000" b="1" dirty="0">
              <a:solidFill>
                <a:schemeClr val="bg1"/>
              </a:solidFill>
              <a:latin typeface="Tw Cen MT Condensed" panose="020B0606020104020203" pitchFamily="34" charset="77"/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D9481B8E-8ABC-4544-98FB-C7FC27BCC782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220162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2616F8F-C223-5146-A769-A1E5A10F9F6A}"/>
              </a:ext>
            </a:extLst>
          </p:cNvPr>
          <p:cNvSpPr/>
          <p:nvPr/>
        </p:nvSpPr>
        <p:spPr>
          <a:xfrm>
            <a:off x="1259632" y="1347614"/>
            <a:ext cx="6840760" cy="29523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868372" y="1651903"/>
            <a:ext cx="7623279" cy="2215991"/>
          </a:xfrm>
        </p:spPr>
        <p:txBody>
          <a:bodyPr/>
          <a:lstStyle/>
          <a:p>
            <a:pPr algn="ctr"/>
            <a:r>
              <a:rPr lang="de-DE" sz="7200" dirty="0"/>
              <a:t>Python 3, </a:t>
            </a:r>
            <a:br>
              <a:rPr lang="de-DE" sz="7200" dirty="0"/>
            </a:br>
            <a:r>
              <a:rPr lang="de-DE" sz="7200" dirty="0"/>
              <a:t>Bug fixes, etc.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6D8F49F4-6D99-7E4F-8AB0-0176AC57BC21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664395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051720" y="0"/>
            <a:ext cx="7623279" cy="615553"/>
          </a:xfrm>
        </p:spPr>
        <p:txBody>
          <a:bodyPr/>
          <a:lstStyle/>
          <a:p>
            <a:pPr algn="l"/>
            <a:r>
              <a:rPr lang="de-DE" sz="4000" dirty="0">
                <a:solidFill>
                  <a:schemeClr val="tx1"/>
                </a:solidFill>
              </a:rPr>
              <a:t>File </a:t>
            </a:r>
            <a:r>
              <a:rPr lang="de-DE" sz="4000" dirty="0" err="1">
                <a:solidFill>
                  <a:schemeClr val="tx1"/>
                </a:solidFill>
              </a:rPr>
              <a:t>import</a:t>
            </a:r>
            <a:endParaRPr lang="de-DE" sz="4000" dirty="0">
              <a:solidFill>
                <a:srgbClr val="FF0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881BCBA0-4FE3-6544-9D0E-4E444119F264}"/>
              </a:ext>
            </a:extLst>
          </p:cNvPr>
          <p:cNvSpPr/>
          <p:nvPr/>
        </p:nvSpPr>
        <p:spPr>
          <a:xfrm>
            <a:off x="228933" y="925206"/>
            <a:ext cx="8154706" cy="40948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imports</a:t>
            </a:r>
            <a:r>
              <a:rPr lang="de-DE" sz="14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Welcome(Page):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on_showing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text01 =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TextElement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self.values.tex01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=‚text01‘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self.append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(text01)</a:t>
            </a: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generate_experiment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=None):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Experiment(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instr_path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exp.subpath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(‚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files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instructions.xml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‘)</a:t>
            </a:r>
          </a:p>
          <a:p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instr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parse_xml_to_dict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instr_path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/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Welcome(title=‚page01‘,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=‚page01‘, 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values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instr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/>
            <a:endParaRPr lang="de-DE" sz="14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exp.append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CB0AC715-00F5-554E-8D5B-662C126BC513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769500F3-8739-3C4F-B6F4-1391A66E1C91}"/>
              </a:ext>
            </a:extLst>
          </p:cNvPr>
          <p:cNvSpPr/>
          <p:nvPr/>
        </p:nvSpPr>
        <p:spPr>
          <a:xfrm>
            <a:off x="5296764" y="2255552"/>
            <a:ext cx="3584601" cy="800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Experiment.subpath</a:t>
            </a:r>
            <a:r>
              <a:rPr lang="de-DE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define</a:t>
            </a:r>
            <a:r>
              <a:rPr lang="de-DE" sz="1600" dirty="0"/>
              <a:t> a relative </a:t>
            </a:r>
            <a:r>
              <a:rPr lang="de-DE" sz="1600" dirty="0" err="1"/>
              <a:t>path</a:t>
            </a:r>
            <a:r>
              <a:rPr lang="de-DE" sz="1600" dirty="0"/>
              <a:t>. </a:t>
            </a:r>
          </a:p>
          <a:p>
            <a:pPr algn="ctr"/>
            <a:r>
              <a:rPr lang="de-DE" sz="1400" i="1" dirty="0"/>
              <a:t>(Not </a:t>
            </a:r>
            <a:r>
              <a:rPr lang="de-DE" sz="1400" i="1" dirty="0" err="1"/>
              <a:t>necessary</a:t>
            </a:r>
            <a:r>
              <a:rPr lang="de-DE" sz="1400" i="1" dirty="0"/>
              <a:t> </a:t>
            </a:r>
            <a:r>
              <a:rPr lang="de-DE" sz="1400" i="1" dirty="0" err="1"/>
              <a:t>for</a:t>
            </a:r>
            <a:r>
              <a:rPr lang="de-DE" sz="1400" i="1" dirty="0"/>
              <a:t> </a:t>
            </a:r>
            <a:r>
              <a:rPr lang="de-DE" sz="1400" i="1" dirty="0" err="1"/>
              <a:t>paths</a:t>
            </a:r>
            <a:r>
              <a:rPr lang="de-DE" sz="1400" i="1" dirty="0"/>
              <a:t> </a:t>
            </a:r>
            <a:r>
              <a:rPr lang="de-DE" sz="1400" i="1" dirty="0" err="1"/>
              <a:t>inside</a:t>
            </a:r>
            <a:r>
              <a:rPr lang="de-DE" sz="1400" i="1" dirty="0"/>
              <a:t> </a:t>
            </a:r>
            <a:r>
              <a:rPr lang="de-DE" sz="1400" i="1" dirty="0" err="1"/>
              <a:t>of</a:t>
            </a:r>
            <a:r>
              <a:rPr lang="de-DE" sz="1400" i="1" dirty="0"/>
              <a:t> Elements)</a:t>
            </a:r>
            <a:endParaRPr lang="de-DE" sz="1600" i="1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7713C9A7-F5D4-FE4B-A4A9-666CD618B222}"/>
              </a:ext>
            </a:extLst>
          </p:cNvPr>
          <p:cNvSpPr/>
          <p:nvPr/>
        </p:nvSpPr>
        <p:spPr>
          <a:xfrm>
            <a:off x="4355976" y="1050874"/>
            <a:ext cx="4448697" cy="584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Files </a:t>
            </a:r>
            <a:r>
              <a:rPr lang="de-DE" sz="1400" dirty="0" err="1"/>
              <a:t>should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imported</a:t>
            </a:r>
            <a:r>
              <a:rPr lang="de-DE" sz="1400" dirty="0"/>
              <a:t> </a:t>
            </a:r>
            <a:r>
              <a:rPr lang="de-DE" sz="1400" u="sng" dirty="0" err="1"/>
              <a:t>inside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generate_experiment</a:t>
            </a:r>
            <a:r>
              <a:rPr lang="de-DE" sz="140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  <a:r>
              <a:rPr lang="de-DE" sz="140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Page.on_showing</a:t>
            </a:r>
            <a:r>
              <a:rPr lang="de-DE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de-DE" sz="1400" dirty="0"/>
          </a:p>
        </p:txBody>
      </p:sp>
      <p:sp>
        <p:nvSpPr>
          <p:cNvPr id="11" name="object 62">
            <a:extLst>
              <a:ext uri="{FF2B5EF4-FFF2-40B4-BE49-F238E27FC236}">
                <a16:creationId xmlns:a16="http://schemas.microsoft.com/office/drawing/2014/main" id="{CAF1345C-EF9E-264E-B1B9-7CAE822931FE}"/>
              </a:ext>
            </a:extLst>
          </p:cNvPr>
          <p:cNvSpPr txBox="1">
            <a:spLocks/>
          </p:cNvSpPr>
          <p:nvPr/>
        </p:nvSpPr>
        <p:spPr>
          <a:xfrm>
            <a:off x="2051720" y="893490"/>
            <a:ext cx="2592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defTabSz="914400"/>
            <a:r>
              <a:rPr lang="de-DE" kern="0" dirty="0">
                <a:solidFill>
                  <a:srgbClr val="FF0000"/>
                </a:solidFill>
              </a:rPr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2154798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051720" y="0"/>
            <a:ext cx="7623279" cy="615553"/>
          </a:xfrm>
        </p:spPr>
        <p:txBody>
          <a:bodyPr/>
          <a:lstStyle/>
          <a:p>
            <a:pPr algn="l"/>
            <a:r>
              <a:rPr lang="de-DE" sz="4000" dirty="0">
                <a:solidFill>
                  <a:schemeClr val="tx1"/>
                </a:solidFill>
              </a:rPr>
              <a:t>File </a:t>
            </a:r>
            <a:r>
              <a:rPr lang="de-DE" sz="4000" dirty="0" err="1">
                <a:solidFill>
                  <a:schemeClr val="tx1"/>
                </a:solidFill>
              </a:rPr>
              <a:t>import</a:t>
            </a:r>
            <a:endParaRPr lang="de-DE" sz="4000" dirty="0">
              <a:solidFill>
                <a:srgbClr val="FF0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881BCBA0-4FE3-6544-9D0E-4E444119F264}"/>
              </a:ext>
            </a:extLst>
          </p:cNvPr>
          <p:cNvSpPr/>
          <p:nvPr/>
        </p:nvSpPr>
        <p:spPr>
          <a:xfrm>
            <a:off x="228933" y="771550"/>
            <a:ext cx="8154706" cy="42484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imports</a:t>
            </a:r>
            <a:r>
              <a:rPr lang="de-DE" sz="14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Welcome(Page):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on_showing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text01 =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TextElement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self.values.tex01,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=‚text01‘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img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ImageElement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path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=‚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files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Bild.jpg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‘)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self.append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(text01,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img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generate_experiment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=None):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Experiment(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instr_path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exp.subpath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(‚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files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instructions.xml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‘)</a:t>
            </a:r>
          </a:p>
          <a:p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instr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parse_xml_to_dict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instr_path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/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Welcome(title=‚page01‘,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=‚page01‘,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values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instr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/>
            <a:endParaRPr lang="de-DE" sz="14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exp.append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CB0AC715-00F5-554E-8D5B-662C126BC513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769500F3-8739-3C4F-B6F4-1391A66E1C91}"/>
              </a:ext>
            </a:extLst>
          </p:cNvPr>
          <p:cNvSpPr/>
          <p:nvPr/>
        </p:nvSpPr>
        <p:spPr>
          <a:xfrm>
            <a:off x="5296764" y="2255552"/>
            <a:ext cx="3584601" cy="800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Experiment.subpath</a:t>
            </a:r>
            <a:r>
              <a:rPr lang="de-DE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define</a:t>
            </a:r>
            <a:r>
              <a:rPr lang="de-DE" sz="1600" dirty="0"/>
              <a:t> a relative </a:t>
            </a:r>
            <a:r>
              <a:rPr lang="de-DE" sz="1600" dirty="0" err="1"/>
              <a:t>path</a:t>
            </a:r>
            <a:r>
              <a:rPr lang="de-DE" sz="1600" dirty="0"/>
              <a:t>. </a:t>
            </a:r>
          </a:p>
          <a:p>
            <a:pPr algn="ctr"/>
            <a:r>
              <a:rPr lang="de-DE" sz="1400" i="1" dirty="0"/>
              <a:t>(Not </a:t>
            </a:r>
            <a:r>
              <a:rPr lang="de-DE" sz="1400" i="1" dirty="0" err="1"/>
              <a:t>necessary</a:t>
            </a:r>
            <a:r>
              <a:rPr lang="de-DE" sz="1400" i="1" dirty="0"/>
              <a:t> </a:t>
            </a:r>
            <a:r>
              <a:rPr lang="de-DE" sz="1400" i="1" dirty="0" err="1"/>
              <a:t>for</a:t>
            </a:r>
            <a:r>
              <a:rPr lang="de-DE" sz="1400" i="1" dirty="0"/>
              <a:t> </a:t>
            </a:r>
            <a:r>
              <a:rPr lang="de-DE" sz="1400" i="1" dirty="0" err="1"/>
              <a:t>paths</a:t>
            </a:r>
            <a:r>
              <a:rPr lang="de-DE" sz="1400" i="1" dirty="0"/>
              <a:t> </a:t>
            </a:r>
            <a:r>
              <a:rPr lang="de-DE" sz="1400" i="1" dirty="0" err="1"/>
              <a:t>inside</a:t>
            </a:r>
            <a:r>
              <a:rPr lang="de-DE" sz="1400" i="1" dirty="0"/>
              <a:t> </a:t>
            </a:r>
            <a:r>
              <a:rPr lang="de-DE" sz="1400" i="1" dirty="0" err="1"/>
              <a:t>of</a:t>
            </a:r>
            <a:r>
              <a:rPr lang="de-DE" sz="1400" i="1" dirty="0"/>
              <a:t> Elements)</a:t>
            </a:r>
            <a:endParaRPr lang="de-DE" sz="1600" i="1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CA8C501B-AEE0-714B-B6F4-4A6EC9402B31}"/>
              </a:ext>
            </a:extLst>
          </p:cNvPr>
          <p:cNvSpPr/>
          <p:nvPr/>
        </p:nvSpPr>
        <p:spPr>
          <a:xfrm>
            <a:off x="4355976" y="915566"/>
            <a:ext cx="4448697" cy="584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Files </a:t>
            </a:r>
            <a:r>
              <a:rPr lang="de-DE" sz="1400" dirty="0" err="1"/>
              <a:t>should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imported</a:t>
            </a:r>
            <a:r>
              <a:rPr lang="de-DE" sz="1400" dirty="0"/>
              <a:t> </a:t>
            </a:r>
            <a:r>
              <a:rPr lang="de-DE" sz="1400" u="sng" dirty="0" err="1"/>
              <a:t>inside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generate_experiment</a:t>
            </a:r>
            <a:r>
              <a:rPr lang="de-DE" sz="140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  <a:r>
              <a:rPr lang="de-DE" sz="140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Page.on_showing</a:t>
            </a:r>
            <a:r>
              <a:rPr lang="de-DE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de-DE" sz="1400" dirty="0"/>
          </a:p>
        </p:txBody>
      </p:sp>
      <p:sp>
        <p:nvSpPr>
          <p:cNvPr id="10" name="object 62">
            <a:extLst>
              <a:ext uri="{FF2B5EF4-FFF2-40B4-BE49-F238E27FC236}">
                <a16:creationId xmlns:a16="http://schemas.microsoft.com/office/drawing/2014/main" id="{C6004A12-828F-CA43-B345-ACF9EE1E482F}"/>
              </a:ext>
            </a:extLst>
          </p:cNvPr>
          <p:cNvSpPr txBox="1">
            <a:spLocks/>
          </p:cNvSpPr>
          <p:nvPr/>
        </p:nvSpPr>
        <p:spPr>
          <a:xfrm>
            <a:off x="2051720" y="772711"/>
            <a:ext cx="2592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defTabSz="914400"/>
            <a:r>
              <a:rPr lang="de-DE" kern="0" dirty="0">
                <a:solidFill>
                  <a:srgbClr val="FF0000"/>
                </a:solidFill>
              </a:rPr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962495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760360" y="1419622"/>
            <a:ext cx="7623279" cy="2215991"/>
          </a:xfrm>
        </p:spPr>
        <p:txBody>
          <a:bodyPr/>
          <a:lstStyle/>
          <a:p>
            <a:pPr algn="ctr"/>
            <a:r>
              <a:rPr lang="de-DE" sz="7200" dirty="0"/>
              <a:t>Workflow </a:t>
            </a:r>
            <a:r>
              <a:rPr lang="de-DE" sz="7200" dirty="0" err="1"/>
              <a:t>Recommendations</a:t>
            </a:r>
            <a:endParaRPr lang="de-DE" sz="8000" dirty="0">
              <a:solidFill>
                <a:srgbClr val="FF0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7513C49A-BED2-A84D-814B-757A16177093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3332720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F6B0C21F-DC91-4E4D-B075-FADE3B09CEFE}"/>
              </a:ext>
            </a:extLst>
          </p:cNvPr>
          <p:cNvSpPr/>
          <p:nvPr/>
        </p:nvSpPr>
        <p:spPr>
          <a:xfrm>
            <a:off x="683568" y="945406"/>
            <a:ext cx="756084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/>
              <a:t>1.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experiment</a:t>
            </a:r>
            <a:r>
              <a:rPr lang="de-DE" sz="2000" dirty="0"/>
              <a:t> </a:t>
            </a:r>
            <a:r>
              <a:rPr lang="de-DE" sz="2000" dirty="0" err="1"/>
              <a:t>template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b="1" dirty="0" err="1"/>
              <a:t>bit.ly</a:t>
            </a:r>
            <a:r>
              <a:rPr lang="de-DE" sz="2000" b="1" dirty="0"/>
              <a:t>/</a:t>
            </a:r>
            <a:r>
              <a:rPr lang="de-DE" sz="2000" b="1" dirty="0" err="1"/>
              <a:t>alfred</a:t>
            </a:r>
            <a:r>
              <a:rPr lang="de-DE" sz="2000" b="1" dirty="0"/>
              <a:t>-template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0F30F680-0393-1D42-816F-7B77FF9EBF83}"/>
              </a:ext>
            </a:extLst>
          </p:cNvPr>
          <p:cNvSpPr/>
          <p:nvPr/>
        </p:nvSpPr>
        <p:spPr>
          <a:xfrm>
            <a:off x="683568" y="1635264"/>
            <a:ext cx="7560840" cy="6927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/>
              <a:t>2. </a:t>
            </a:r>
            <a:r>
              <a:rPr lang="de-DE" sz="2000" dirty="0" err="1"/>
              <a:t>Use</a:t>
            </a:r>
            <a:r>
              <a:rPr lang="de-DE" sz="2000" dirty="0"/>
              <a:t> a </a:t>
            </a:r>
            <a:r>
              <a:rPr lang="de-DE" sz="2000" dirty="0" err="1"/>
              <a:t>versioning</a:t>
            </a:r>
            <a:r>
              <a:rPr lang="de-DE" sz="2000" dirty="0"/>
              <a:t> </a:t>
            </a:r>
            <a:r>
              <a:rPr lang="de-DE" sz="2000" dirty="0" err="1"/>
              <a:t>solution</a:t>
            </a:r>
            <a:r>
              <a:rPr lang="de-DE" sz="2000" dirty="0"/>
              <a:t> like </a:t>
            </a:r>
            <a:r>
              <a:rPr lang="de-DE" sz="2000" b="1" dirty="0" err="1"/>
              <a:t>GitHub</a:t>
            </a:r>
            <a:r>
              <a:rPr lang="de-DE" sz="2000" b="1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handle </a:t>
            </a:r>
            <a:r>
              <a:rPr lang="de-DE" sz="2000" dirty="0" err="1"/>
              <a:t>your</a:t>
            </a:r>
            <a:r>
              <a:rPr lang="de-DE" sz="2000" dirty="0"/>
              <a:t> </a:t>
            </a:r>
            <a:r>
              <a:rPr lang="de-DE" sz="2000" dirty="0" err="1"/>
              <a:t>experiment</a:t>
            </a:r>
            <a:r>
              <a:rPr lang="de-DE" sz="2000" dirty="0"/>
              <a:t> </a:t>
            </a:r>
            <a:r>
              <a:rPr lang="de-DE" sz="2000" dirty="0" err="1"/>
              <a:t>code</a:t>
            </a:r>
            <a:r>
              <a:rPr lang="de-DE" sz="2000" dirty="0"/>
              <a:t>.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684A0BE3-7138-B644-B422-5A7ED4E1553E}"/>
              </a:ext>
            </a:extLst>
          </p:cNvPr>
          <p:cNvSpPr/>
          <p:nvPr/>
        </p:nvSpPr>
        <p:spPr>
          <a:xfrm>
            <a:off x="683568" y="2441766"/>
            <a:ext cx="7560840" cy="6396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/>
              <a:t>3. </a:t>
            </a:r>
            <a:r>
              <a:rPr lang="de-DE" sz="2000" dirty="0" err="1"/>
              <a:t>Make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mortimers</a:t>
            </a:r>
            <a:r>
              <a:rPr lang="de-DE" sz="2000" dirty="0"/>
              <a:t> </a:t>
            </a:r>
            <a:r>
              <a:rPr lang="de-DE" sz="2000" dirty="0" err="1"/>
              <a:t>parsed</a:t>
            </a:r>
            <a:r>
              <a:rPr lang="de-DE" sz="2000" dirty="0"/>
              <a:t> </a:t>
            </a:r>
            <a:r>
              <a:rPr lang="de-DE" sz="2000" b="1" dirty="0" err="1"/>
              <a:t>error</a:t>
            </a:r>
            <a:r>
              <a:rPr lang="de-DE" sz="2000" b="1" dirty="0"/>
              <a:t> log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easier</a:t>
            </a:r>
            <a:r>
              <a:rPr lang="de-DE" sz="2000" dirty="0"/>
              <a:t> </a:t>
            </a:r>
            <a:r>
              <a:rPr lang="de-DE" sz="2000" dirty="0" err="1"/>
              <a:t>bugfixing</a:t>
            </a:r>
            <a:r>
              <a:rPr lang="de-DE" sz="2000" dirty="0"/>
              <a:t>.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4C13FF75-3763-3D4B-A3DA-558D3BFC767F}"/>
              </a:ext>
            </a:extLst>
          </p:cNvPr>
          <p:cNvSpPr/>
          <p:nvPr/>
        </p:nvSpPr>
        <p:spPr>
          <a:xfrm>
            <a:off x="683568" y="3195248"/>
            <a:ext cx="7560840" cy="7452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/>
              <a:t>4.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b="1" dirty="0" err="1"/>
              <a:t>GitHub</a:t>
            </a:r>
            <a:r>
              <a:rPr lang="de-DE" sz="2000" b="1" dirty="0"/>
              <a:t> </a:t>
            </a:r>
            <a:r>
              <a:rPr lang="de-DE" sz="2000" b="1" dirty="0" err="1"/>
              <a:t>Issue</a:t>
            </a:r>
            <a:r>
              <a:rPr lang="de-DE" sz="2000" b="1" dirty="0"/>
              <a:t> </a:t>
            </a:r>
            <a:r>
              <a:rPr lang="de-DE" sz="2000" b="1" dirty="0" err="1"/>
              <a:t>Tracker</a:t>
            </a:r>
            <a:r>
              <a:rPr lang="de-DE" sz="2000" dirty="0"/>
              <a:t> (</a:t>
            </a:r>
            <a:r>
              <a:rPr lang="de-DE" sz="2000" dirty="0" err="1"/>
              <a:t>github.com</a:t>
            </a:r>
            <a:r>
              <a:rPr lang="de-DE" sz="2000" dirty="0"/>
              <a:t>/</a:t>
            </a:r>
            <a:r>
              <a:rPr lang="de-DE" sz="2000" dirty="0" err="1"/>
              <a:t>ctreffe</a:t>
            </a:r>
            <a:r>
              <a:rPr lang="de-DE" sz="2000" dirty="0"/>
              <a:t>/</a:t>
            </a:r>
            <a:r>
              <a:rPr lang="de-DE" sz="2000" dirty="0" err="1"/>
              <a:t>alfred</a:t>
            </a:r>
            <a:r>
              <a:rPr lang="de-DE" sz="2000" dirty="0"/>
              <a:t>/</a:t>
            </a:r>
            <a:r>
              <a:rPr lang="de-DE" sz="2000" dirty="0" err="1"/>
              <a:t>issues</a:t>
            </a:r>
            <a:r>
              <a:rPr lang="de-DE" sz="2000" dirty="0"/>
              <a:t>)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report</a:t>
            </a:r>
            <a:r>
              <a:rPr lang="de-DE" sz="2000" dirty="0"/>
              <a:t> </a:t>
            </a:r>
            <a:r>
              <a:rPr lang="de-DE" sz="2000" dirty="0" err="1"/>
              <a:t>bugs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request</a:t>
            </a:r>
            <a:r>
              <a:rPr lang="de-DE" sz="2000" dirty="0"/>
              <a:t> </a:t>
            </a:r>
            <a:r>
              <a:rPr lang="de-DE" sz="2000" dirty="0" err="1"/>
              <a:t>features</a:t>
            </a:r>
            <a:r>
              <a:rPr lang="de-DE" sz="2000" dirty="0"/>
              <a:t>.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E890F16-6016-DC4A-9161-A5E31D8A077F}"/>
              </a:ext>
            </a:extLst>
          </p:cNvPr>
          <p:cNvSpPr/>
          <p:nvPr/>
        </p:nvSpPr>
        <p:spPr>
          <a:xfrm>
            <a:off x="683568" y="4054276"/>
            <a:ext cx="7560840" cy="7452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/>
              <a:t>5. Write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b="1" dirty="0" err="1"/>
              <a:t>alfred@psych.uni-goettingen.de</a:t>
            </a:r>
            <a:r>
              <a:rPr lang="de-DE" sz="2000" dirty="0"/>
              <a:t> </a:t>
            </a: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cannot</a:t>
            </a:r>
            <a:r>
              <a:rPr lang="de-DE" sz="2000" dirty="0"/>
              <a:t> find a </a:t>
            </a:r>
            <a:r>
              <a:rPr lang="de-DE" sz="2000" dirty="0" err="1"/>
              <a:t>solution</a:t>
            </a:r>
            <a:r>
              <a:rPr lang="de-DE" sz="2000" dirty="0"/>
              <a:t> on </a:t>
            </a:r>
            <a:r>
              <a:rPr lang="de-DE" sz="2000" dirty="0" err="1"/>
              <a:t>your</a:t>
            </a:r>
            <a:r>
              <a:rPr lang="de-DE" sz="2000" dirty="0"/>
              <a:t> </a:t>
            </a:r>
            <a:r>
              <a:rPr lang="de-DE" sz="2000" dirty="0" err="1"/>
              <a:t>own</a:t>
            </a:r>
            <a:r>
              <a:rPr lang="de-DE" sz="2000" dirty="0"/>
              <a:t>.</a:t>
            </a:r>
          </a:p>
        </p:txBody>
      </p:sp>
      <p:sp>
        <p:nvSpPr>
          <p:cNvPr id="15" name="object 62">
            <a:extLst>
              <a:ext uri="{FF2B5EF4-FFF2-40B4-BE49-F238E27FC236}">
                <a16:creationId xmlns:a16="http://schemas.microsoft.com/office/drawing/2014/main" id="{3267B38F-0DDD-664E-B86C-92A90C3AA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5777" y="51470"/>
            <a:ext cx="5760639" cy="1754326"/>
          </a:xfrm>
        </p:spPr>
        <p:txBody>
          <a:bodyPr/>
          <a:lstStyle/>
          <a:p>
            <a:r>
              <a:rPr lang="de-DE" dirty="0"/>
              <a:t>Workflow </a:t>
            </a:r>
            <a:r>
              <a:rPr lang="de-DE" dirty="0" err="1"/>
              <a:t>Recommendations</a:t>
            </a:r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8F67B798-A892-E44D-B0E4-23DD31E76FFE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259187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760360" y="1419622"/>
            <a:ext cx="7623279" cy="2215991"/>
          </a:xfrm>
        </p:spPr>
        <p:txBody>
          <a:bodyPr/>
          <a:lstStyle/>
          <a:p>
            <a:pPr algn="ctr"/>
            <a:r>
              <a:rPr lang="de-DE" sz="7200" dirty="0" err="1"/>
              <a:t>Programming</a:t>
            </a:r>
            <a:r>
              <a:rPr lang="de-DE" sz="7200" dirty="0"/>
              <a:t> </a:t>
            </a:r>
            <a:br>
              <a:rPr lang="de-DE" sz="7200" dirty="0"/>
            </a:br>
            <a:r>
              <a:rPr lang="de-DE" sz="7200" dirty="0" err="1"/>
              <a:t>Tips</a:t>
            </a:r>
            <a:endParaRPr lang="de-DE" sz="8000" dirty="0">
              <a:solidFill>
                <a:srgbClr val="FF0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435693C4-10BB-9344-9666-46373D02FCA3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3694125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E20CB731-A393-9746-A15B-94461C0A1001}"/>
              </a:ext>
            </a:extLst>
          </p:cNvPr>
          <p:cNvSpPr/>
          <p:nvPr/>
        </p:nvSpPr>
        <p:spPr>
          <a:xfrm>
            <a:off x="827584" y="1131590"/>
            <a:ext cx="7416824" cy="19442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alfred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Experiment</a:t>
            </a:r>
          </a:p>
          <a:p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alfred.page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Page</a:t>
            </a:r>
          </a:p>
          <a:p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alfred.helpmates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parse_xml_to_dict</a:t>
            </a:r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Experiment()</a:t>
            </a: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Page()</a:t>
            </a: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instr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parse_xml_to_dict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(‚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instructions.xml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‘)</a:t>
            </a:r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906752D8-1EBA-EE4B-A8E9-DABE4471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305" y="0"/>
            <a:ext cx="7623279" cy="615553"/>
          </a:xfrm>
        </p:spPr>
        <p:txBody>
          <a:bodyPr/>
          <a:lstStyle/>
          <a:p>
            <a:pPr algn="l"/>
            <a:r>
              <a:rPr lang="de-DE" sz="4000" dirty="0">
                <a:solidFill>
                  <a:schemeClr val="tx1"/>
                </a:solidFill>
              </a:rPr>
              <a:t>Module </a:t>
            </a:r>
            <a:r>
              <a:rPr lang="de-DE" sz="4000" dirty="0" err="1">
                <a:solidFill>
                  <a:schemeClr val="tx1"/>
                </a:solidFill>
              </a:rPr>
              <a:t>imports</a:t>
            </a:r>
            <a:endParaRPr lang="de-DE" sz="4000" dirty="0">
              <a:solidFill>
                <a:srgbClr val="FF0000"/>
              </a:solidFill>
            </a:endParaRP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BC8E8026-C03F-594B-8502-D496BD02C927}"/>
              </a:ext>
            </a:extLst>
          </p:cNvPr>
          <p:cNvSpPr/>
          <p:nvPr/>
        </p:nvSpPr>
        <p:spPr>
          <a:xfrm>
            <a:off x="5076056" y="1003074"/>
            <a:ext cx="3528391" cy="545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Import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classes</a:t>
            </a:r>
            <a:r>
              <a:rPr lang="de-DE" sz="1600" dirty="0"/>
              <a:t>/</a:t>
            </a:r>
            <a:r>
              <a:rPr lang="de-DE" sz="1600" dirty="0" err="1"/>
              <a:t>functions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need</a:t>
            </a:r>
            <a:r>
              <a:rPr lang="de-DE" sz="1600" dirty="0"/>
              <a:t>.</a:t>
            </a:r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36828AE0-CFDF-3F40-88FC-2F89DB48E612}"/>
              </a:ext>
            </a:extLst>
          </p:cNvPr>
          <p:cNvSpPr/>
          <p:nvPr/>
        </p:nvSpPr>
        <p:spPr>
          <a:xfrm>
            <a:off x="827584" y="3308678"/>
            <a:ext cx="7416824" cy="16473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alfred.element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elm</a:t>
            </a:r>
            <a:endParaRPr lang="de-DE" sz="14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alfred.section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</a:t>
            </a: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text01 = 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elm.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TextElement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sec.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Section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6CB4C31-5423-E149-B6F3-6A93D879D8F6}"/>
              </a:ext>
            </a:extLst>
          </p:cNvPr>
          <p:cNvSpPr/>
          <p:nvPr/>
        </p:nvSpPr>
        <p:spPr>
          <a:xfrm>
            <a:off x="5076056" y="3587284"/>
            <a:ext cx="3528391" cy="545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named</a:t>
            </a:r>
            <a:r>
              <a:rPr lang="de-DE" sz="1600" dirty="0"/>
              <a:t> </a:t>
            </a:r>
            <a:r>
              <a:rPr lang="de-DE" sz="1600" dirty="0" err="1"/>
              <a:t>imports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access</a:t>
            </a:r>
            <a:r>
              <a:rPr lang="de-DE" sz="1600" dirty="0"/>
              <a:t> all </a:t>
            </a:r>
            <a:r>
              <a:rPr lang="de-DE" sz="1600" dirty="0" err="1"/>
              <a:t>classes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 </a:t>
            </a:r>
            <a:r>
              <a:rPr lang="de-DE" sz="1600" dirty="0" err="1"/>
              <a:t>module</a:t>
            </a:r>
            <a:r>
              <a:rPr lang="de-DE" sz="1600" dirty="0"/>
              <a:t>.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05F7547D-3E0D-DC4A-B970-2DCE70C9C2D1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651743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E20CB731-A393-9746-A15B-94461C0A1001}"/>
              </a:ext>
            </a:extLst>
          </p:cNvPr>
          <p:cNvSpPr/>
          <p:nvPr/>
        </p:nvSpPr>
        <p:spPr>
          <a:xfrm>
            <a:off x="827584" y="1707654"/>
            <a:ext cx="7416824" cy="1080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</a:t>
            </a: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‚This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de-DE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format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</a:t>
            </a:r>
            <a:r>
              <a:rPr lang="de-DE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de-DE" sz="14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906752D8-1EBA-EE4B-A8E9-DABE4471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305" y="0"/>
            <a:ext cx="7623279" cy="615553"/>
          </a:xfrm>
        </p:spPr>
        <p:txBody>
          <a:bodyPr/>
          <a:lstStyle/>
          <a:p>
            <a:pPr algn="l"/>
            <a:r>
              <a:rPr lang="de-DE" sz="4000" dirty="0">
                <a:solidFill>
                  <a:schemeClr val="tx1"/>
                </a:solidFill>
              </a:rPr>
              <a:t>Format </a:t>
            </a:r>
            <a:r>
              <a:rPr lang="de-DE" sz="4000" dirty="0" err="1">
                <a:solidFill>
                  <a:schemeClr val="tx1"/>
                </a:solidFill>
              </a:rPr>
              <a:t>strings</a:t>
            </a:r>
            <a:endParaRPr lang="de-DE" sz="4000" dirty="0">
              <a:solidFill>
                <a:srgbClr val="FF0000"/>
              </a:solidFill>
            </a:endParaRP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BC8E8026-C03F-594B-8502-D496BD02C927}"/>
              </a:ext>
            </a:extLst>
          </p:cNvPr>
          <p:cNvSpPr/>
          <p:nvPr/>
        </p:nvSpPr>
        <p:spPr>
          <a:xfrm>
            <a:off x="5076056" y="1003074"/>
            <a:ext cx="3528391" cy="615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format</a:t>
            </a:r>
            <a:r>
              <a:rPr lang="de-DE" sz="1600" dirty="0"/>
              <a:t> </a:t>
            </a:r>
            <a:r>
              <a:rPr lang="de-DE" sz="1600" dirty="0" err="1"/>
              <a:t>strings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easy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manipulation</a:t>
            </a:r>
            <a:r>
              <a:rPr lang="de-DE" sz="1600" dirty="0"/>
              <a:t>.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842B34FF-9C23-BA4D-B43F-D975383B6673}"/>
              </a:ext>
            </a:extLst>
          </p:cNvPr>
          <p:cNvSpPr/>
          <p:nvPr/>
        </p:nvSpPr>
        <p:spPr>
          <a:xfrm>
            <a:off x="827233" y="3147814"/>
            <a:ext cx="7416824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This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1.</a:t>
            </a:r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5ED36D09-CB81-9D4E-A758-884A49342BF9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2841388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E20CB731-A393-9746-A15B-94461C0A1001}"/>
              </a:ext>
            </a:extLst>
          </p:cNvPr>
          <p:cNvSpPr/>
          <p:nvPr/>
        </p:nvSpPr>
        <p:spPr>
          <a:xfrm>
            <a:off x="539552" y="851553"/>
            <a:ext cx="8064896" cy="35203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Alfred on </a:t>
            </a:r>
            <a:r>
              <a:rPr lang="de-DE" sz="2400" b="1" dirty="0" err="1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endParaRPr lang="de-DE" sz="2400" b="1" dirty="0">
              <a:solidFill>
                <a:schemeClr val="tx1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de-DE" sz="24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https://github.com/ctreffe/</a:t>
            </a:r>
            <a:r>
              <a:rPr lang="de-DE" sz="2400" dirty="0" err="1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alfred</a:t>
            </a:r>
            <a:endParaRPr lang="de-DE" sz="2400" dirty="0">
              <a:solidFill>
                <a:schemeClr val="tx1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Release Notes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https://github.com/ctreffe/alfred/releases/tag/v1.0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Experiment Template</a:t>
            </a:r>
          </a:p>
          <a:p>
            <a:pPr lvl="1"/>
            <a:r>
              <a:rPr lang="de-DE" sz="2400" dirty="0" err="1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bit.ly</a:t>
            </a:r>
            <a:r>
              <a:rPr lang="de-DE" sz="24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2400" dirty="0" err="1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alfred</a:t>
            </a:r>
            <a:r>
              <a:rPr lang="de-DE" sz="24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-template</a:t>
            </a:r>
          </a:p>
          <a:p>
            <a:endParaRPr lang="de-DE" sz="1800" dirty="0">
              <a:solidFill>
                <a:schemeClr val="tx1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800" dirty="0">
              <a:solidFill>
                <a:schemeClr val="tx1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800" dirty="0">
              <a:solidFill>
                <a:schemeClr val="tx1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906752D8-1EBA-EE4B-A8E9-DABE4471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305" y="0"/>
            <a:ext cx="7623279" cy="615553"/>
          </a:xfrm>
        </p:spPr>
        <p:txBody>
          <a:bodyPr/>
          <a:lstStyle/>
          <a:p>
            <a:pPr algn="l"/>
            <a:r>
              <a:rPr lang="de-DE" sz="4000" dirty="0">
                <a:solidFill>
                  <a:schemeClr val="tx1"/>
                </a:solidFill>
              </a:rPr>
              <a:t>Links</a:t>
            </a:r>
            <a:endParaRPr lang="de-DE" sz="4000" dirty="0">
              <a:solidFill>
                <a:srgbClr val="FF0000"/>
              </a:solidFill>
            </a:endParaRP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5ED36D09-CB81-9D4E-A758-884A49342BF9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2907873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760360" y="1419622"/>
            <a:ext cx="7623279" cy="1107996"/>
          </a:xfrm>
        </p:spPr>
        <p:txBody>
          <a:bodyPr/>
          <a:lstStyle/>
          <a:p>
            <a:pPr algn="ctr"/>
            <a:r>
              <a:rPr lang="de-DE" sz="7200" dirty="0"/>
              <a:t>Viel Spaß!</a:t>
            </a:r>
            <a:endParaRPr lang="de-DE" sz="8000" dirty="0">
              <a:solidFill>
                <a:srgbClr val="FF0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607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11BF9249-E00B-424F-90AC-294BFA5CB7C6}"/>
              </a:ext>
            </a:extLst>
          </p:cNvPr>
          <p:cNvSpPr/>
          <p:nvPr/>
        </p:nvSpPr>
        <p:spPr>
          <a:xfrm>
            <a:off x="395536" y="2438528"/>
            <a:ext cx="7920880" cy="6372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760360" y="987574"/>
            <a:ext cx="7623279" cy="1231106"/>
          </a:xfrm>
        </p:spPr>
        <p:txBody>
          <a:bodyPr/>
          <a:lstStyle/>
          <a:p>
            <a:pPr algn="ctr"/>
            <a:r>
              <a:rPr lang="de-DE" sz="8000" dirty="0"/>
              <a:t>Unicode Errors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882C239-2C97-6A40-8DC8-8377FBE68ECE}"/>
              </a:ext>
            </a:extLst>
          </p:cNvPr>
          <p:cNvSpPr txBox="1"/>
          <p:nvPr/>
        </p:nvSpPr>
        <p:spPr>
          <a:xfrm>
            <a:off x="467544" y="257175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" pitchFamily="2" charset="0"/>
              </a:rPr>
              <a:t>page01 = </a:t>
            </a:r>
            <a:r>
              <a:rPr lang="de-DE" sz="2000" dirty="0" err="1">
                <a:latin typeface="Courier" pitchFamily="2" charset="0"/>
              </a:rPr>
              <a:t>WebCompositeQuestion</a:t>
            </a:r>
            <a:r>
              <a:rPr lang="de-DE" sz="2000" dirty="0">
                <a:latin typeface="Courier" pitchFamily="2" charset="0"/>
              </a:rPr>
              <a:t>(title=‘Überschrift‘)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5DFAED2-64CD-4E4B-9D51-03F4F94AEA03}"/>
              </a:ext>
            </a:extLst>
          </p:cNvPr>
          <p:cNvGrpSpPr/>
          <p:nvPr/>
        </p:nvGrpSpPr>
        <p:grpSpPr>
          <a:xfrm>
            <a:off x="539552" y="3363838"/>
            <a:ext cx="2813096" cy="975012"/>
            <a:chOff x="539552" y="3291830"/>
            <a:chExt cx="2813096" cy="975012"/>
          </a:xfrm>
        </p:grpSpPr>
        <p:sp>
          <p:nvSpPr>
            <p:cNvPr id="3" name="Abgerundetes Rechteck 2">
              <a:extLst>
                <a:ext uri="{FF2B5EF4-FFF2-40B4-BE49-F238E27FC236}">
                  <a16:creationId xmlns:a16="http://schemas.microsoft.com/office/drawing/2014/main" id="{6E91888B-EB26-9E45-A133-F2DC9631A67E}"/>
                </a:ext>
              </a:extLst>
            </p:cNvPr>
            <p:cNvSpPr/>
            <p:nvPr/>
          </p:nvSpPr>
          <p:spPr>
            <a:xfrm>
              <a:off x="539552" y="3291830"/>
              <a:ext cx="1728192" cy="9750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object 62">
              <a:extLst>
                <a:ext uri="{FF2B5EF4-FFF2-40B4-BE49-F238E27FC236}">
                  <a16:creationId xmlns:a16="http://schemas.microsoft.com/office/drawing/2014/main" id="{09746EE7-DB6A-FA46-AD10-AEE6B0BBA923}"/>
                </a:ext>
              </a:extLst>
            </p:cNvPr>
            <p:cNvSpPr txBox="1">
              <a:spLocks/>
            </p:cNvSpPr>
            <p:nvPr/>
          </p:nvSpPr>
          <p:spPr>
            <a:xfrm>
              <a:off x="760360" y="3324930"/>
              <a:ext cx="2592288" cy="86177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>
                <a:defRPr sz="2800" b="0" i="0">
                  <a:solidFill>
                    <a:srgbClr val="17375E"/>
                  </a:solidFill>
                  <a:latin typeface="+mj-lt"/>
                  <a:ea typeface="+mj-ea"/>
                  <a:cs typeface="DINPro"/>
                </a:defRPr>
              </a:lvl1pPr>
            </a:lstStyle>
            <a:p>
              <a:pPr defTabSz="914400"/>
              <a:r>
                <a:rPr lang="de-DE" kern="0" dirty="0">
                  <a:solidFill>
                    <a:srgbClr val="FF0000"/>
                  </a:solidFill>
                </a:rPr>
                <a:t>v0.25b1</a:t>
              </a:r>
            </a:p>
            <a:p>
              <a:pPr defTabSz="914400"/>
              <a:r>
                <a:rPr lang="de-DE" kern="0" dirty="0">
                  <a:solidFill>
                    <a:srgbClr val="FF0000"/>
                  </a:solidFill>
                  <a:latin typeface="Impact" panose="020B0806030902050204" pitchFamily="34" charset="0"/>
                </a:rPr>
                <a:t>ERROR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7878ED5-4324-D94E-8073-23D191927F02}"/>
              </a:ext>
            </a:extLst>
          </p:cNvPr>
          <p:cNvGrpSpPr/>
          <p:nvPr/>
        </p:nvGrpSpPr>
        <p:grpSpPr>
          <a:xfrm>
            <a:off x="5148064" y="3396938"/>
            <a:ext cx="2880321" cy="975012"/>
            <a:chOff x="5148064" y="3324930"/>
            <a:chExt cx="2880321" cy="975012"/>
          </a:xfrm>
        </p:grpSpPr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782029A2-2A01-5C42-9294-BD23A8698DC3}"/>
                </a:ext>
              </a:extLst>
            </p:cNvPr>
            <p:cNvSpPr/>
            <p:nvPr/>
          </p:nvSpPr>
          <p:spPr>
            <a:xfrm>
              <a:off x="5148064" y="3324930"/>
              <a:ext cx="1800200" cy="97501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object 62">
              <a:extLst>
                <a:ext uri="{FF2B5EF4-FFF2-40B4-BE49-F238E27FC236}">
                  <a16:creationId xmlns:a16="http://schemas.microsoft.com/office/drawing/2014/main" id="{050F0CB5-7087-BF4A-B90A-DB125679F698}"/>
                </a:ext>
              </a:extLst>
            </p:cNvPr>
            <p:cNvSpPr txBox="1">
              <a:spLocks/>
            </p:cNvSpPr>
            <p:nvPr/>
          </p:nvSpPr>
          <p:spPr>
            <a:xfrm>
              <a:off x="5436097" y="3324930"/>
              <a:ext cx="2592288" cy="86177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>
                <a:defRPr sz="2800" b="0" i="0">
                  <a:solidFill>
                    <a:srgbClr val="17375E"/>
                  </a:solidFill>
                  <a:latin typeface="+mj-lt"/>
                  <a:ea typeface="+mj-ea"/>
                  <a:cs typeface="DINPro"/>
                </a:defRPr>
              </a:lvl1pPr>
            </a:lstStyle>
            <a:p>
              <a:pPr defTabSz="914400"/>
              <a:r>
                <a:rPr lang="de-DE" kern="0" dirty="0">
                  <a:solidFill>
                    <a:srgbClr val="FF0000"/>
                  </a:solidFill>
                </a:rPr>
                <a:t>v1.0</a:t>
              </a:r>
            </a:p>
            <a:p>
              <a:pPr defTabSz="914400"/>
              <a:r>
                <a:rPr lang="de-DE" kern="0" dirty="0">
                  <a:solidFill>
                    <a:srgbClr val="00B050"/>
                  </a:solidFill>
                  <a:latin typeface="Impact" panose="020B0806030902050204" pitchFamily="34" charset="0"/>
                </a:rPr>
                <a:t>All </a:t>
              </a:r>
              <a:r>
                <a:rPr lang="de-DE" kern="0" dirty="0" err="1">
                  <a:solidFill>
                    <a:srgbClr val="00B050"/>
                  </a:solidFill>
                  <a:latin typeface="Impact" panose="020B0806030902050204" pitchFamily="34" charset="0"/>
                </a:rPr>
                <a:t>good</a:t>
              </a:r>
              <a:endParaRPr lang="de-DE" kern="0" dirty="0">
                <a:solidFill>
                  <a:srgbClr val="00B05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B34FB7A0-B86B-CE49-96C0-34E3DB6B3BA5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249019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11BF9249-E00B-424F-90AC-294BFA5CB7C6}"/>
              </a:ext>
            </a:extLst>
          </p:cNvPr>
          <p:cNvSpPr/>
          <p:nvPr/>
        </p:nvSpPr>
        <p:spPr>
          <a:xfrm>
            <a:off x="1149292" y="3072217"/>
            <a:ext cx="2160240" cy="6372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‚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760360" y="987574"/>
            <a:ext cx="7623279" cy="1231106"/>
          </a:xfrm>
        </p:spPr>
        <p:txBody>
          <a:bodyPr/>
          <a:lstStyle/>
          <a:p>
            <a:pPr algn="ctr"/>
            <a:r>
              <a:rPr lang="de-DE" sz="8000" dirty="0"/>
              <a:t>Print </a:t>
            </a:r>
            <a:r>
              <a:rPr lang="de-DE" sz="8000" dirty="0" err="1"/>
              <a:t>function</a:t>
            </a:r>
            <a:endParaRPr lang="de-DE" sz="80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5DFAED2-64CD-4E4B-9D51-03F4F94AEA03}"/>
              </a:ext>
            </a:extLst>
          </p:cNvPr>
          <p:cNvGrpSpPr/>
          <p:nvPr/>
        </p:nvGrpSpPr>
        <p:grpSpPr>
          <a:xfrm>
            <a:off x="1164965" y="3903210"/>
            <a:ext cx="2813096" cy="520026"/>
            <a:chOff x="539552" y="3474753"/>
            <a:chExt cx="2813096" cy="520026"/>
          </a:xfrm>
        </p:grpSpPr>
        <p:sp>
          <p:nvSpPr>
            <p:cNvPr id="3" name="Abgerundetes Rechteck 2">
              <a:extLst>
                <a:ext uri="{FF2B5EF4-FFF2-40B4-BE49-F238E27FC236}">
                  <a16:creationId xmlns:a16="http://schemas.microsoft.com/office/drawing/2014/main" id="{6E91888B-EB26-9E45-A133-F2DC9631A67E}"/>
                </a:ext>
              </a:extLst>
            </p:cNvPr>
            <p:cNvSpPr/>
            <p:nvPr/>
          </p:nvSpPr>
          <p:spPr>
            <a:xfrm>
              <a:off x="539552" y="3474753"/>
              <a:ext cx="1728192" cy="5200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object 62">
              <a:extLst>
                <a:ext uri="{FF2B5EF4-FFF2-40B4-BE49-F238E27FC236}">
                  <a16:creationId xmlns:a16="http://schemas.microsoft.com/office/drawing/2014/main" id="{09746EE7-DB6A-FA46-AD10-AEE6B0BBA923}"/>
                </a:ext>
              </a:extLst>
            </p:cNvPr>
            <p:cNvSpPr txBox="1">
              <a:spLocks/>
            </p:cNvSpPr>
            <p:nvPr/>
          </p:nvSpPr>
          <p:spPr>
            <a:xfrm>
              <a:off x="760360" y="3563892"/>
              <a:ext cx="2592288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>
                <a:defRPr sz="2800" b="0" i="0">
                  <a:solidFill>
                    <a:srgbClr val="17375E"/>
                  </a:solidFill>
                  <a:latin typeface="+mj-lt"/>
                  <a:ea typeface="+mj-ea"/>
                  <a:cs typeface="DINPro"/>
                </a:defRPr>
              </a:lvl1pPr>
            </a:lstStyle>
            <a:p>
              <a:pPr defTabSz="914400"/>
              <a:r>
                <a:rPr lang="de-DE" kern="0" dirty="0">
                  <a:solidFill>
                    <a:srgbClr val="FF0000"/>
                  </a:solidFill>
                  <a:latin typeface="Impact" panose="020B0806030902050204" pitchFamily="34" charset="0"/>
                </a:rPr>
                <a:t>ERROR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7878ED5-4324-D94E-8073-23D191927F02}"/>
              </a:ext>
            </a:extLst>
          </p:cNvPr>
          <p:cNvGrpSpPr/>
          <p:nvPr/>
        </p:nvGrpSpPr>
        <p:grpSpPr>
          <a:xfrm>
            <a:off x="4788024" y="3903210"/>
            <a:ext cx="2880321" cy="520026"/>
            <a:chOff x="5148064" y="3563892"/>
            <a:chExt cx="2880321" cy="520026"/>
          </a:xfrm>
        </p:grpSpPr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782029A2-2A01-5C42-9294-BD23A8698DC3}"/>
                </a:ext>
              </a:extLst>
            </p:cNvPr>
            <p:cNvSpPr/>
            <p:nvPr/>
          </p:nvSpPr>
          <p:spPr>
            <a:xfrm>
              <a:off x="5148064" y="3563892"/>
              <a:ext cx="1800200" cy="52002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object 62">
              <a:extLst>
                <a:ext uri="{FF2B5EF4-FFF2-40B4-BE49-F238E27FC236}">
                  <a16:creationId xmlns:a16="http://schemas.microsoft.com/office/drawing/2014/main" id="{050F0CB5-7087-BF4A-B90A-DB125679F698}"/>
                </a:ext>
              </a:extLst>
            </p:cNvPr>
            <p:cNvSpPr txBox="1">
              <a:spLocks/>
            </p:cNvSpPr>
            <p:nvPr/>
          </p:nvSpPr>
          <p:spPr>
            <a:xfrm>
              <a:off x="5436097" y="3596992"/>
              <a:ext cx="2592288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>
                <a:defRPr sz="2800" b="0" i="0">
                  <a:solidFill>
                    <a:srgbClr val="17375E"/>
                  </a:solidFill>
                  <a:latin typeface="+mj-lt"/>
                  <a:ea typeface="+mj-ea"/>
                  <a:cs typeface="DINPro"/>
                </a:defRPr>
              </a:lvl1pPr>
            </a:lstStyle>
            <a:p>
              <a:pPr defTabSz="914400"/>
              <a:r>
                <a:rPr lang="de-DE" kern="0" dirty="0">
                  <a:solidFill>
                    <a:srgbClr val="00B050"/>
                  </a:solidFill>
                  <a:latin typeface="Impact" panose="020B0806030902050204" pitchFamily="34" charset="0"/>
                </a:rPr>
                <a:t>All </a:t>
              </a:r>
              <a:r>
                <a:rPr lang="de-DE" kern="0" dirty="0" err="1">
                  <a:solidFill>
                    <a:srgbClr val="00B050"/>
                  </a:solidFill>
                  <a:latin typeface="Impact" panose="020B0806030902050204" pitchFamily="34" charset="0"/>
                </a:rPr>
                <a:t>good</a:t>
              </a:r>
              <a:endParaRPr lang="de-DE" kern="0" dirty="0">
                <a:solidFill>
                  <a:srgbClr val="00B05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EB34420B-3859-774C-BDAB-CA7E952807DC}"/>
              </a:ext>
            </a:extLst>
          </p:cNvPr>
          <p:cNvSpPr/>
          <p:nvPr/>
        </p:nvSpPr>
        <p:spPr>
          <a:xfrm>
            <a:off x="4788024" y="3072217"/>
            <a:ext cx="2304256" cy="6372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(‚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‘)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154F3232-6ECB-CE47-8B04-FA0BFA14C827}"/>
              </a:ext>
            </a:extLst>
          </p:cNvPr>
          <p:cNvSpPr/>
          <p:nvPr/>
        </p:nvSpPr>
        <p:spPr>
          <a:xfrm>
            <a:off x="2499568" y="2184586"/>
            <a:ext cx="408865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In Python 3,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de-DE" sz="1600" dirty="0"/>
              <a:t> </a:t>
            </a:r>
            <a:r>
              <a:rPr lang="de-DE" sz="1600" dirty="0" err="1"/>
              <a:t>becomes</a:t>
            </a:r>
            <a:r>
              <a:rPr lang="de-DE" sz="1600" dirty="0"/>
              <a:t> a </a:t>
            </a:r>
            <a:r>
              <a:rPr lang="de-DE" sz="1600" dirty="0" err="1"/>
              <a:t>function</a:t>
            </a:r>
            <a:r>
              <a:rPr lang="de-DE" sz="1600" dirty="0"/>
              <a:t>.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D8C0E1D1-1B14-9F46-944F-AF10349B935A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248166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760360" y="771550"/>
            <a:ext cx="7623279" cy="1846659"/>
          </a:xfrm>
        </p:spPr>
        <p:txBody>
          <a:bodyPr/>
          <a:lstStyle/>
          <a:p>
            <a:pPr algn="ctr"/>
            <a:r>
              <a:rPr lang="de-DE" sz="6000" dirty="0" err="1"/>
              <a:t>Dealing</a:t>
            </a:r>
            <a:r>
              <a:rPr lang="de-DE" sz="6000" dirty="0"/>
              <a:t> </a:t>
            </a:r>
            <a:r>
              <a:rPr lang="de-DE" sz="6000" dirty="0" err="1"/>
              <a:t>with</a:t>
            </a:r>
            <a:r>
              <a:rPr lang="de-DE" sz="6000" dirty="0"/>
              <a:t> </a:t>
            </a:r>
            <a:r>
              <a:rPr lang="de-DE" sz="6000" dirty="0" err="1"/>
              <a:t>browser</a:t>
            </a:r>
            <a:r>
              <a:rPr lang="de-DE" sz="6000" dirty="0"/>
              <a:t> </a:t>
            </a:r>
            <a:r>
              <a:rPr lang="de-DE" sz="6000" dirty="0" err="1"/>
              <a:t>commands</a:t>
            </a:r>
            <a:endParaRPr lang="de-DE" sz="60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8C219571-FDF4-D648-A9C4-770BEC2D5398}"/>
              </a:ext>
            </a:extLst>
          </p:cNvPr>
          <p:cNvSpPr/>
          <p:nvPr/>
        </p:nvSpPr>
        <p:spPr>
          <a:xfrm>
            <a:off x="1965660" y="4047926"/>
            <a:ext cx="5212679" cy="828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Now</a:t>
            </a:r>
            <a:r>
              <a:rPr lang="de-DE" sz="1600" dirty="0"/>
              <a:t>, </a:t>
            </a:r>
            <a:r>
              <a:rPr lang="de-DE" sz="1600" dirty="0" err="1"/>
              <a:t>when</a:t>
            </a:r>
            <a:r>
              <a:rPr lang="de-DE" sz="1600" dirty="0"/>
              <a:t> a </a:t>
            </a:r>
            <a:r>
              <a:rPr lang="de-DE" sz="1600" dirty="0" err="1"/>
              <a:t>subject</a:t>
            </a:r>
            <a:r>
              <a:rPr lang="de-DE" sz="1600" dirty="0"/>
              <a:t> </a:t>
            </a:r>
            <a:r>
              <a:rPr lang="de-DE" sz="1600" dirty="0" err="1"/>
              <a:t>uses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browser</a:t>
            </a:r>
            <a:r>
              <a:rPr lang="de-DE" sz="1600" dirty="0"/>
              <a:t> </a:t>
            </a:r>
            <a:r>
              <a:rPr lang="de-DE" sz="1600" dirty="0" err="1"/>
              <a:t>controls</a:t>
            </a:r>
            <a:r>
              <a:rPr lang="de-DE" sz="1600" dirty="0"/>
              <a:t>, Alfred will </a:t>
            </a:r>
            <a:r>
              <a:rPr lang="de-DE" sz="1600" dirty="0" err="1"/>
              <a:t>always</a:t>
            </a:r>
            <a:r>
              <a:rPr lang="de-DE" sz="1600" dirty="0"/>
              <a:t> </a:t>
            </a:r>
            <a:r>
              <a:rPr lang="de-DE" sz="1600" dirty="0" err="1"/>
              <a:t>return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current</a:t>
            </a:r>
            <a:r>
              <a:rPr lang="de-DE" sz="1600" dirty="0"/>
              <a:t> </a:t>
            </a:r>
            <a:r>
              <a:rPr lang="de-DE" sz="1600" dirty="0" err="1"/>
              <a:t>state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experiment</a:t>
            </a:r>
            <a:r>
              <a:rPr lang="de-DE" sz="1600" dirty="0"/>
              <a:t>.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9AA0DCD-CB03-0447-8F8E-6A52E70E0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852" y="2931914"/>
            <a:ext cx="2670296" cy="935980"/>
          </a:xfrm>
          <a:prstGeom prst="rect">
            <a:avLst/>
          </a:prstGeom>
        </p:spPr>
      </p:pic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CCE08372-CD42-1F4F-B077-93B7D2782D27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55419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760360" y="1103714"/>
            <a:ext cx="7623279" cy="1107996"/>
          </a:xfrm>
        </p:spPr>
        <p:txBody>
          <a:bodyPr/>
          <a:lstStyle/>
          <a:p>
            <a:pPr algn="ctr"/>
            <a:r>
              <a:rPr lang="de-DE" sz="7200" dirty="0" err="1"/>
              <a:t>Saving</a:t>
            </a:r>
            <a:r>
              <a:rPr lang="de-DE" sz="7200" dirty="0"/>
              <a:t> Agent </a:t>
            </a:r>
            <a:r>
              <a:rPr lang="de-DE" sz="7200" dirty="0" err="1"/>
              <a:t>bugfix</a:t>
            </a:r>
            <a:endParaRPr lang="de-DE" sz="72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8C219571-FDF4-D648-A9C4-770BEC2D5398}"/>
              </a:ext>
            </a:extLst>
          </p:cNvPr>
          <p:cNvSpPr/>
          <p:nvPr/>
        </p:nvSpPr>
        <p:spPr>
          <a:xfrm>
            <a:off x="1965659" y="2849914"/>
            <a:ext cx="5212679" cy="1107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quickly</a:t>
            </a:r>
            <a:r>
              <a:rPr lang="de-DE" sz="1600" dirty="0"/>
              <a:t> </a:t>
            </a:r>
            <a:r>
              <a:rPr lang="de-DE" sz="1600" dirty="0" err="1"/>
              <a:t>moving</a:t>
            </a:r>
            <a:r>
              <a:rPr lang="de-DE" sz="1600" dirty="0"/>
              <a:t> </a:t>
            </a:r>
            <a:r>
              <a:rPr lang="de-DE" sz="1600" dirty="0" err="1"/>
              <a:t>through</a:t>
            </a:r>
            <a:r>
              <a:rPr lang="de-DE" sz="1600" dirty="0"/>
              <a:t> an </a:t>
            </a:r>
            <a:r>
              <a:rPr lang="de-DE" sz="1600" dirty="0" err="1"/>
              <a:t>experiment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saving</a:t>
            </a:r>
            <a:r>
              <a:rPr lang="de-DE" sz="1600" dirty="0"/>
              <a:t> </a:t>
            </a:r>
            <a:r>
              <a:rPr lang="de-DE" sz="1600" dirty="0" err="1"/>
              <a:t>agent</a:t>
            </a:r>
            <a:r>
              <a:rPr lang="de-DE" sz="1600" dirty="0"/>
              <a:t> </a:t>
            </a:r>
            <a:r>
              <a:rPr lang="de-DE" sz="1600" dirty="0" err="1"/>
              <a:t>sometimes</a:t>
            </a:r>
            <a:r>
              <a:rPr lang="de-DE" sz="1600" dirty="0"/>
              <a:t> </a:t>
            </a:r>
            <a:r>
              <a:rPr lang="de-DE" sz="1600" dirty="0" err="1"/>
              <a:t>didn't</a:t>
            </a:r>
            <a:r>
              <a:rPr lang="de-DE" sz="1600" dirty="0"/>
              <a:t> </a:t>
            </a:r>
            <a:r>
              <a:rPr lang="de-DE" sz="1600" dirty="0" err="1"/>
              <a:t>complete</a:t>
            </a:r>
            <a:r>
              <a:rPr lang="de-DE" sz="1600" dirty="0"/>
              <a:t> </a:t>
            </a:r>
            <a:r>
              <a:rPr lang="de-DE" sz="1600" dirty="0" err="1"/>
              <a:t>it's</a:t>
            </a:r>
            <a:r>
              <a:rPr lang="de-DE" sz="1600" dirty="0"/>
              <a:t> </a:t>
            </a:r>
            <a:r>
              <a:rPr lang="de-DE" sz="1600" dirty="0" err="1"/>
              <a:t>tasks</a:t>
            </a:r>
            <a:r>
              <a:rPr lang="de-DE" sz="1600" dirty="0"/>
              <a:t> </a:t>
            </a:r>
            <a:r>
              <a:rPr lang="de-DE" sz="1600" dirty="0" err="1"/>
              <a:t>correctly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crashed</a:t>
            </a:r>
            <a:r>
              <a:rPr lang="de-DE" sz="1600" dirty="0"/>
              <a:t>. This </a:t>
            </a:r>
            <a:r>
              <a:rPr lang="de-DE" sz="1600" dirty="0" err="1"/>
              <a:t>does</a:t>
            </a:r>
            <a:r>
              <a:rPr lang="de-DE" sz="1600" dirty="0"/>
              <a:t> not happen </a:t>
            </a:r>
            <a:r>
              <a:rPr lang="de-DE" sz="1600" dirty="0" err="1"/>
              <a:t>anymore</a:t>
            </a:r>
            <a:r>
              <a:rPr lang="de-DE" sz="1600" dirty="0"/>
              <a:t>.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1B29D696-1E88-FA48-BB57-EEC6D422A7CB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342974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760360" y="987574"/>
            <a:ext cx="7623279" cy="677108"/>
          </a:xfrm>
        </p:spPr>
        <p:txBody>
          <a:bodyPr/>
          <a:lstStyle/>
          <a:p>
            <a:pPr algn="ctr"/>
            <a:r>
              <a:rPr lang="de-DE" sz="4400" dirty="0"/>
              <a:t>More </a:t>
            </a:r>
            <a:r>
              <a:rPr lang="de-DE" sz="4400" dirty="0" err="1"/>
              <a:t>secure</a:t>
            </a:r>
            <a:r>
              <a:rPr lang="de-DE" sz="4400" dirty="0"/>
              <a:t> </a:t>
            </a:r>
            <a:r>
              <a:rPr lang="de-DE" sz="4400" dirty="0" err="1"/>
              <a:t>local</a:t>
            </a:r>
            <a:r>
              <a:rPr lang="de-DE" sz="4400" dirty="0"/>
              <a:t> </a:t>
            </a:r>
            <a:r>
              <a:rPr lang="de-DE" sz="4400" dirty="0" err="1"/>
              <a:t>experiments</a:t>
            </a:r>
            <a:r>
              <a:rPr lang="de-DE" sz="4400" dirty="0"/>
              <a:t> 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D3E033B-9907-D846-BDA2-3FF11EB2BB43}"/>
              </a:ext>
            </a:extLst>
          </p:cNvPr>
          <p:cNvSpPr/>
          <p:nvPr/>
        </p:nvSpPr>
        <p:spPr>
          <a:xfrm>
            <a:off x="683568" y="1995686"/>
            <a:ext cx="756084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environment</a:t>
            </a:r>
            <a:r>
              <a:rPr lang="de-DE" sz="2000" dirty="0"/>
              <a:t> variables </a:t>
            </a:r>
            <a:r>
              <a:rPr lang="de-DE" sz="2000" dirty="0" err="1"/>
              <a:t>for</a:t>
            </a:r>
            <a:r>
              <a:rPr lang="de-DE" sz="2000" dirty="0"/>
              <a:t> DB </a:t>
            </a:r>
            <a:r>
              <a:rPr lang="de-DE" sz="2000" dirty="0" err="1"/>
              <a:t>credentials</a:t>
            </a:r>
            <a:endParaRPr lang="de-DE" sz="2000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732C7DA0-25D6-DB44-A418-E560A6E18711}"/>
              </a:ext>
            </a:extLst>
          </p:cNvPr>
          <p:cNvSpPr/>
          <p:nvPr/>
        </p:nvSpPr>
        <p:spPr>
          <a:xfrm>
            <a:off x="683568" y="2859782"/>
            <a:ext cx="756084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encrypted</a:t>
            </a:r>
            <a:r>
              <a:rPr lang="de-DE" sz="2000" dirty="0"/>
              <a:t> DB </a:t>
            </a:r>
            <a:r>
              <a:rPr lang="de-DE" sz="2000" dirty="0" err="1"/>
              <a:t>credentials</a:t>
            </a:r>
            <a:r>
              <a:rPr lang="de-DE" sz="2000" dirty="0"/>
              <a:t> (</a:t>
            </a:r>
            <a:r>
              <a:rPr lang="de-DE" sz="2000" dirty="0" err="1"/>
              <a:t>key</a:t>
            </a:r>
            <a:r>
              <a:rPr lang="de-DE" sz="2000" dirty="0"/>
              <a:t> in </a:t>
            </a:r>
            <a:r>
              <a:rPr lang="de-DE" sz="2000" dirty="0" err="1"/>
              <a:t>environment</a:t>
            </a:r>
            <a:r>
              <a:rPr lang="de-DE" sz="2000" dirty="0"/>
              <a:t> variable)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590E592B-7509-C140-BEC9-BC41381CA0AA}"/>
              </a:ext>
            </a:extLst>
          </p:cNvPr>
          <p:cNvSpPr/>
          <p:nvPr/>
        </p:nvSpPr>
        <p:spPr>
          <a:xfrm>
            <a:off x="683568" y="3757652"/>
            <a:ext cx="756084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err="1"/>
              <a:t>Use</a:t>
            </a:r>
            <a:r>
              <a:rPr lang="de-DE" sz="2000" dirty="0"/>
              <a:t> SSL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connect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DB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229B4EFC-8799-4449-9D6F-A9D82255CEFC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153848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468DC222-6E7E-F442-A915-C6ABC9DDF98E}"/>
              </a:ext>
            </a:extLst>
          </p:cNvPr>
          <p:cNvSpPr/>
          <p:nvPr/>
        </p:nvSpPr>
        <p:spPr>
          <a:xfrm>
            <a:off x="6804248" y="4643992"/>
            <a:ext cx="224402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1800" b="1" dirty="0" err="1"/>
              <a:t>www.bit.ly</a:t>
            </a:r>
            <a:r>
              <a:rPr lang="de-DE" sz="1800" b="1" dirty="0"/>
              <a:t>/</a:t>
            </a:r>
            <a:r>
              <a:rPr lang="de-DE" sz="1800" b="1" dirty="0" err="1"/>
              <a:t>alfred-ws</a:t>
            </a:r>
            <a:endParaRPr lang="de-DE" sz="1800" b="1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49121" y="991617"/>
            <a:ext cx="7623279" cy="2462213"/>
          </a:xfrm>
        </p:spPr>
        <p:txBody>
          <a:bodyPr/>
          <a:lstStyle/>
          <a:p>
            <a:pPr algn="l"/>
            <a:r>
              <a:rPr lang="de-DE" sz="8000" dirty="0"/>
              <a:t>Handling </a:t>
            </a:r>
            <a:r>
              <a:rPr lang="de-DE" sz="8000" dirty="0" err="1"/>
              <a:t>Metadata</a:t>
            </a:r>
            <a:endParaRPr lang="de-DE" sz="80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436097" y="277937"/>
            <a:ext cx="3368576" cy="36933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Psychology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5894383-C76F-4045-827A-1D3FF997C7B0}"/>
              </a:ext>
            </a:extLst>
          </p:cNvPr>
          <p:cNvGrpSpPr/>
          <p:nvPr/>
        </p:nvGrpSpPr>
        <p:grpSpPr>
          <a:xfrm>
            <a:off x="6720784" y="991617"/>
            <a:ext cx="1872208" cy="3024336"/>
            <a:chOff x="467544" y="1203598"/>
            <a:chExt cx="1872208" cy="3024336"/>
          </a:xfrm>
        </p:grpSpPr>
        <p:sp>
          <p:nvSpPr>
            <p:cNvPr id="2" name="Abgerundetes Rechteck 1">
              <a:extLst>
                <a:ext uri="{FF2B5EF4-FFF2-40B4-BE49-F238E27FC236}">
                  <a16:creationId xmlns:a16="http://schemas.microsoft.com/office/drawing/2014/main" id="{E670B226-58AB-854B-A149-FE80C14760B1}"/>
                </a:ext>
              </a:extLst>
            </p:cNvPr>
            <p:cNvSpPr/>
            <p:nvPr/>
          </p:nvSpPr>
          <p:spPr>
            <a:xfrm>
              <a:off x="467544" y="1203598"/>
              <a:ext cx="1872208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800" b="1" dirty="0">
                  <a:solidFill>
                    <a:srgbClr val="002060"/>
                  </a:solidFill>
                  <a:latin typeface="Tw Cen MT Condensed" panose="020B0606020104020203" pitchFamily="34" charset="77"/>
                </a:rPr>
                <a:t>Experiment Type</a:t>
              </a:r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9C936030-CE35-C54B-86DE-C07E57965279}"/>
                </a:ext>
              </a:extLst>
            </p:cNvPr>
            <p:cNvSpPr/>
            <p:nvPr/>
          </p:nvSpPr>
          <p:spPr>
            <a:xfrm>
              <a:off x="467544" y="1851670"/>
              <a:ext cx="1872208" cy="43204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800" b="1" dirty="0">
                  <a:solidFill>
                    <a:srgbClr val="002060"/>
                  </a:solidFill>
                  <a:latin typeface="Tw Cen MT Condensed" panose="020B0606020104020203" pitchFamily="34" charset="77"/>
                </a:rPr>
                <a:t>Experiment Version</a:t>
              </a:r>
            </a:p>
          </p:txBody>
        </p:sp>
        <p:sp>
          <p:nvSpPr>
            <p:cNvPr id="8" name="Abgerundetes Rechteck 7">
              <a:extLst>
                <a:ext uri="{FF2B5EF4-FFF2-40B4-BE49-F238E27FC236}">
                  <a16:creationId xmlns:a16="http://schemas.microsoft.com/office/drawing/2014/main" id="{AA7C8EDD-4E72-2744-80A2-043B3DA9717B}"/>
                </a:ext>
              </a:extLst>
            </p:cNvPr>
            <p:cNvSpPr/>
            <p:nvPr/>
          </p:nvSpPr>
          <p:spPr>
            <a:xfrm>
              <a:off x="467544" y="2499742"/>
              <a:ext cx="187220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800" b="1" dirty="0">
                  <a:solidFill>
                    <a:srgbClr val="002060"/>
                  </a:solidFill>
                  <a:latin typeface="Tw Cen MT Condensed" panose="020B0606020104020203" pitchFamily="34" charset="77"/>
                </a:rPr>
                <a:t>Experiment Title</a:t>
              </a:r>
            </a:p>
          </p:txBody>
        </p:sp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CC2D3C1D-6A5F-634D-9AE0-62DF32D81EC8}"/>
                </a:ext>
              </a:extLst>
            </p:cNvPr>
            <p:cNvSpPr/>
            <p:nvPr/>
          </p:nvSpPr>
          <p:spPr>
            <a:xfrm>
              <a:off x="467544" y="3147814"/>
              <a:ext cx="1872208" cy="43204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800" b="1" dirty="0">
                  <a:solidFill>
                    <a:srgbClr val="002060"/>
                  </a:solidFill>
                  <a:latin typeface="Tw Cen MT Condensed" panose="020B0606020104020203" pitchFamily="34" charset="77"/>
                </a:rPr>
                <a:t>Experiment </a:t>
              </a:r>
              <a:r>
                <a:rPr lang="de-DE" sz="1800" b="1" dirty="0" err="1">
                  <a:solidFill>
                    <a:srgbClr val="002060"/>
                  </a:solidFill>
                  <a:latin typeface="Tw Cen MT Condensed" panose="020B0606020104020203" pitchFamily="34" charset="77"/>
                </a:rPr>
                <a:t>Author</a:t>
              </a:r>
              <a:endParaRPr lang="de-DE" sz="1800" b="1" dirty="0">
                <a:solidFill>
                  <a:srgbClr val="002060"/>
                </a:solidFill>
                <a:latin typeface="Tw Cen MT Condensed" panose="020B0606020104020203" pitchFamily="34" charset="77"/>
              </a:endParaRPr>
            </a:p>
          </p:txBody>
        </p:sp>
        <p:sp>
          <p:nvSpPr>
            <p:cNvPr id="10" name="Abgerundetes Rechteck 9">
              <a:extLst>
                <a:ext uri="{FF2B5EF4-FFF2-40B4-BE49-F238E27FC236}">
                  <a16:creationId xmlns:a16="http://schemas.microsoft.com/office/drawing/2014/main" id="{56D812DA-CF84-8040-BD72-AC9578DCAE6D}"/>
                </a:ext>
              </a:extLst>
            </p:cNvPr>
            <p:cNvSpPr/>
            <p:nvPr/>
          </p:nvSpPr>
          <p:spPr>
            <a:xfrm>
              <a:off x="467544" y="3795886"/>
              <a:ext cx="1872208" cy="43204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800" b="1" dirty="0">
                  <a:solidFill>
                    <a:srgbClr val="002060"/>
                  </a:solidFill>
                  <a:latin typeface="Tw Cen MT Condensed" panose="020B0606020104020203" pitchFamily="34" charset="77"/>
                </a:rPr>
                <a:t>Experiment Version</a:t>
              </a: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3CD952E-EFA3-4547-9392-5E1FEEC40B82}"/>
              </a:ext>
            </a:extLst>
          </p:cNvPr>
          <p:cNvGrpSpPr/>
          <p:nvPr/>
        </p:nvGrpSpPr>
        <p:grpSpPr>
          <a:xfrm>
            <a:off x="549121" y="4146028"/>
            <a:ext cx="7034198" cy="583890"/>
            <a:chOff x="549121" y="4146028"/>
            <a:chExt cx="7034198" cy="583890"/>
          </a:xfrm>
        </p:grpSpPr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50C3C59C-DA2F-E745-840D-66E80926259B}"/>
                </a:ext>
              </a:extLst>
            </p:cNvPr>
            <p:cNvSpPr/>
            <p:nvPr/>
          </p:nvSpPr>
          <p:spPr>
            <a:xfrm>
              <a:off x="562541" y="4146028"/>
              <a:ext cx="7020778" cy="58389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78A62AB-DB7B-DA45-A1A7-81EA589442E8}"/>
                </a:ext>
              </a:extLst>
            </p:cNvPr>
            <p:cNvSpPr/>
            <p:nvPr/>
          </p:nvSpPr>
          <p:spPr>
            <a:xfrm>
              <a:off x="549121" y="4261369"/>
              <a:ext cx="702077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  <a:latin typeface="Courier" pitchFamily="2" charset="0"/>
                </a:rPr>
                <a:t>exp</a:t>
              </a:r>
              <a:r>
                <a:rPr lang="de-DE" sz="2000" dirty="0">
                  <a:solidFill>
                    <a:schemeClr val="tx1"/>
                  </a:solidFill>
                  <a:latin typeface="Courier" pitchFamily="2" charset="0"/>
                </a:rPr>
                <a:t> = Experiment(‘web‘, </a:t>
              </a:r>
              <a:r>
                <a:rPr lang="de-DE" sz="2000" dirty="0" err="1">
                  <a:solidFill>
                    <a:schemeClr val="tx1"/>
                  </a:solidFill>
                  <a:latin typeface="Courier" pitchFamily="2" charset="0"/>
                </a:rPr>
                <a:t>expName</a:t>
              </a:r>
              <a:r>
                <a:rPr lang="de-DE" sz="2000" dirty="0">
                  <a:solidFill>
                    <a:schemeClr val="tx1"/>
                  </a:solidFill>
                  <a:latin typeface="Courier" pitchFamily="2" charset="0"/>
                </a:rPr>
                <a:t>, </a:t>
              </a:r>
              <a:r>
                <a:rPr lang="de-DE" sz="2000" dirty="0" err="1">
                  <a:solidFill>
                    <a:schemeClr val="tx1"/>
                  </a:solidFill>
                  <a:latin typeface="Courier" pitchFamily="2" charset="0"/>
                </a:rPr>
                <a:t>expVersion</a:t>
              </a:r>
              <a:r>
                <a:rPr lang="de-DE" sz="2000" dirty="0">
                  <a:solidFill>
                    <a:schemeClr val="tx1"/>
                  </a:solidFill>
                  <a:latin typeface="Courier" pitchFamily="2" charset="0"/>
                </a:rPr>
                <a:t>)</a:t>
              </a:r>
            </a:p>
          </p:txBody>
        </p:sp>
      </p:grpSp>
      <p:sp>
        <p:nvSpPr>
          <p:cNvPr id="14" name="object 62">
            <a:extLst>
              <a:ext uri="{FF2B5EF4-FFF2-40B4-BE49-F238E27FC236}">
                <a16:creationId xmlns:a16="http://schemas.microsoft.com/office/drawing/2014/main" id="{E26948FF-F803-3C40-B2E8-3DD52DC5133D}"/>
              </a:ext>
            </a:extLst>
          </p:cNvPr>
          <p:cNvSpPr txBox="1">
            <a:spLocks/>
          </p:cNvSpPr>
          <p:nvPr/>
        </p:nvSpPr>
        <p:spPr>
          <a:xfrm>
            <a:off x="562541" y="3657470"/>
            <a:ext cx="2592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defTabSz="914400"/>
            <a:r>
              <a:rPr lang="de-DE" kern="0" dirty="0">
                <a:solidFill>
                  <a:srgbClr val="FF0000"/>
                </a:solidFill>
              </a:rPr>
              <a:t>v0.25b1</a:t>
            </a:r>
          </a:p>
        </p:txBody>
      </p:sp>
    </p:spTree>
    <p:extLst>
      <p:ext uri="{BB962C8B-B14F-4D97-AF65-F5344CB8AC3E}">
        <p14:creationId xmlns:p14="http://schemas.microsoft.com/office/powerpoint/2010/main" val="7774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2589</Words>
  <Application>Microsoft Macintosh PowerPoint</Application>
  <PresentationFormat>Bildschirmpräsentation (16:9)</PresentationFormat>
  <Paragraphs>409</Paragraphs>
  <Slides>38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8" baseType="lpstr">
      <vt:lpstr>Arial</vt:lpstr>
      <vt:lpstr>Calibri</vt:lpstr>
      <vt:lpstr>Courier</vt:lpstr>
      <vt:lpstr>DINPro</vt:lpstr>
      <vt:lpstr>Impact</vt:lpstr>
      <vt:lpstr>Menlo</vt:lpstr>
      <vt:lpstr>Times New Roman</vt:lpstr>
      <vt:lpstr>Tw Cen MT Condensed</vt:lpstr>
      <vt:lpstr>Wingdings</vt:lpstr>
      <vt:lpstr>Office Theme</vt:lpstr>
      <vt:lpstr>Alfred v1.0</vt:lpstr>
      <vt:lpstr>Alfred  News  Workshop Mortimer  News  Workshop Workflow   Recommendations</vt:lpstr>
      <vt:lpstr>Python 3,  Bug fixes, etc.</vt:lpstr>
      <vt:lpstr>Unicode Errors</vt:lpstr>
      <vt:lpstr>Print function</vt:lpstr>
      <vt:lpstr>Dealing with browser commands</vt:lpstr>
      <vt:lpstr>Saving Agent bugfix</vt:lpstr>
      <vt:lpstr>More secure local experiments </vt:lpstr>
      <vt:lpstr>Handling Metadata</vt:lpstr>
      <vt:lpstr>PowerPoint-Präsentation</vt:lpstr>
      <vt:lpstr>PowerPoint-Präsentation</vt:lpstr>
      <vt:lpstr>New Names</vt:lpstr>
      <vt:lpstr>Pages &amp; Sections</vt:lpstr>
      <vt:lpstr>WebCompositeQuestion.addElement() WebCompositeQuestion.addElements() QuestionGroup.appendItem() QuestionGroup.appendItems() Experiment.QuestionController.appendItems()</vt:lpstr>
      <vt:lpstr>Function parameters</vt:lpstr>
      <vt:lpstr>Why underscore_case?</vt:lpstr>
      <vt:lpstr>Dynamic Content</vt:lpstr>
      <vt:lpstr>Dynamic Content</vt:lpstr>
      <vt:lpstr>script.py Structure</vt:lpstr>
      <vt:lpstr>Less  indentation</vt:lpstr>
      <vt:lpstr>Indentation</vt:lpstr>
      <vt:lpstr>Indentation</vt:lpstr>
      <vt:lpstr>Tidy page definition</vt:lpstr>
      <vt:lpstr>Page definition</vt:lpstr>
      <vt:lpstr>Page definition</vt:lpstr>
      <vt:lpstr>The page gets a container Page.values</vt:lpstr>
      <vt:lpstr>Page.values</vt:lpstr>
      <vt:lpstr>Page.values</vt:lpstr>
      <vt:lpstr>changed file import</vt:lpstr>
      <vt:lpstr>File import</vt:lpstr>
      <vt:lpstr>File import</vt:lpstr>
      <vt:lpstr>Workflow Recommendations</vt:lpstr>
      <vt:lpstr>Workflow Recommendations</vt:lpstr>
      <vt:lpstr>Programming  Tips</vt:lpstr>
      <vt:lpstr>Module imports</vt:lpstr>
      <vt:lpstr>Format strings</vt:lpstr>
      <vt:lpstr>Links</vt:lpstr>
      <vt:lpstr>Viel Spaß!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Lange, Regina (ZVW)</dc:creator>
  <cp:lastModifiedBy>Office 365</cp:lastModifiedBy>
  <cp:revision>228</cp:revision>
  <cp:lastPrinted>2020-03-16T08:22:48Z</cp:lastPrinted>
  <dcterms:created xsi:type="dcterms:W3CDTF">2017-08-09T09:33:14Z</dcterms:created>
  <dcterms:modified xsi:type="dcterms:W3CDTF">2020-03-18T13:56:30Z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2016-08-08T00:00:00Z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2016-08-08T00:00:00Z</vt:filetime>
  </property>
</Properties>
</file>