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7" r:id="rId3"/>
    <p:sldId id="258" r:id="rId4"/>
    <p:sldId id="266" r:id="rId5"/>
    <p:sldId id="259" r:id="rId6"/>
    <p:sldId id="262" r:id="rId7"/>
    <p:sldId id="279" r:id="rId8"/>
    <p:sldId id="281" r:id="rId9"/>
    <p:sldId id="280" r:id="rId10"/>
    <p:sldId id="282" r:id="rId11"/>
    <p:sldId id="283" r:id="rId12"/>
    <p:sldId id="268" r:id="rId13"/>
    <p:sldId id="263" r:id="rId14"/>
    <p:sldId id="270" r:id="rId15"/>
    <p:sldId id="269" r:id="rId16"/>
    <p:sldId id="271" r:id="rId17"/>
    <p:sldId id="272" r:id="rId18"/>
    <p:sldId id="273" r:id="rId19"/>
    <p:sldId id="274" r:id="rId20"/>
    <p:sldId id="275" r:id="rId21"/>
    <p:sldId id="276" r:id="rId22"/>
    <p:sldId id="277" r:id="rId23"/>
    <p:sldId id="264" r:id="rId24"/>
    <p:sldId id="267" r:id="rId25"/>
    <p:sldId id="265"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p:cViewPr varScale="1">
        <p:scale>
          <a:sx n="81" d="100"/>
          <a:sy n="81" d="100"/>
        </p:scale>
        <p:origin x="9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1CF4-C176-42F1-BB61-562C664ECF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E63EEB-D168-48C7-97D9-FE85E03FB3C2}">
      <dgm:prSet/>
      <dgm:spPr/>
      <dgm:t>
        <a:bodyPr/>
        <a:lstStyle/>
        <a:p>
          <a:pPr>
            <a:lnSpc>
              <a:spcPct val="100000"/>
            </a:lnSpc>
          </a:pPr>
          <a:r>
            <a:rPr lang="en-US"/>
            <a:t>Purpose and Questions to Answer</a:t>
          </a:r>
        </a:p>
      </dgm:t>
    </dgm:pt>
    <dgm:pt modelId="{3F8277C7-77A1-4FB3-9216-B098A8E0DDA4}" type="parTrans" cxnId="{A9BE81E9-9F07-4B37-9D6B-097CA236E8BE}">
      <dgm:prSet/>
      <dgm:spPr/>
      <dgm:t>
        <a:bodyPr/>
        <a:lstStyle/>
        <a:p>
          <a:endParaRPr lang="en-US"/>
        </a:p>
      </dgm:t>
    </dgm:pt>
    <dgm:pt modelId="{FD958FA9-F7AA-43F4-BC76-6FB0AEFF6E3D}" type="sibTrans" cxnId="{A9BE81E9-9F07-4B37-9D6B-097CA236E8BE}">
      <dgm:prSet/>
      <dgm:spPr/>
      <dgm:t>
        <a:bodyPr/>
        <a:lstStyle/>
        <a:p>
          <a:pPr>
            <a:lnSpc>
              <a:spcPct val="100000"/>
            </a:lnSpc>
          </a:pPr>
          <a:endParaRPr lang="en-US"/>
        </a:p>
      </dgm:t>
    </dgm:pt>
    <dgm:pt modelId="{BE934632-C64C-418D-BEFB-95377ED7D35C}">
      <dgm:prSet/>
      <dgm:spPr/>
      <dgm:t>
        <a:bodyPr/>
        <a:lstStyle/>
        <a:p>
          <a:pPr>
            <a:lnSpc>
              <a:spcPct val="100000"/>
            </a:lnSpc>
          </a:pPr>
          <a:r>
            <a:rPr lang="en-US"/>
            <a:t>Data Sources</a:t>
          </a:r>
        </a:p>
      </dgm:t>
    </dgm:pt>
    <dgm:pt modelId="{2864204C-BD09-46CF-8C10-5296C8347F46}" type="parTrans" cxnId="{13485FB0-21DA-4808-B270-302A008DEF4A}">
      <dgm:prSet/>
      <dgm:spPr/>
      <dgm:t>
        <a:bodyPr/>
        <a:lstStyle/>
        <a:p>
          <a:endParaRPr lang="en-US"/>
        </a:p>
      </dgm:t>
    </dgm:pt>
    <dgm:pt modelId="{2F6F9ACB-70A8-4499-9ABD-56EBC97DAA9F}" type="sibTrans" cxnId="{13485FB0-21DA-4808-B270-302A008DEF4A}">
      <dgm:prSet/>
      <dgm:spPr/>
      <dgm:t>
        <a:bodyPr/>
        <a:lstStyle/>
        <a:p>
          <a:pPr>
            <a:lnSpc>
              <a:spcPct val="100000"/>
            </a:lnSpc>
          </a:pPr>
          <a:endParaRPr lang="en-US"/>
        </a:p>
      </dgm:t>
    </dgm:pt>
    <dgm:pt modelId="{7E17AA33-BF15-41DF-BBA2-2F9C93CAAA93}">
      <dgm:prSet/>
      <dgm:spPr/>
      <dgm:t>
        <a:bodyPr/>
        <a:lstStyle/>
        <a:p>
          <a:pPr>
            <a:lnSpc>
              <a:spcPct val="100000"/>
            </a:lnSpc>
          </a:pPr>
          <a:r>
            <a:rPr lang="en-US"/>
            <a:t>Methods</a:t>
          </a:r>
        </a:p>
      </dgm:t>
    </dgm:pt>
    <dgm:pt modelId="{A44521B5-B3B4-4136-A811-8E404119508F}" type="parTrans" cxnId="{467B9B28-BD8D-4A38-9382-47C4B500F01E}">
      <dgm:prSet/>
      <dgm:spPr/>
      <dgm:t>
        <a:bodyPr/>
        <a:lstStyle/>
        <a:p>
          <a:endParaRPr lang="en-US"/>
        </a:p>
      </dgm:t>
    </dgm:pt>
    <dgm:pt modelId="{EFBE097B-83E6-4DCC-9F6A-92B4417E0772}" type="sibTrans" cxnId="{467B9B28-BD8D-4A38-9382-47C4B500F01E}">
      <dgm:prSet/>
      <dgm:spPr/>
      <dgm:t>
        <a:bodyPr/>
        <a:lstStyle/>
        <a:p>
          <a:pPr>
            <a:lnSpc>
              <a:spcPct val="100000"/>
            </a:lnSpc>
          </a:pPr>
          <a:endParaRPr lang="en-US"/>
        </a:p>
      </dgm:t>
    </dgm:pt>
    <dgm:pt modelId="{E775D735-B46B-4609-88B7-36D23680ADA3}">
      <dgm:prSet/>
      <dgm:spPr/>
      <dgm:t>
        <a:bodyPr/>
        <a:lstStyle/>
        <a:p>
          <a:pPr>
            <a:lnSpc>
              <a:spcPct val="100000"/>
            </a:lnSpc>
          </a:pPr>
          <a:r>
            <a:rPr lang="en-US"/>
            <a:t>Answers</a:t>
          </a:r>
        </a:p>
      </dgm:t>
    </dgm:pt>
    <dgm:pt modelId="{FE57AA01-6E71-4424-A32C-C6AD80C06A7F}" type="parTrans" cxnId="{E4D859E9-2A2A-4646-962A-C03AA85928B6}">
      <dgm:prSet/>
      <dgm:spPr/>
      <dgm:t>
        <a:bodyPr/>
        <a:lstStyle/>
        <a:p>
          <a:endParaRPr lang="en-US"/>
        </a:p>
      </dgm:t>
    </dgm:pt>
    <dgm:pt modelId="{6A16E6AD-B8F1-428A-AA18-8DAA0A6BFA46}" type="sibTrans" cxnId="{E4D859E9-2A2A-4646-962A-C03AA85928B6}">
      <dgm:prSet/>
      <dgm:spPr/>
      <dgm:t>
        <a:bodyPr/>
        <a:lstStyle/>
        <a:p>
          <a:pPr>
            <a:lnSpc>
              <a:spcPct val="100000"/>
            </a:lnSpc>
          </a:pPr>
          <a:endParaRPr lang="en-US"/>
        </a:p>
      </dgm:t>
    </dgm:pt>
    <dgm:pt modelId="{566BE058-F70D-4723-829C-CF5FD8CB6AC0}">
      <dgm:prSet/>
      <dgm:spPr/>
      <dgm:t>
        <a:bodyPr/>
        <a:lstStyle/>
        <a:p>
          <a:pPr>
            <a:lnSpc>
              <a:spcPct val="100000"/>
            </a:lnSpc>
          </a:pPr>
          <a:r>
            <a:rPr lang="en-US"/>
            <a:t>Conclusions</a:t>
          </a:r>
        </a:p>
      </dgm:t>
    </dgm:pt>
    <dgm:pt modelId="{28D670D7-3673-4CE0-BD6F-4A48BDA7A908}" type="parTrans" cxnId="{DF82C66C-BDEB-4EA7-8495-C54B4ECB0180}">
      <dgm:prSet/>
      <dgm:spPr/>
      <dgm:t>
        <a:bodyPr/>
        <a:lstStyle/>
        <a:p>
          <a:endParaRPr lang="en-US"/>
        </a:p>
      </dgm:t>
    </dgm:pt>
    <dgm:pt modelId="{FCF46F3C-0E55-4127-958A-742122028F33}" type="sibTrans" cxnId="{DF82C66C-BDEB-4EA7-8495-C54B4ECB0180}">
      <dgm:prSet/>
      <dgm:spPr/>
      <dgm:t>
        <a:bodyPr/>
        <a:lstStyle/>
        <a:p>
          <a:pPr>
            <a:lnSpc>
              <a:spcPct val="100000"/>
            </a:lnSpc>
          </a:pPr>
          <a:endParaRPr lang="en-US"/>
        </a:p>
      </dgm:t>
    </dgm:pt>
    <dgm:pt modelId="{92B9DD7D-E5C9-4B03-8DE0-35AE1A52C38D}">
      <dgm:prSet/>
      <dgm:spPr/>
      <dgm:t>
        <a:bodyPr/>
        <a:lstStyle/>
        <a:p>
          <a:pPr>
            <a:lnSpc>
              <a:spcPct val="100000"/>
            </a:lnSpc>
          </a:pPr>
          <a:r>
            <a:rPr lang="en-US"/>
            <a:t>Resources</a:t>
          </a:r>
        </a:p>
      </dgm:t>
    </dgm:pt>
    <dgm:pt modelId="{0457CF23-312C-4331-85AC-BDE6B0052640}" type="parTrans" cxnId="{08BBA35E-7319-4F04-A881-5419FE92E1FF}">
      <dgm:prSet/>
      <dgm:spPr/>
      <dgm:t>
        <a:bodyPr/>
        <a:lstStyle/>
        <a:p>
          <a:endParaRPr lang="en-US"/>
        </a:p>
      </dgm:t>
    </dgm:pt>
    <dgm:pt modelId="{04BA43CE-52CD-43A4-8452-FBB7197396CC}" type="sibTrans" cxnId="{08BBA35E-7319-4F04-A881-5419FE92E1FF}">
      <dgm:prSet/>
      <dgm:spPr/>
      <dgm:t>
        <a:bodyPr/>
        <a:lstStyle/>
        <a:p>
          <a:endParaRPr lang="en-US"/>
        </a:p>
      </dgm:t>
    </dgm:pt>
    <dgm:pt modelId="{D05F8DE6-9FCD-4131-A95C-0EEDE090D643}" type="pres">
      <dgm:prSet presAssocID="{26491CF4-C176-42F1-BB61-562C664ECFD7}" presName="root" presStyleCnt="0">
        <dgm:presLayoutVars>
          <dgm:dir/>
          <dgm:resizeHandles val="exact"/>
        </dgm:presLayoutVars>
      </dgm:prSet>
      <dgm:spPr/>
    </dgm:pt>
    <dgm:pt modelId="{F77E52A9-443E-44EA-9805-740FA6D32493}" type="pres">
      <dgm:prSet presAssocID="{ABE63EEB-D168-48C7-97D9-FE85E03FB3C2}" presName="compNode" presStyleCnt="0"/>
      <dgm:spPr/>
    </dgm:pt>
    <dgm:pt modelId="{E8A2706D-6710-437B-9BBD-677D14621812}" type="pres">
      <dgm:prSet presAssocID="{ABE63EEB-D168-48C7-97D9-FE85E03FB3C2}" presName="bgRect" presStyleLbl="bgShp" presStyleIdx="0" presStyleCnt="6"/>
      <dgm:spPr/>
    </dgm:pt>
    <dgm:pt modelId="{7DEC2009-A85B-401C-A907-5580AEBC6C63}" type="pres">
      <dgm:prSet presAssocID="{ABE63EEB-D168-48C7-97D9-FE85E03FB3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3C4E40D6-84B9-468D-9C8B-16D7CE149896}" type="pres">
      <dgm:prSet presAssocID="{ABE63EEB-D168-48C7-97D9-FE85E03FB3C2}" presName="spaceRect" presStyleCnt="0"/>
      <dgm:spPr/>
    </dgm:pt>
    <dgm:pt modelId="{462D68F9-1E60-49AA-9CDE-A129D184C835}" type="pres">
      <dgm:prSet presAssocID="{ABE63EEB-D168-48C7-97D9-FE85E03FB3C2}" presName="parTx" presStyleLbl="revTx" presStyleIdx="0" presStyleCnt="6">
        <dgm:presLayoutVars>
          <dgm:chMax val="0"/>
          <dgm:chPref val="0"/>
        </dgm:presLayoutVars>
      </dgm:prSet>
      <dgm:spPr/>
    </dgm:pt>
    <dgm:pt modelId="{054512DF-B153-4B7F-9FBB-9D996AE87194}" type="pres">
      <dgm:prSet presAssocID="{FD958FA9-F7AA-43F4-BC76-6FB0AEFF6E3D}" presName="sibTrans" presStyleCnt="0"/>
      <dgm:spPr/>
    </dgm:pt>
    <dgm:pt modelId="{56A5537F-F797-426A-9983-63CFAEDBD2CC}" type="pres">
      <dgm:prSet presAssocID="{BE934632-C64C-418D-BEFB-95377ED7D35C}" presName="compNode" presStyleCnt="0"/>
      <dgm:spPr/>
    </dgm:pt>
    <dgm:pt modelId="{0B748CFF-236A-4D11-9002-0D4335E88C24}" type="pres">
      <dgm:prSet presAssocID="{BE934632-C64C-418D-BEFB-95377ED7D35C}" presName="bgRect" presStyleLbl="bgShp" presStyleIdx="1" presStyleCnt="6"/>
      <dgm:spPr/>
    </dgm:pt>
    <dgm:pt modelId="{1CC78BD0-6917-4F57-B3BA-CB6DAC017059}" type="pres">
      <dgm:prSet presAssocID="{BE934632-C64C-418D-BEFB-95377ED7D35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9EDFD30-3D47-4CC4-BE94-ECB3364D5F31}" type="pres">
      <dgm:prSet presAssocID="{BE934632-C64C-418D-BEFB-95377ED7D35C}" presName="spaceRect" presStyleCnt="0"/>
      <dgm:spPr/>
    </dgm:pt>
    <dgm:pt modelId="{8F2DE14C-574F-4CFE-BB5C-1AF55B950EE5}" type="pres">
      <dgm:prSet presAssocID="{BE934632-C64C-418D-BEFB-95377ED7D35C}" presName="parTx" presStyleLbl="revTx" presStyleIdx="1" presStyleCnt="6">
        <dgm:presLayoutVars>
          <dgm:chMax val="0"/>
          <dgm:chPref val="0"/>
        </dgm:presLayoutVars>
      </dgm:prSet>
      <dgm:spPr/>
    </dgm:pt>
    <dgm:pt modelId="{E873385F-96EA-4721-8594-39773F606D75}" type="pres">
      <dgm:prSet presAssocID="{2F6F9ACB-70A8-4499-9ABD-56EBC97DAA9F}" presName="sibTrans" presStyleCnt="0"/>
      <dgm:spPr/>
    </dgm:pt>
    <dgm:pt modelId="{AFC02460-00FD-4C90-AA36-D3DAFBB1F1E8}" type="pres">
      <dgm:prSet presAssocID="{7E17AA33-BF15-41DF-BBA2-2F9C93CAAA93}" presName="compNode" presStyleCnt="0"/>
      <dgm:spPr/>
    </dgm:pt>
    <dgm:pt modelId="{C5F2E836-113B-464D-988B-6B788171699B}" type="pres">
      <dgm:prSet presAssocID="{7E17AA33-BF15-41DF-BBA2-2F9C93CAAA93}" presName="bgRect" presStyleLbl="bgShp" presStyleIdx="2" presStyleCnt="6"/>
      <dgm:spPr/>
    </dgm:pt>
    <dgm:pt modelId="{00036453-32B9-4513-96F2-9AB34CF04EFC}" type="pres">
      <dgm:prSet presAssocID="{7E17AA33-BF15-41DF-BBA2-2F9C93CAAA9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3BEC1D24-F7FC-442C-884D-AC183C7A8100}" type="pres">
      <dgm:prSet presAssocID="{7E17AA33-BF15-41DF-BBA2-2F9C93CAAA93}" presName="spaceRect" presStyleCnt="0"/>
      <dgm:spPr/>
    </dgm:pt>
    <dgm:pt modelId="{A2D0FAD9-7BD6-44B3-8CD2-8A01399119FA}" type="pres">
      <dgm:prSet presAssocID="{7E17AA33-BF15-41DF-BBA2-2F9C93CAAA93}" presName="parTx" presStyleLbl="revTx" presStyleIdx="2" presStyleCnt="6">
        <dgm:presLayoutVars>
          <dgm:chMax val="0"/>
          <dgm:chPref val="0"/>
        </dgm:presLayoutVars>
      </dgm:prSet>
      <dgm:spPr/>
    </dgm:pt>
    <dgm:pt modelId="{810B5242-CCE0-43C9-BDE0-16EB73F85201}" type="pres">
      <dgm:prSet presAssocID="{EFBE097B-83E6-4DCC-9F6A-92B4417E0772}" presName="sibTrans" presStyleCnt="0"/>
      <dgm:spPr/>
    </dgm:pt>
    <dgm:pt modelId="{F9C4A43C-D925-4461-9D38-A85DF8D4BAFE}" type="pres">
      <dgm:prSet presAssocID="{E775D735-B46B-4609-88B7-36D23680ADA3}" presName="compNode" presStyleCnt="0"/>
      <dgm:spPr/>
    </dgm:pt>
    <dgm:pt modelId="{4C7AA8E8-B0D6-4B2C-9B41-46F0CB60ABEF}" type="pres">
      <dgm:prSet presAssocID="{E775D735-B46B-4609-88B7-36D23680ADA3}" presName="bgRect" presStyleLbl="bgShp" presStyleIdx="3" presStyleCnt="6"/>
      <dgm:spPr/>
    </dgm:pt>
    <dgm:pt modelId="{03C0C071-585A-48A4-AE8B-333ADDB94033}" type="pres">
      <dgm:prSet presAssocID="{E775D735-B46B-4609-88B7-36D23680ADA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stomer Review"/>
        </a:ext>
      </dgm:extLst>
    </dgm:pt>
    <dgm:pt modelId="{3274CB4C-8B3E-4DED-93EC-6F568EA056B0}" type="pres">
      <dgm:prSet presAssocID="{E775D735-B46B-4609-88B7-36D23680ADA3}" presName="spaceRect" presStyleCnt="0"/>
      <dgm:spPr/>
    </dgm:pt>
    <dgm:pt modelId="{0368837C-9BC8-4CC2-AA21-D4A215C4469E}" type="pres">
      <dgm:prSet presAssocID="{E775D735-B46B-4609-88B7-36D23680ADA3}" presName="parTx" presStyleLbl="revTx" presStyleIdx="3" presStyleCnt="6">
        <dgm:presLayoutVars>
          <dgm:chMax val="0"/>
          <dgm:chPref val="0"/>
        </dgm:presLayoutVars>
      </dgm:prSet>
      <dgm:spPr/>
    </dgm:pt>
    <dgm:pt modelId="{9C997740-D6D8-4D78-8797-A425C4F964A2}" type="pres">
      <dgm:prSet presAssocID="{6A16E6AD-B8F1-428A-AA18-8DAA0A6BFA46}" presName="sibTrans" presStyleCnt="0"/>
      <dgm:spPr/>
    </dgm:pt>
    <dgm:pt modelId="{D676BF09-2793-4B00-8406-8DC3DF61F1B6}" type="pres">
      <dgm:prSet presAssocID="{566BE058-F70D-4723-829C-CF5FD8CB6AC0}" presName="compNode" presStyleCnt="0"/>
      <dgm:spPr/>
    </dgm:pt>
    <dgm:pt modelId="{163A32F3-B41D-4D77-8EA6-7B50AE577BCA}" type="pres">
      <dgm:prSet presAssocID="{566BE058-F70D-4723-829C-CF5FD8CB6AC0}" presName="bgRect" presStyleLbl="bgShp" presStyleIdx="4" presStyleCnt="6"/>
      <dgm:spPr/>
    </dgm:pt>
    <dgm:pt modelId="{9A001CA7-7353-4536-9B4F-1880CE9A8E46}" type="pres">
      <dgm:prSet presAssocID="{566BE058-F70D-4723-829C-CF5FD8CB6AC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509024DF-B3CF-4340-9BB5-7C575358E77C}" type="pres">
      <dgm:prSet presAssocID="{566BE058-F70D-4723-829C-CF5FD8CB6AC0}" presName="spaceRect" presStyleCnt="0"/>
      <dgm:spPr/>
    </dgm:pt>
    <dgm:pt modelId="{285CD293-7A12-405D-A0CD-DEE1E02D07B5}" type="pres">
      <dgm:prSet presAssocID="{566BE058-F70D-4723-829C-CF5FD8CB6AC0}" presName="parTx" presStyleLbl="revTx" presStyleIdx="4" presStyleCnt="6">
        <dgm:presLayoutVars>
          <dgm:chMax val="0"/>
          <dgm:chPref val="0"/>
        </dgm:presLayoutVars>
      </dgm:prSet>
      <dgm:spPr/>
    </dgm:pt>
    <dgm:pt modelId="{F7FE6134-6C5B-4664-BD81-9B42DD799FBE}" type="pres">
      <dgm:prSet presAssocID="{FCF46F3C-0E55-4127-958A-742122028F33}" presName="sibTrans" presStyleCnt="0"/>
      <dgm:spPr/>
    </dgm:pt>
    <dgm:pt modelId="{1158A998-8465-4101-B4E6-48B9CB480902}" type="pres">
      <dgm:prSet presAssocID="{92B9DD7D-E5C9-4B03-8DE0-35AE1A52C38D}" presName="compNode" presStyleCnt="0"/>
      <dgm:spPr/>
    </dgm:pt>
    <dgm:pt modelId="{6939A864-76C8-4846-9FF6-F35BE519E83E}" type="pres">
      <dgm:prSet presAssocID="{92B9DD7D-E5C9-4B03-8DE0-35AE1A52C38D}" presName="bgRect" presStyleLbl="bgShp" presStyleIdx="5" presStyleCnt="6"/>
      <dgm:spPr/>
    </dgm:pt>
    <dgm:pt modelId="{4D72F583-32CF-4BCB-8FC0-F0071282D7F5}" type="pres">
      <dgm:prSet presAssocID="{92B9DD7D-E5C9-4B03-8DE0-35AE1A52C38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ooks"/>
        </a:ext>
      </dgm:extLst>
    </dgm:pt>
    <dgm:pt modelId="{A69472C4-7749-420B-B9F6-9072E97B98CB}" type="pres">
      <dgm:prSet presAssocID="{92B9DD7D-E5C9-4B03-8DE0-35AE1A52C38D}" presName="spaceRect" presStyleCnt="0"/>
      <dgm:spPr/>
    </dgm:pt>
    <dgm:pt modelId="{52B5ECC6-6D2A-4F87-9906-DB02899E9EBC}" type="pres">
      <dgm:prSet presAssocID="{92B9DD7D-E5C9-4B03-8DE0-35AE1A52C38D}" presName="parTx" presStyleLbl="revTx" presStyleIdx="5" presStyleCnt="6">
        <dgm:presLayoutVars>
          <dgm:chMax val="0"/>
          <dgm:chPref val="0"/>
        </dgm:presLayoutVars>
      </dgm:prSet>
      <dgm:spPr/>
    </dgm:pt>
  </dgm:ptLst>
  <dgm:cxnLst>
    <dgm:cxn modelId="{66D0410C-D55D-4742-8433-C40AB14C4D91}" type="presOf" srcId="{E775D735-B46B-4609-88B7-36D23680ADA3}" destId="{0368837C-9BC8-4CC2-AA21-D4A215C4469E}" srcOrd="0" destOrd="0" presId="urn:microsoft.com/office/officeart/2018/2/layout/IconVerticalSolidList"/>
    <dgm:cxn modelId="{226A6F17-9F1D-412B-BF68-7730B36A5A83}" type="presOf" srcId="{7E17AA33-BF15-41DF-BBA2-2F9C93CAAA93}" destId="{A2D0FAD9-7BD6-44B3-8CD2-8A01399119FA}" srcOrd="0" destOrd="0" presId="urn:microsoft.com/office/officeart/2018/2/layout/IconVerticalSolidList"/>
    <dgm:cxn modelId="{467B9B28-BD8D-4A38-9382-47C4B500F01E}" srcId="{26491CF4-C176-42F1-BB61-562C664ECFD7}" destId="{7E17AA33-BF15-41DF-BBA2-2F9C93CAAA93}" srcOrd="2" destOrd="0" parTransId="{A44521B5-B3B4-4136-A811-8E404119508F}" sibTransId="{EFBE097B-83E6-4DCC-9F6A-92B4417E0772}"/>
    <dgm:cxn modelId="{08BBA35E-7319-4F04-A881-5419FE92E1FF}" srcId="{26491CF4-C176-42F1-BB61-562C664ECFD7}" destId="{92B9DD7D-E5C9-4B03-8DE0-35AE1A52C38D}" srcOrd="5" destOrd="0" parTransId="{0457CF23-312C-4331-85AC-BDE6B0052640}" sibTransId="{04BA43CE-52CD-43A4-8452-FBB7197396CC}"/>
    <dgm:cxn modelId="{3681C447-08A0-4DC9-AF54-4FF8CBE0D2C1}" type="presOf" srcId="{566BE058-F70D-4723-829C-CF5FD8CB6AC0}" destId="{285CD293-7A12-405D-A0CD-DEE1E02D07B5}" srcOrd="0" destOrd="0" presId="urn:microsoft.com/office/officeart/2018/2/layout/IconVerticalSolidList"/>
    <dgm:cxn modelId="{DF82C66C-BDEB-4EA7-8495-C54B4ECB0180}" srcId="{26491CF4-C176-42F1-BB61-562C664ECFD7}" destId="{566BE058-F70D-4723-829C-CF5FD8CB6AC0}" srcOrd="4" destOrd="0" parTransId="{28D670D7-3673-4CE0-BD6F-4A48BDA7A908}" sibTransId="{FCF46F3C-0E55-4127-958A-742122028F33}"/>
    <dgm:cxn modelId="{13485FB0-21DA-4808-B270-302A008DEF4A}" srcId="{26491CF4-C176-42F1-BB61-562C664ECFD7}" destId="{BE934632-C64C-418D-BEFB-95377ED7D35C}" srcOrd="1" destOrd="0" parTransId="{2864204C-BD09-46CF-8C10-5296C8347F46}" sibTransId="{2F6F9ACB-70A8-4499-9ABD-56EBC97DAA9F}"/>
    <dgm:cxn modelId="{6D76EAB9-55DD-4B88-AA30-4B8D37B2DD4C}" type="presOf" srcId="{ABE63EEB-D168-48C7-97D9-FE85E03FB3C2}" destId="{462D68F9-1E60-49AA-9CDE-A129D184C835}" srcOrd="0" destOrd="0" presId="urn:microsoft.com/office/officeart/2018/2/layout/IconVerticalSolidList"/>
    <dgm:cxn modelId="{4EF237BA-6316-4B93-9897-4836D00EBAE5}" type="presOf" srcId="{26491CF4-C176-42F1-BB61-562C664ECFD7}" destId="{D05F8DE6-9FCD-4131-A95C-0EEDE090D643}" srcOrd="0" destOrd="0" presId="urn:microsoft.com/office/officeart/2018/2/layout/IconVerticalSolidList"/>
    <dgm:cxn modelId="{1363C2C1-DA5E-44AE-B596-40CF65D1AE48}" type="presOf" srcId="{92B9DD7D-E5C9-4B03-8DE0-35AE1A52C38D}" destId="{52B5ECC6-6D2A-4F87-9906-DB02899E9EBC}" srcOrd="0" destOrd="0" presId="urn:microsoft.com/office/officeart/2018/2/layout/IconVerticalSolidList"/>
    <dgm:cxn modelId="{1A6046CC-69D6-48CE-8EA5-437F40A671C8}" type="presOf" srcId="{BE934632-C64C-418D-BEFB-95377ED7D35C}" destId="{8F2DE14C-574F-4CFE-BB5C-1AF55B950EE5}" srcOrd="0" destOrd="0" presId="urn:microsoft.com/office/officeart/2018/2/layout/IconVerticalSolidList"/>
    <dgm:cxn modelId="{E4D859E9-2A2A-4646-962A-C03AA85928B6}" srcId="{26491CF4-C176-42F1-BB61-562C664ECFD7}" destId="{E775D735-B46B-4609-88B7-36D23680ADA3}" srcOrd="3" destOrd="0" parTransId="{FE57AA01-6E71-4424-A32C-C6AD80C06A7F}" sibTransId="{6A16E6AD-B8F1-428A-AA18-8DAA0A6BFA46}"/>
    <dgm:cxn modelId="{A9BE81E9-9F07-4B37-9D6B-097CA236E8BE}" srcId="{26491CF4-C176-42F1-BB61-562C664ECFD7}" destId="{ABE63EEB-D168-48C7-97D9-FE85E03FB3C2}" srcOrd="0" destOrd="0" parTransId="{3F8277C7-77A1-4FB3-9216-B098A8E0DDA4}" sibTransId="{FD958FA9-F7AA-43F4-BC76-6FB0AEFF6E3D}"/>
    <dgm:cxn modelId="{C41E5E5B-5D66-4B25-BE08-3A8FFEB0DBD1}" type="presParOf" srcId="{D05F8DE6-9FCD-4131-A95C-0EEDE090D643}" destId="{F77E52A9-443E-44EA-9805-740FA6D32493}" srcOrd="0" destOrd="0" presId="urn:microsoft.com/office/officeart/2018/2/layout/IconVerticalSolidList"/>
    <dgm:cxn modelId="{51D1CB7F-7DBB-4B01-8213-D30D0B0C2625}" type="presParOf" srcId="{F77E52A9-443E-44EA-9805-740FA6D32493}" destId="{E8A2706D-6710-437B-9BBD-677D14621812}" srcOrd="0" destOrd="0" presId="urn:microsoft.com/office/officeart/2018/2/layout/IconVerticalSolidList"/>
    <dgm:cxn modelId="{A5B23533-030C-4E6D-B245-016C60D0B900}" type="presParOf" srcId="{F77E52A9-443E-44EA-9805-740FA6D32493}" destId="{7DEC2009-A85B-401C-A907-5580AEBC6C63}" srcOrd="1" destOrd="0" presId="urn:microsoft.com/office/officeart/2018/2/layout/IconVerticalSolidList"/>
    <dgm:cxn modelId="{93A12789-2C8C-4DBE-B7A7-4EF0EEFFA7A3}" type="presParOf" srcId="{F77E52A9-443E-44EA-9805-740FA6D32493}" destId="{3C4E40D6-84B9-468D-9C8B-16D7CE149896}" srcOrd="2" destOrd="0" presId="urn:microsoft.com/office/officeart/2018/2/layout/IconVerticalSolidList"/>
    <dgm:cxn modelId="{B217F86B-045D-4058-9F35-6C83348FF52B}" type="presParOf" srcId="{F77E52A9-443E-44EA-9805-740FA6D32493}" destId="{462D68F9-1E60-49AA-9CDE-A129D184C835}" srcOrd="3" destOrd="0" presId="urn:microsoft.com/office/officeart/2018/2/layout/IconVerticalSolidList"/>
    <dgm:cxn modelId="{47AE14D0-E9B1-4BE9-906E-A77D2B242264}" type="presParOf" srcId="{D05F8DE6-9FCD-4131-A95C-0EEDE090D643}" destId="{054512DF-B153-4B7F-9FBB-9D996AE87194}" srcOrd="1" destOrd="0" presId="urn:microsoft.com/office/officeart/2018/2/layout/IconVerticalSolidList"/>
    <dgm:cxn modelId="{F976EED4-17AF-47C7-9C9A-DCE760D9C9A4}" type="presParOf" srcId="{D05F8DE6-9FCD-4131-A95C-0EEDE090D643}" destId="{56A5537F-F797-426A-9983-63CFAEDBD2CC}" srcOrd="2" destOrd="0" presId="urn:microsoft.com/office/officeart/2018/2/layout/IconVerticalSolidList"/>
    <dgm:cxn modelId="{EC37CF54-076A-46A5-8933-69B6ED17F611}" type="presParOf" srcId="{56A5537F-F797-426A-9983-63CFAEDBD2CC}" destId="{0B748CFF-236A-4D11-9002-0D4335E88C24}" srcOrd="0" destOrd="0" presId="urn:microsoft.com/office/officeart/2018/2/layout/IconVerticalSolidList"/>
    <dgm:cxn modelId="{DCCBDE9B-52FA-4988-9F9D-75230BDFADCD}" type="presParOf" srcId="{56A5537F-F797-426A-9983-63CFAEDBD2CC}" destId="{1CC78BD0-6917-4F57-B3BA-CB6DAC017059}" srcOrd="1" destOrd="0" presId="urn:microsoft.com/office/officeart/2018/2/layout/IconVerticalSolidList"/>
    <dgm:cxn modelId="{5028C249-70AA-4FB5-A473-60FAA8412E1C}" type="presParOf" srcId="{56A5537F-F797-426A-9983-63CFAEDBD2CC}" destId="{B9EDFD30-3D47-4CC4-BE94-ECB3364D5F31}" srcOrd="2" destOrd="0" presId="urn:microsoft.com/office/officeart/2018/2/layout/IconVerticalSolidList"/>
    <dgm:cxn modelId="{92055C43-E613-49EE-8D00-1E946F91008B}" type="presParOf" srcId="{56A5537F-F797-426A-9983-63CFAEDBD2CC}" destId="{8F2DE14C-574F-4CFE-BB5C-1AF55B950EE5}" srcOrd="3" destOrd="0" presId="urn:microsoft.com/office/officeart/2018/2/layout/IconVerticalSolidList"/>
    <dgm:cxn modelId="{75FB80CA-2943-4E4E-9A2D-A515AF3E4C83}" type="presParOf" srcId="{D05F8DE6-9FCD-4131-A95C-0EEDE090D643}" destId="{E873385F-96EA-4721-8594-39773F606D75}" srcOrd="3" destOrd="0" presId="urn:microsoft.com/office/officeart/2018/2/layout/IconVerticalSolidList"/>
    <dgm:cxn modelId="{EE127206-0940-4D9D-B48D-AB5C214B1EC7}" type="presParOf" srcId="{D05F8DE6-9FCD-4131-A95C-0EEDE090D643}" destId="{AFC02460-00FD-4C90-AA36-D3DAFBB1F1E8}" srcOrd="4" destOrd="0" presId="urn:microsoft.com/office/officeart/2018/2/layout/IconVerticalSolidList"/>
    <dgm:cxn modelId="{B6D4931A-AB14-40BC-8E56-8500EC1ADF06}" type="presParOf" srcId="{AFC02460-00FD-4C90-AA36-D3DAFBB1F1E8}" destId="{C5F2E836-113B-464D-988B-6B788171699B}" srcOrd="0" destOrd="0" presId="urn:microsoft.com/office/officeart/2018/2/layout/IconVerticalSolidList"/>
    <dgm:cxn modelId="{D4F2D150-EE05-4D24-8913-FBE0FD23B3A6}" type="presParOf" srcId="{AFC02460-00FD-4C90-AA36-D3DAFBB1F1E8}" destId="{00036453-32B9-4513-96F2-9AB34CF04EFC}" srcOrd="1" destOrd="0" presId="urn:microsoft.com/office/officeart/2018/2/layout/IconVerticalSolidList"/>
    <dgm:cxn modelId="{A09D74F4-4BFD-4B07-B9D9-90C94C227C69}" type="presParOf" srcId="{AFC02460-00FD-4C90-AA36-D3DAFBB1F1E8}" destId="{3BEC1D24-F7FC-442C-884D-AC183C7A8100}" srcOrd="2" destOrd="0" presId="urn:microsoft.com/office/officeart/2018/2/layout/IconVerticalSolidList"/>
    <dgm:cxn modelId="{A810F01C-81D7-41C0-B6B6-71389897B466}" type="presParOf" srcId="{AFC02460-00FD-4C90-AA36-D3DAFBB1F1E8}" destId="{A2D0FAD9-7BD6-44B3-8CD2-8A01399119FA}" srcOrd="3" destOrd="0" presId="urn:microsoft.com/office/officeart/2018/2/layout/IconVerticalSolidList"/>
    <dgm:cxn modelId="{2DBBB32B-F575-4DF8-B936-2DE17944635F}" type="presParOf" srcId="{D05F8DE6-9FCD-4131-A95C-0EEDE090D643}" destId="{810B5242-CCE0-43C9-BDE0-16EB73F85201}" srcOrd="5" destOrd="0" presId="urn:microsoft.com/office/officeart/2018/2/layout/IconVerticalSolidList"/>
    <dgm:cxn modelId="{499FF468-892D-4052-B421-8B20B059D38B}" type="presParOf" srcId="{D05F8DE6-9FCD-4131-A95C-0EEDE090D643}" destId="{F9C4A43C-D925-4461-9D38-A85DF8D4BAFE}" srcOrd="6" destOrd="0" presId="urn:microsoft.com/office/officeart/2018/2/layout/IconVerticalSolidList"/>
    <dgm:cxn modelId="{D0A9A5F6-4AE8-4769-A8E2-D23D23F4E2C8}" type="presParOf" srcId="{F9C4A43C-D925-4461-9D38-A85DF8D4BAFE}" destId="{4C7AA8E8-B0D6-4B2C-9B41-46F0CB60ABEF}" srcOrd="0" destOrd="0" presId="urn:microsoft.com/office/officeart/2018/2/layout/IconVerticalSolidList"/>
    <dgm:cxn modelId="{E9610425-5196-470B-8643-8FE02087F4E2}" type="presParOf" srcId="{F9C4A43C-D925-4461-9D38-A85DF8D4BAFE}" destId="{03C0C071-585A-48A4-AE8B-333ADDB94033}" srcOrd="1" destOrd="0" presId="urn:microsoft.com/office/officeart/2018/2/layout/IconVerticalSolidList"/>
    <dgm:cxn modelId="{34DA5B8C-6032-4BB6-819D-6783D2B28C41}" type="presParOf" srcId="{F9C4A43C-D925-4461-9D38-A85DF8D4BAFE}" destId="{3274CB4C-8B3E-4DED-93EC-6F568EA056B0}" srcOrd="2" destOrd="0" presId="urn:microsoft.com/office/officeart/2018/2/layout/IconVerticalSolidList"/>
    <dgm:cxn modelId="{91CE3102-9836-4CD5-8F03-0F2698EE43AD}" type="presParOf" srcId="{F9C4A43C-D925-4461-9D38-A85DF8D4BAFE}" destId="{0368837C-9BC8-4CC2-AA21-D4A215C4469E}" srcOrd="3" destOrd="0" presId="urn:microsoft.com/office/officeart/2018/2/layout/IconVerticalSolidList"/>
    <dgm:cxn modelId="{CDBD3EE7-D11B-42AF-B178-114642222592}" type="presParOf" srcId="{D05F8DE6-9FCD-4131-A95C-0EEDE090D643}" destId="{9C997740-D6D8-4D78-8797-A425C4F964A2}" srcOrd="7" destOrd="0" presId="urn:microsoft.com/office/officeart/2018/2/layout/IconVerticalSolidList"/>
    <dgm:cxn modelId="{B8CDB9B9-D5A5-4063-91E8-4DC7BE00567D}" type="presParOf" srcId="{D05F8DE6-9FCD-4131-A95C-0EEDE090D643}" destId="{D676BF09-2793-4B00-8406-8DC3DF61F1B6}" srcOrd="8" destOrd="0" presId="urn:microsoft.com/office/officeart/2018/2/layout/IconVerticalSolidList"/>
    <dgm:cxn modelId="{852FD9FE-E6F0-47E2-920B-D4D61121801A}" type="presParOf" srcId="{D676BF09-2793-4B00-8406-8DC3DF61F1B6}" destId="{163A32F3-B41D-4D77-8EA6-7B50AE577BCA}" srcOrd="0" destOrd="0" presId="urn:microsoft.com/office/officeart/2018/2/layout/IconVerticalSolidList"/>
    <dgm:cxn modelId="{76286115-6804-47D2-A498-DC5BD3F0B92D}" type="presParOf" srcId="{D676BF09-2793-4B00-8406-8DC3DF61F1B6}" destId="{9A001CA7-7353-4536-9B4F-1880CE9A8E46}" srcOrd="1" destOrd="0" presId="urn:microsoft.com/office/officeart/2018/2/layout/IconVerticalSolidList"/>
    <dgm:cxn modelId="{E6ACBEFF-C116-4E48-ABE5-2CE3D4DFF409}" type="presParOf" srcId="{D676BF09-2793-4B00-8406-8DC3DF61F1B6}" destId="{509024DF-B3CF-4340-9BB5-7C575358E77C}" srcOrd="2" destOrd="0" presId="urn:microsoft.com/office/officeart/2018/2/layout/IconVerticalSolidList"/>
    <dgm:cxn modelId="{95126D7F-DB74-4BA7-99DE-EDFB8E2B664C}" type="presParOf" srcId="{D676BF09-2793-4B00-8406-8DC3DF61F1B6}" destId="{285CD293-7A12-405D-A0CD-DEE1E02D07B5}" srcOrd="3" destOrd="0" presId="urn:microsoft.com/office/officeart/2018/2/layout/IconVerticalSolidList"/>
    <dgm:cxn modelId="{2AEB7AD6-A2E8-4833-960F-7DB385D64132}" type="presParOf" srcId="{D05F8DE6-9FCD-4131-A95C-0EEDE090D643}" destId="{F7FE6134-6C5B-4664-BD81-9B42DD799FBE}" srcOrd="9" destOrd="0" presId="urn:microsoft.com/office/officeart/2018/2/layout/IconVerticalSolidList"/>
    <dgm:cxn modelId="{3AAA1F67-3F9C-4BC0-ACFF-50798E30A8EA}" type="presParOf" srcId="{D05F8DE6-9FCD-4131-A95C-0EEDE090D643}" destId="{1158A998-8465-4101-B4E6-48B9CB480902}" srcOrd="10" destOrd="0" presId="urn:microsoft.com/office/officeart/2018/2/layout/IconVerticalSolidList"/>
    <dgm:cxn modelId="{60F8C4C3-54C3-4508-B235-6265B56685D3}" type="presParOf" srcId="{1158A998-8465-4101-B4E6-48B9CB480902}" destId="{6939A864-76C8-4846-9FF6-F35BE519E83E}" srcOrd="0" destOrd="0" presId="urn:microsoft.com/office/officeart/2018/2/layout/IconVerticalSolidList"/>
    <dgm:cxn modelId="{33236D02-8BA0-48EB-80DC-2DA1F6A55524}" type="presParOf" srcId="{1158A998-8465-4101-B4E6-48B9CB480902}" destId="{4D72F583-32CF-4BCB-8FC0-F0071282D7F5}" srcOrd="1" destOrd="0" presId="urn:microsoft.com/office/officeart/2018/2/layout/IconVerticalSolidList"/>
    <dgm:cxn modelId="{8838B63B-F67C-4A9E-82B5-6E676FB3A8A7}" type="presParOf" srcId="{1158A998-8465-4101-B4E6-48B9CB480902}" destId="{A69472C4-7749-420B-B9F6-9072E97B98CB}" srcOrd="2" destOrd="0" presId="urn:microsoft.com/office/officeart/2018/2/layout/IconVerticalSolidList"/>
    <dgm:cxn modelId="{0D7B0685-9649-4370-A358-8D7D214B10C4}" type="presParOf" srcId="{1158A998-8465-4101-B4E6-48B9CB480902}" destId="{52B5ECC6-6D2A-4F87-9906-DB02899E9E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2706D-6710-437B-9BBD-677D14621812}">
      <dsp:nvSpPr>
        <dsp:cNvPr id="0" name=""/>
        <dsp:cNvSpPr/>
      </dsp:nvSpPr>
      <dsp:spPr>
        <a:xfrm>
          <a:off x="0" y="1301"/>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C2009-A85B-401C-A907-5580AEBC6C63}">
      <dsp:nvSpPr>
        <dsp:cNvPr id="0" name=""/>
        <dsp:cNvSpPr/>
      </dsp:nvSpPr>
      <dsp:spPr>
        <a:xfrm>
          <a:off x="167762" y="126083"/>
          <a:ext cx="305022" cy="3050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2D68F9-1E60-49AA-9CDE-A129D184C835}">
      <dsp:nvSpPr>
        <dsp:cNvPr id="0" name=""/>
        <dsp:cNvSpPr/>
      </dsp:nvSpPr>
      <dsp:spPr>
        <a:xfrm>
          <a:off x="640548" y="1301"/>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Purpose and Questions to Answer</a:t>
          </a:r>
        </a:p>
      </dsp:txBody>
      <dsp:txXfrm>
        <a:off x="640548" y="1301"/>
        <a:ext cx="9079524" cy="554587"/>
      </dsp:txXfrm>
    </dsp:sp>
    <dsp:sp modelId="{0B748CFF-236A-4D11-9002-0D4335E88C24}">
      <dsp:nvSpPr>
        <dsp:cNvPr id="0" name=""/>
        <dsp:cNvSpPr/>
      </dsp:nvSpPr>
      <dsp:spPr>
        <a:xfrm>
          <a:off x="0" y="694535"/>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C78BD0-6917-4F57-B3BA-CB6DAC017059}">
      <dsp:nvSpPr>
        <dsp:cNvPr id="0" name=""/>
        <dsp:cNvSpPr/>
      </dsp:nvSpPr>
      <dsp:spPr>
        <a:xfrm>
          <a:off x="167762" y="819317"/>
          <a:ext cx="305022" cy="3050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DE14C-574F-4CFE-BB5C-1AF55B950EE5}">
      <dsp:nvSpPr>
        <dsp:cNvPr id="0" name=""/>
        <dsp:cNvSpPr/>
      </dsp:nvSpPr>
      <dsp:spPr>
        <a:xfrm>
          <a:off x="640548" y="694535"/>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Data Sources</a:t>
          </a:r>
        </a:p>
      </dsp:txBody>
      <dsp:txXfrm>
        <a:off x="640548" y="694535"/>
        <a:ext cx="9079524" cy="554587"/>
      </dsp:txXfrm>
    </dsp:sp>
    <dsp:sp modelId="{C5F2E836-113B-464D-988B-6B788171699B}">
      <dsp:nvSpPr>
        <dsp:cNvPr id="0" name=""/>
        <dsp:cNvSpPr/>
      </dsp:nvSpPr>
      <dsp:spPr>
        <a:xfrm>
          <a:off x="0" y="1387769"/>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036453-32B9-4513-96F2-9AB34CF04EFC}">
      <dsp:nvSpPr>
        <dsp:cNvPr id="0" name=""/>
        <dsp:cNvSpPr/>
      </dsp:nvSpPr>
      <dsp:spPr>
        <a:xfrm>
          <a:off x="167762" y="1512551"/>
          <a:ext cx="305022" cy="3050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0FAD9-7BD6-44B3-8CD2-8A01399119FA}">
      <dsp:nvSpPr>
        <dsp:cNvPr id="0" name=""/>
        <dsp:cNvSpPr/>
      </dsp:nvSpPr>
      <dsp:spPr>
        <a:xfrm>
          <a:off x="640548" y="1387769"/>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Methods</a:t>
          </a:r>
        </a:p>
      </dsp:txBody>
      <dsp:txXfrm>
        <a:off x="640548" y="1387769"/>
        <a:ext cx="9079524" cy="554587"/>
      </dsp:txXfrm>
    </dsp:sp>
    <dsp:sp modelId="{4C7AA8E8-B0D6-4B2C-9B41-46F0CB60ABEF}">
      <dsp:nvSpPr>
        <dsp:cNvPr id="0" name=""/>
        <dsp:cNvSpPr/>
      </dsp:nvSpPr>
      <dsp:spPr>
        <a:xfrm>
          <a:off x="0" y="2081003"/>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0C071-585A-48A4-AE8B-333ADDB94033}">
      <dsp:nvSpPr>
        <dsp:cNvPr id="0" name=""/>
        <dsp:cNvSpPr/>
      </dsp:nvSpPr>
      <dsp:spPr>
        <a:xfrm>
          <a:off x="167762" y="2205785"/>
          <a:ext cx="305022" cy="3050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8837C-9BC8-4CC2-AA21-D4A215C4469E}">
      <dsp:nvSpPr>
        <dsp:cNvPr id="0" name=""/>
        <dsp:cNvSpPr/>
      </dsp:nvSpPr>
      <dsp:spPr>
        <a:xfrm>
          <a:off x="640548" y="2081003"/>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Answers</a:t>
          </a:r>
        </a:p>
      </dsp:txBody>
      <dsp:txXfrm>
        <a:off x="640548" y="2081003"/>
        <a:ext cx="9079524" cy="554587"/>
      </dsp:txXfrm>
    </dsp:sp>
    <dsp:sp modelId="{163A32F3-B41D-4D77-8EA6-7B50AE577BCA}">
      <dsp:nvSpPr>
        <dsp:cNvPr id="0" name=""/>
        <dsp:cNvSpPr/>
      </dsp:nvSpPr>
      <dsp:spPr>
        <a:xfrm>
          <a:off x="0" y="2774237"/>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01CA7-7353-4536-9B4F-1880CE9A8E46}">
      <dsp:nvSpPr>
        <dsp:cNvPr id="0" name=""/>
        <dsp:cNvSpPr/>
      </dsp:nvSpPr>
      <dsp:spPr>
        <a:xfrm>
          <a:off x="167762" y="2899019"/>
          <a:ext cx="305022" cy="3050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5CD293-7A12-405D-A0CD-DEE1E02D07B5}">
      <dsp:nvSpPr>
        <dsp:cNvPr id="0" name=""/>
        <dsp:cNvSpPr/>
      </dsp:nvSpPr>
      <dsp:spPr>
        <a:xfrm>
          <a:off x="640548" y="2774237"/>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Conclusions</a:t>
          </a:r>
        </a:p>
      </dsp:txBody>
      <dsp:txXfrm>
        <a:off x="640548" y="2774237"/>
        <a:ext cx="9079524" cy="554587"/>
      </dsp:txXfrm>
    </dsp:sp>
    <dsp:sp modelId="{6939A864-76C8-4846-9FF6-F35BE519E83E}">
      <dsp:nvSpPr>
        <dsp:cNvPr id="0" name=""/>
        <dsp:cNvSpPr/>
      </dsp:nvSpPr>
      <dsp:spPr>
        <a:xfrm>
          <a:off x="0" y="3467471"/>
          <a:ext cx="9720072" cy="5545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72F583-32CF-4BCB-8FC0-F0071282D7F5}">
      <dsp:nvSpPr>
        <dsp:cNvPr id="0" name=""/>
        <dsp:cNvSpPr/>
      </dsp:nvSpPr>
      <dsp:spPr>
        <a:xfrm>
          <a:off x="167762" y="3592253"/>
          <a:ext cx="305022" cy="30502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5ECC6-6D2A-4F87-9906-DB02899E9EBC}">
      <dsp:nvSpPr>
        <dsp:cNvPr id="0" name=""/>
        <dsp:cNvSpPr/>
      </dsp:nvSpPr>
      <dsp:spPr>
        <a:xfrm>
          <a:off x="640548" y="3467471"/>
          <a:ext cx="9079524" cy="55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94" tIns="58694" rIns="58694" bIns="58694" numCol="1" spcCol="1270" anchor="ctr" anchorCtr="0">
          <a:noAutofit/>
        </a:bodyPr>
        <a:lstStyle/>
        <a:p>
          <a:pPr marL="0" lvl="0" indent="0" algn="l" defTabSz="844550">
            <a:lnSpc>
              <a:spcPct val="100000"/>
            </a:lnSpc>
            <a:spcBef>
              <a:spcPct val="0"/>
            </a:spcBef>
            <a:spcAft>
              <a:spcPct val="35000"/>
            </a:spcAft>
            <a:buNone/>
          </a:pPr>
          <a:r>
            <a:rPr lang="en-US" sz="1900" kern="1200"/>
            <a:t>Resources</a:t>
          </a:r>
        </a:p>
      </dsp:txBody>
      <dsp:txXfrm>
        <a:off x="640548" y="3467471"/>
        <a:ext cx="9079524" cy="5545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4B39B-E0E4-4C3D-B40F-BF4BBC21EED7}"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1C994-A7A6-4576-8A44-A8D16AAB8F08}" type="slidenum">
              <a:rPr lang="en-US" smtClean="0"/>
              <a:t>‹#›</a:t>
            </a:fld>
            <a:endParaRPr lang="en-US"/>
          </a:p>
        </p:txBody>
      </p:sp>
    </p:spTree>
    <p:extLst>
      <p:ext uri="{BB962C8B-B14F-4D97-AF65-F5344CB8AC3E}">
        <p14:creationId xmlns:p14="http://schemas.microsoft.com/office/powerpoint/2010/main" val="537521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kdnuggets.com/2020/01/stock-market-forecasting-time-series-analysi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dnuggets.com/2020/01/stock-market-forecasting-time-series-analysi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https://screenrec.com/share/REMvuKZ7Sf</a:t>
            </a:r>
          </a:p>
          <a:p>
            <a:endParaRPr lang="en-US"/>
          </a:p>
        </p:txBody>
      </p:sp>
      <p:sp>
        <p:nvSpPr>
          <p:cNvPr id="4" name="Slide Number Placeholder 3"/>
          <p:cNvSpPr>
            <a:spLocks noGrp="1"/>
          </p:cNvSpPr>
          <p:nvPr>
            <p:ph type="sldNum" sz="quarter" idx="5"/>
          </p:nvPr>
        </p:nvSpPr>
        <p:spPr/>
        <p:txBody>
          <a:bodyPr/>
          <a:lstStyle/>
          <a:p>
            <a:fld id="{D231C994-A7A6-4576-8A44-A8D16AAB8F08}" type="slidenum">
              <a:rPr lang="en-US" smtClean="0"/>
              <a:t>1</a:t>
            </a:fld>
            <a:endParaRPr lang="en-US"/>
          </a:p>
        </p:txBody>
      </p:sp>
    </p:spTree>
    <p:extLst>
      <p:ext uri="{BB962C8B-B14F-4D97-AF65-F5344CB8AC3E}">
        <p14:creationId xmlns:p14="http://schemas.microsoft.com/office/powerpoint/2010/main" val="19640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is likely the case, however,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ShipmentDate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only a proxy variable for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ReceiptDate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dirty="0">
              <a:effectLst/>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cs typeface="Times New Roman" panose="02020603050405020304" pitchFamily="18" charset="0"/>
              </a:rPr>
              <a:t>If people like my husband use Prime to have everything delivered ASAP, will there be a renegotiation of contract terms needed at some point?  It might not be worth it for Amazon to send things to our rural home three days a week.  </a:t>
            </a:r>
          </a:p>
          <a:p>
            <a:endParaRPr lang="en-US" sz="1800" dirty="0">
              <a:effectLst/>
              <a:latin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16</a:t>
            </a:fld>
            <a:endParaRPr lang="en-US"/>
          </a:p>
        </p:txBody>
      </p:sp>
    </p:spTree>
    <p:extLst>
      <p:ext uri="{BB962C8B-B14F-4D97-AF65-F5344CB8AC3E}">
        <p14:creationId xmlns:p14="http://schemas.microsoft.com/office/powerpoint/2010/main" val="200725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 can’t easily pull this data, I bet Amazon can (because they used to provide it to customers).</a:t>
            </a:r>
          </a:p>
        </p:txBody>
      </p:sp>
      <p:sp>
        <p:nvSpPr>
          <p:cNvPr id="4" name="Slide Number Placeholder 3"/>
          <p:cNvSpPr>
            <a:spLocks noGrp="1"/>
          </p:cNvSpPr>
          <p:nvPr>
            <p:ph type="sldNum" sz="quarter" idx="5"/>
          </p:nvPr>
        </p:nvSpPr>
        <p:spPr/>
        <p:txBody>
          <a:bodyPr/>
          <a:lstStyle/>
          <a:p>
            <a:fld id="{D231C994-A7A6-4576-8A44-A8D16AAB8F08}" type="slidenum">
              <a:rPr lang="en-US" smtClean="0"/>
              <a:t>17</a:t>
            </a:fld>
            <a:endParaRPr lang="en-US"/>
          </a:p>
        </p:txBody>
      </p:sp>
    </p:spTree>
    <p:extLst>
      <p:ext uri="{BB962C8B-B14F-4D97-AF65-F5344CB8AC3E}">
        <p14:creationId xmlns:p14="http://schemas.microsoft.com/office/powerpoint/2010/main" val="824742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his defense, the husband likely </a:t>
            </a:r>
            <a:r>
              <a:rPr lang="en-US" i="1" dirty="0"/>
              <a:t>did</a:t>
            </a:r>
            <a:r>
              <a:rPr lang="en-US" i="0" dirty="0"/>
              <a:t> talk with the wife prior to making the purchases!</a:t>
            </a:r>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18</a:t>
            </a:fld>
            <a:endParaRPr lang="en-US"/>
          </a:p>
        </p:txBody>
      </p:sp>
    </p:spTree>
    <p:extLst>
      <p:ext uri="{BB962C8B-B14F-4D97-AF65-F5344CB8AC3E}">
        <p14:creationId xmlns:p14="http://schemas.microsoft.com/office/powerpoint/2010/main" val="406946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Interestingly, the husband, who had about 1/3 of the purchases of the wife, had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more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returns.  A future action could be to calculate the return rate for the husband and search for additional detailed accounts of users being cancelled due to ‘excessive’ return histories.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Rubin noted that the cancellation of his Amazon Prime membership was not permanent.  (Rubin, 2018).</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numbers were so few that there was no benefit anticipated from joining that dataset with the other two.</a:t>
            </a:r>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20</a:t>
            </a:fld>
            <a:endParaRPr lang="en-US"/>
          </a:p>
        </p:txBody>
      </p:sp>
    </p:spTree>
    <p:extLst>
      <p:ext uri="{BB962C8B-B14F-4D97-AF65-F5344CB8AC3E}">
        <p14:creationId xmlns:p14="http://schemas.microsoft.com/office/powerpoint/2010/main" val="2999994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21</a:t>
            </a:fld>
            <a:endParaRPr lang="en-US"/>
          </a:p>
        </p:txBody>
      </p:sp>
    </p:spTree>
    <p:extLst>
      <p:ext uri="{BB962C8B-B14F-4D97-AF65-F5344CB8AC3E}">
        <p14:creationId xmlns:p14="http://schemas.microsoft.com/office/powerpoint/2010/main" val="317577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Due to the unsuccessful attempts to wrangle this irregular time series data within R in manner to be useful for modeling, the descriptive nature of this data is all that can be used to make inferences of future behavior.</a:t>
            </a:r>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23</a:t>
            </a:fld>
            <a:endParaRPr lang="en-US"/>
          </a:p>
        </p:txBody>
      </p:sp>
    </p:spTree>
    <p:extLst>
      <p:ext uri="{BB962C8B-B14F-4D97-AF65-F5344CB8AC3E}">
        <p14:creationId xmlns:p14="http://schemas.microsoft.com/office/powerpoint/2010/main" val="1185306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That shoes and books are the two named categories is not a surprise, as that is how the company got its start, and it has had many years to perfect the business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Power BI, Amazon Dollars Spent, by Category</a:t>
            </a:r>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24</a:t>
            </a:fld>
            <a:endParaRPr lang="en-US"/>
          </a:p>
        </p:txBody>
      </p:sp>
    </p:spTree>
    <p:extLst>
      <p:ext uri="{BB962C8B-B14F-4D97-AF65-F5344CB8AC3E}">
        <p14:creationId xmlns:p14="http://schemas.microsoft.com/office/powerpoint/2010/main" val="231863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datasets were in the form of .xlsx files retrieved using the ‘Download order reports’ selection under ‘Ordering and shopping preferences’ of both spouse’s accounts.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Vasdev</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2017).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dataset contained items ordered, date, shipping location and recipient, condition, list price, purchase price, payment 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contained shipping dates by date ordered and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third contained information on returns, of which there were surprisingly few.  All were converted to .csv format and imported into R using read.csv.  The original file contained 36 columns and 2035 rows.</a:t>
            </a:r>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5</a:t>
            </a:fld>
            <a:endParaRPr lang="en-US"/>
          </a:p>
        </p:txBody>
      </p:sp>
    </p:spTree>
    <p:extLst>
      <p:ext uri="{BB962C8B-B14F-4D97-AF65-F5344CB8AC3E}">
        <p14:creationId xmlns:p14="http://schemas.microsoft.com/office/powerpoint/2010/main" val="420458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 and cleaning of data using Excel and R</a:t>
            </a:r>
          </a:p>
          <a:p>
            <a:pPr lvl="1"/>
            <a:r>
              <a:rPr lang="en-US" dirty="0"/>
              <a:t>De-identification</a:t>
            </a:r>
          </a:p>
          <a:p>
            <a:pPr lvl="1"/>
            <a:r>
              <a:rPr lang="en-US" dirty="0"/>
              <a:t>Removal of unnecessary variables</a:t>
            </a:r>
          </a:p>
          <a:p>
            <a:pPr lvl="1"/>
            <a:r>
              <a:rPr lang="en-US" dirty="0"/>
              <a:t>Derived variable creation</a:t>
            </a:r>
          </a:p>
          <a:p>
            <a:pPr lvl="1"/>
            <a:r>
              <a:rPr lang="en-US" dirty="0"/>
              <a:t>Unique identifier</a:t>
            </a:r>
          </a:p>
          <a:p>
            <a:r>
              <a:rPr lang="en-US" dirty="0"/>
              <a:t>Outlier ‘correction’ - </a:t>
            </a:r>
            <a:r>
              <a:rPr lang="en-US" sz="1800" dirty="0">
                <a:effectLst/>
                <a:latin typeface="Calibri" panose="020F0502020204030204" pitchFamily="34" charset="0"/>
                <a:ea typeface="Calibri" panose="020F0502020204030204" pitchFamily="34" charset="0"/>
                <a:cs typeface="Times New Roman" panose="02020603050405020304" pitchFamily="18" charset="0"/>
              </a:rPr>
              <a:t>.  Fifty-nine items had purchase price higher than list price.  Also, some list prices were entered as $0.00. </a:t>
            </a:r>
            <a:endParaRPr lang="en-US" dirty="0"/>
          </a:p>
          <a:p>
            <a:pPr lvl="1"/>
            <a:r>
              <a:rPr lang="en-US" dirty="0"/>
              <a:t>IF formula</a:t>
            </a:r>
          </a:p>
          <a:p>
            <a:pPr lvl="1"/>
            <a:r>
              <a:rPr lang="en-US" dirty="0"/>
              <a:t>Items missing the item name but containing all other data points were retained</a:t>
            </a:r>
          </a:p>
          <a:p>
            <a:pPr lvl="1"/>
            <a:r>
              <a:rPr lang="en-US" dirty="0"/>
              <a:t>9 rows with </a:t>
            </a:r>
            <a:r>
              <a:rPr lang="en-US" dirty="0" err="1"/>
              <a:t>ItemTotal</a:t>
            </a:r>
            <a:r>
              <a:rPr lang="en-US" dirty="0"/>
              <a:t> $0.00 were deleted.  All belonged to the husband.</a:t>
            </a:r>
          </a:p>
          <a:p>
            <a:pPr lvl="1"/>
            <a:endParaRPr lang="en-US" dirty="0"/>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6</a:t>
            </a:fld>
            <a:endParaRPr lang="en-US"/>
          </a:p>
        </p:txBody>
      </p:sp>
    </p:spTree>
    <p:extLst>
      <p:ext uri="{BB962C8B-B14F-4D97-AF65-F5344CB8AC3E}">
        <p14:creationId xmlns:p14="http://schemas.microsoft.com/office/powerpoint/2010/main" val="188785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7</a:t>
            </a:fld>
            <a:endParaRPr lang="en-US"/>
          </a:p>
        </p:txBody>
      </p:sp>
    </p:spTree>
    <p:extLst>
      <p:ext uri="{BB962C8B-B14F-4D97-AF65-F5344CB8AC3E}">
        <p14:creationId xmlns:p14="http://schemas.microsoft.com/office/powerpoint/2010/main" val="160601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From https://stackoverflow.com/questions/58510659/error-valuewarning-a-date-index-has-been-provided-but-it-has-no-associated-fr</a:t>
            </a:r>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8</a:t>
            </a:fld>
            <a:endParaRPr lang="en-US"/>
          </a:p>
        </p:txBody>
      </p:sp>
    </p:spTree>
    <p:extLst>
      <p:ext uri="{BB962C8B-B14F-4D97-AF65-F5344CB8AC3E}">
        <p14:creationId xmlns:p14="http://schemas.microsoft.com/office/powerpoint/2010/main" val="381399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from </a:t>
            </a:r>
            <a:r>
              <a:rPr lang="en-US" b="0" i="0" u="sng" dirty="0">
                <a:solidFill>
                  <a:srgbClr val="296EAA"/>
                </a:solidFill>
                <a:effectLst/>
                <a:latin typeface="Helvetica Neue"/>
                <a:hlinkClick r:id="rId3"/>
              </a:rPr>
              <a:t>https://www.kdnuggets.com/2020/01/stock-market-forecasting-time-series-analysis.html</a:t>
            </a:r>
            <a:endParaRPr lang="en-US" b="0" i="0" dirty="0">
              <a:solidFill>
                <a:srgbClr val="000000"/>
              </a:solidFill>
              <a:effectLst/>
              <a:latin typeface="Helvetica Neue"/>
            </a:endParaRPr>
          </a:p>
          <a:p>
            <a:pPr algn="l"/>
            <a:r>
              <a:rPr lang="en-US" b="0" i="0" dirty="0">
                <a:solidFill>
                  <a:srgbClr val="000000"/>
                </a:solidFill>
                <a:effectLst/>
                <a:latin typeface="Helvetica Neue"/>
              </a:rPr>
              <a:t>First, we need to check if a series is stationary or not because time series analysis only works with stationary data.</a:t>
            </a:r>
          </a:p>
          <a:p>
            <a:pPr algn="l"/>
            <a:r>
              <a:rPr lang="en-US" b="0" i="0" dirty="0">
                <a:solidFill>
                  <a:srgbClr val="000000"/>
                </a:solidFill>
                <a:effectLst/>
                <a:latin typeface="Helvetica Neue"/>
              </a:rPr>
              <a:t>ADF (Augmented Dickey-Fuller) Test</a:t>
            </a:r>
          </a:p>
          <a:p>
            <a:pPr algn="l"/>
            <a:r>
              <a:rPr lang="en-US" b="0" i="0" dirty="0">
                <a:solidFill>
                  <a:srgbClr val="000000"/>
                </a:solidFill>
                <a:effectLst/>
                <a:latin typeface="Helvetica Neue"/>
              </a:rPr>
              <a:t>The Dickey-Fuller test is one of the most popular statistical tests. It can be used to determine the presence of unit root in the series, and hence help us understand if the series is stationary or not. The null and alternate hypothesis of this test is:</a:t>
            </a:r>
          </a:p>
          <a:p>
            <a:pPr algn="l"/>
            <a:r>
              <a:rPr lang="en-US" b="0" i="0" dirty="0">
                <a:solidFill>
                  <a:srgbClr val="000000"/>
                </a:solidFill>
                <a:effectLst/>
                <a:latin typeface="Helvetica Neue"/>
              </a:rPr>
              <a:t>Null Hypothesis: The series has a unit root (value of a =1)</a:t>
            </a:r>
          </a:p>
          <a:p>
            <a:pPr algn="l"/>
            <a:r>
              <a:rPr lang="en-US" b="0" i="0" dirty="0">
                <a:solidFill>
                  <a:srgbClr val="000000"/>
                </a:solidFill>
                <a:effectLst/>
                <a:latin typeface="Helvetica Neue"/>
              </a:rPr>
              <a:t>Alternate Hypothesis: The series has no unit root.</a:t>
            </a:r>
          </a:p>
          <a:p>
            <a:pPr algn="l"/>
            <a:r>
              <a:rPr lang="en-US" b="0" i="0" dirty="0">
                <a:solidFill>
                  <a:srgbClr val="000000"/>
                </a:solidFill>
                <a:effectLst/>
                <a:latin typeface="Helvetica Neue"/>
              </a:rPr>
              <a:t>If we fail to reject the null hypothesis, we can say that the series is non-stationary. This means that the series can be linear or difference stationary.</a:t>
            </a:r>
          </a:p>
          <a:p>
            <a:pPr algn="l"/>
            <a:r>
              <a:rPr lang="en-US" b="0" i="0" dirty="0">
                <a:solidFill>
                  <a:srgbClr val="000000"/>
                </a:solidFill>
                <a:effectLst/>
                <a:latin typeface="Helvetica Neue"/>
              </a:rPr>
              <a:t>If both mean and standard deviation are flat lines(constant mean and constant variance), the series becomes stationary.</a:t>
            </a:r>
          </a:p>
          <a:p>
            <a:pPr algn="l"/>
            <a:r>
              <a:rPr lang="en-US" b="0" i="0" dirty="0">
                <a:solidFill>
                  <a:srgbClr val="000000"/>
                </a:solidFill>
                <a:effectLst/>
                <a:latin typeface="Helvetica Neue"/>
              </a:rPr>
              <a:t>So let's check for stationarity:</a:t>
            </a:r>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9</a:t>
            </a:fld>
            <a:endParaRPr lang="en-US"/>
          </a:p>
        </p:txBody>
      </p:sp>
    </p:spTree>
    <p:extLst>
      <p:ext uri="{BB962C8B-B14F-4D97-AF65-F5344CB8AC3E}">
        <p14:creationId xmlns:p14="http://schemas.microsoft.com/office/powerpoint/2010/main" val="2150681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What do these mean? (explanations from </a:t>
            </a:r>
            <a:r>
              <a:rPr lang="en-US" b="0" i="0" u="sng" dirty="0">
                <a:solidFill>
                  <a:srgbClr val="1A466C"/>
                </a:solidFill>
                <a:effectLst/>
                <a:latin typeface="Helvetica Neue"/>
                <a:hlinkClick r:id="rId3"/>
              </a:rPr>
              <a:t>https://www.kdnuggets.com/2020/01/stock-market-forecasting-time-series-analysis.html</a:t>
            </a:r>
            <a:r>
              <a:rPr lang="en-US" b="0" i="0" dirty="0">
                <a:solidFill>
                  <a:srgbClr val="000000"/>
                </a:solidFill>
                <a:effectLst/>
                <a:latin typeface="Helvetica Neue"/>
              </a:rPr>
              <a:t>)</a:t>
            </a:r>
          </a:p>
          <a:p>
            <a:pPr algn="l"/>
            <a:r>
              <a:rPr lang="en-US" b="0" i="0" dirty="0">
                <a:solidFill>
                  <a:srgbClr val="000000"/>
                </a:solidFill>
                <a:effectLst/>
                <a:latin typeface="Helvetica Neue"/>
              </a:rPr>
              <a:t>Top left: The residual errors seem to fluctuate around a mean of zero and have a uniform variance.</a:t>
            </a:r>
          </a:p>
          <a:p>
            <a:pPr algn="l"/>
            <a:r>
              <a:rPr lang="en-US" b="0" i="0" dirty="0">
                <a:solidFill>
                  <a:srgbClr val="000000"/>
                </a:solidFill>
                <a:effectLst/>
                <a:latin typeface="Helvetica Neue"/>
              </a:rPr>
              <a:t>Top Right: The density plot suggest normal distribution with mean zero.</a:t>
            </a:r>
          </a:p>
          <a:p>
            <a:pPr algn="l"/>
            <a:r>
              <a:rPr lang="en-US" b="0" i="0" dirty="0">
                <a:solidFill>
                  <a:srgbClr val="000000"/>
                </a:solidFill>
                <a:effectLst/>
                <a:latin typeface="Helvetica Neue"/>
              </a:rPr>
              <a:t>Bottom left: All the dots should fall perfectly in line with the red line. Any significant deviations would imply the distribution is skewed.</a:t>
            </a:r>
          </a:p>
          <a:p>
            <a:pPr algn="l"/>
            <a:r>
              <a:rPr lang="en-US" b="0" i="0" dirty="0">
                <a:solidFill>
                  <a:srgbClr val="000000"/>
                </a:solidFill>
                <a:effectLst/>
                <a:latin typeface="Helvetica Neue"/>
              </a:rPr>
              <a:t>Bottom Right: The Correlogram, aka, ACF plot shows the residual errors are not autocorrelated. Any autocorrelation would imply that there is some pattern in the residual errors which are not explained in the model. So you will need to look for more X’s (predictors) to the model.</a:t>
            </a:r>
          </a:p>
          <a:p>
            <a:pPr algn="l"/>
            <a:r>
              <a:rPr lang="en-US" b="0" i="0" dirty="0">
                <a:solidFill>
                  <a:srgbClr val="000000"/>
                </a:solidFill>
                <a:effectLst/>
                <a:latin typeface="Helvetica Neue"/>
              </a:rPr>
              <a:t>Overall, it seems to be a good fit.</a:t>
            </a:r>
          </a:p>
          <a:p>
            <a:endParaRPr lang="en-US" dirty="0"/>
          </a:p>
        </p:txBody>
      </p:sp>
      <p:sp>
        <p:nvSpPr>
          <p:cNvPr id="4" name="Slide Number Placeholder 3"/>
          <p:cNvSpPr>
            <a:spLocks noGrp="1"/>
          </p:cNvSpPr>
          <p:nvPr>
            <p:ph type="sldNum" sz="quarter" idx="5"/>
          </p:nvPr>
        </p:nvSpPr>
        <p:spPr/>
        <p:txBody>
          <a:bodyPr/>
          <a:lstStyle/>
          <a:p>
            <a:fld id="{D231C994-A7A6-4576-8A44-A8D16AAB8F08}" type="slidenum">
              <a:rPr lang="en-US" smtClean="0"/>
              <a:t>11</a:t>
            </a:fld>
            <a:endParaRPr lang="en-US"/>
          </a:p>
        </p:txBody>
      </p:sp>
    </p:spTree>
    <p:extLst>
      <p:ext uri="{BB962C8B-B14F-4D97-AF65-F5344CB8AC3E}">
        <p14:creationId xmlns:p14="http://schemas.microsoft.com/office/powerpoint/2010/main" val="217139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a:p>
            <a:r>
              <a:rPr lang="en-US" dirty="0"/>
              <a:t>What is going on here?  Why would both spouses abruptly stop ordering goods on-line for several months?</a:t>
            </a:r>
          </a:p>
          <a:p>
            <a:r>
              <a:rPr lang="en-US" dirty="0"/>
              <a:t>Is this an error in Amazon’s dataset?  Or ‘COVID effect’?</a:t>
            </a:r>
          </a:p>
        </p:txBody>
      </p:sp>
      <p:sp>
        <p:nvSpPr>
          <p:cNvPr id="4" name="Slide Number Placeholder 3"/>
          <p:cNvSpPr>
            <a:spLocks noGrp="1"/>
          </p:cNvSpPr>
          <p:nvPr>
            <p:ph type="sldNum" sz="quarter" idx="5"/>
          </p:nvPr>
        </p:nvSpPr>
        <p:spPr/>
        <p:txBody>
          <a:bodyPr/>
          <a:lstStyle/>
          <a:p>
            <a:fld id="{D231C994-A7A6-4576-8A44-A8D16AAB8F08}" type="slidenum">
              <a:rPr lang="en-US" smtClean="0"/>
              <a:t>12</a:t>
            </a:fld>
            <a:endParaRPr lang="en-US"/>
          </a:p>
        </p:txBody>
      </p:sp>
    </p:spTree>
    <p:extLst>
      <p:ext uri="{BB962C8B-B14F-4D97-AF65-F5344CB8AC3E}">
        <p14:creationId xmlns:p14="http://schemas.microsoft.com/office/powerpoint/2010/main" val="20320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Having purchased about half of the textbooks for a graduate program used but seeing only one used book purchase listed in recent months leads to the unfortunate conclusion that Amazon no longer tracks the condition of the books that it sells through outside vendors or itself.  This results in an inability to predict purchase of a used book based on date of publication or purchase price.</a:t>
            </a:r>
            <a:endParaRPr lang="en-US" dirty="0"/>
          </a:p>
          <a:p>
            <a:endParaRPr lang="en-US" dirty="0"/>
          </a:p>
          <a:p>
            <a:r>
              <a:rPr lang="en-US" dirty="0"/>
              <a:t>This is interesting.  I did not notice when initially reviewing the dataset, that the ‘condition’ of books purchased was no longer being recorded.  That is surprising, given that data storage is cheaper than ever and Amazon already had the processes in place by which to store the data.</a:t>
            </a:r>
          </a:p>
        </p:txBody>
      </p:sp>
      <p:sp>
        <p:nvSpPr>
          <p:cNvPr id="4" name="Slide Number Placeholder 3"/>
          <p:cNvSpPr>
            <a:spLocks noGrp="1"/>
          </p:cNvSpPr>
          <p:nvPr>
            <p:ph type="sldNum" sz="quarter" idx="5"/>
          </p:nvPr>
        </p:nvSpPr>
        <p:spPr/>
        <p:txBody>
          <a:bodyPr/>
          <a:lstStyle/>
          <a:p>
            <a:fld id="{D231C994-A7A6-4576-8A44-A8D16AAB8F08}" type="slidenum">
              <a:rPr lang="en-US" smtClean="0"/>
              <a:t>15</a:t>
            </a:fld>
            <a:endParaRPr lang="en-US"/>
          </a:p>
        </p:txBody>
      </p:sp>
    </p:spTree>
    <p:extLst>
      <p:ext uri="{BB962C8B-B14F-4D97-AF65-F5344CB8AC3E}">
        <p14:creationId xmlns:p14="http://schemas.microsoft.com/office/powerpoint/2010/main" val="256520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E2EB183-DBB1-418F-AF6E-F1A30892CB6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B7B2F-AD52-4E9B-BFCB-1D69DDE51D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41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183-DBB1-418F-AF6E-F1A30892CB6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B7B2F-AD52-4E9B-BFCB-1D69DDE51D6F}" type="slidenum">
              <a:rPr lang="en-US" smtClean="0"/>
              <a:t>‹#›</a:t>
            </a:fld>
            <a:endParaRPr lang="en-US"/>
          </a:p>
        </p:txBody>
      </p:sp>
    </p:spTree>
    <p:extLst>
      <p:ext uri="{BB962C8B-B14F-4D97-AF65-F5344CB8AC3E}">
        <p14:creationId xmlns:p14="http://schemas.microsoft.com/office/powerpoint/2010/main" val="401169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183-DBB1-418F-AF6E-F1A30892CB6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B7B2F-AD52-4E9B-BFCB-1D69DDE51D6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88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183-DBB1-418F-AF6E-F1A30892CB6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B7B2F-AD52-4E9B-BFCB-1D69DDE51D6F}" type="slidenum">
              <a:rPr lang="en-US" smtClean="0"/>
              <a:t>‹#›</a:t>
            </a:fld>
            <a:endParaRPr lang="en-US"/>
          </a:p>
        </p:txBody>
      </p:sp>
    </p:spTree>
    <p:extLst>
      <p:ext uri="{BB962C8B-B14F-4D97-AF65-F5344CB8AC3E}">
        <p14:creationId xmlns:p14="http://schemas.microsoft.com/office/powerpoint/2010/main" val="280387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EB183-DBB1-418F-AF6E-F1A30892CB69}"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B7B2F-AD52-4E9B-BFCB-1D69DDE51D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36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2EB183-DBB1-418F-AF6E-F1A30892CB69}"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B7B2F-AD52-4E9B-BFCB-1D69DDE51D6F}" type="slidenum">
              <a:rPr lang="en-US" smtClean="0"/>
              <a:t>‹#›</a:t>
            </a:fld>
            <a:endParaRPr lang="en-US"/>
          </a:p>
        </p:txBody>
      </p:sp>
    </p:spTree>
    <p:extLst>
      <p:ext uri="{BB962C8B-B14F-4D97-AF65-F5344CB8AC3E}">
        <p14:creationId xmlns:p14="http://schemas.microsoft.com/office/powerpoint/2010/main" val="285830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EB183-DBB1-418F-AF6E-F1A30892CB69}"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B7B2F-AD52-4E9B-BFCB-1D69DDE51D6F}" type="slidenum">
              <a:rPr lang="en-US" smtClean="0"/>
              <a:t>‹#›</a:t>
            </a:fld>
            <a:endParaRPr lang="en-US"/>
          </a:p>
        </p:txBody>
      </p:sp>
    </p:spTree>
    <p:extLst>
      <p:ext uri="{BB962C8B-B14F-4D97-AF65-F5344CB8AC3E}">
        <p14:creationId xmlns:p14="http://schemas.microsoft.com/office/powerpoint/2010/main" val="3785614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2EB183-DBB1-418F-AF6E-F1A30892CB69}"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B7B2F-AD52-4E9B-BFCB-1D69DDE51D6F}" type="slidenum">
              <a:rPr lang="en-US" smtClean="0"/>
              <a:t>‹#›</a:t>
            </a:fld>
            <a:endParaRPr lang="en-US"/>
          </a:p>
        </p:txBody>
      </p:sp>
    </p:spTree>
    <p:extLst>
      <p:ext uri="{BB962C8B-B14F-4D97-AF65-F5344CB8AC3E}">
        <p14:creationId xmlns:p14="http://schemas.microsoft.com/office/powerpoint/2010/main" val="103462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EB183-DBB1-418F-AF6E-F1A30892CB69}" type="datetimeFigureOut">
              <a:rPr lang="en-US" smtClean="0"/>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B7B2F-AD52-4E9B-BFCB-1D69DDE51D6F}" type="slidenum">
              <a:rPr lang="en-US" smtClean="0"/>
              <a:t>‹#›</a:t>
            </a:fld>
            <a:endParaRPr lang="en-US"/>
          </a:p>
        </p:txBody>
      </p:sp>
    </p:spTree>
    <p:extLst>
      <p:ext uri="{BB962C8B-B14F-4D97-AF65-F5344CB8AC3E}">
        <p14:creationId xmlns:p14="http://schemas.microsoft.com/office/powerpoint/2010/main" val="119043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EB183-DBB1-418F-AF6E-F1A30892CB69}"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B7B2F-AD52-4E9B-BFCB-1D69DDE51D6F}" type="slidenum">
              <a:rPr lang="en-US" smtClean="0"/>
              <a:t>‹#›</a:t>
            </a:fld>
            <a:endParaRPr lang="en-US"/>
          </a:p>
        </p:txBody>
      </p:sp>
    </p:spTree>
    <p:extLst>
      <p:ext uri="{BB962C8B-B14F-4D97-AF65-F5344CB8AC3E}">
        <p14:creationId xmlns:p14="http://schemas.microsoft.com/office/powerpoint/2010/main" val="331640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EB183-DBB1-418F-AF6E-F1A30892CB69}"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B7B2F-AD52-4E9B-BFCB-1D69DDE51D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63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2EB183-DBB1-418F-AF6E-F1A30892CB69}" type="datetimeFigureOut">
              <a:rPr lang="en-US" smtClean="0"/>
              <a:t>7/25/2021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BBB7B2F-AD52-4E9B-BFCB-1D69DDE51D6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9536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e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jpe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jpe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6.jpe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jpe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s://www.marieclaire.com/fashion/g1898/best-online-shopping/" TargetMode="External"/><Relationship Id="rId3" Type="http://schemas.microsoft.com/office/2007/relationships/hdphoto" Target="../media/hdphoto1.wdp"/><Relationship Id="rId7" Type="http://schemas.openxmlformats.org/officeDocument/2006/relationships/hyperlink" Target="https://www.techwalls.com/amazon-ban-return-too-many-items/" TargetMode="External"/><Relationship Id="rId12" Type="http://schemas.openxmlformats.org/officeDocument/2006/relationships/hyperlink" Target="http://r4stats.com/2017/03/23/the-tidyverse-curse/"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www.dataquest.io/blog/how-much-spent-amazon-data-analysis/" TargetMode="External"/><Relationship Id="rId11" Type="http://schemas.openxmlformats.org/officeDocument/2006/relationships/hyperlink" Target="https://www.businessinsider.com/jeff-bezos-amazon-history-facts-2017-4" TargetMode="External"/><Relationship Id="rId5" Type="http://schemas.openxmlformats.org/officeDocument/2006/relationships/hyperlink" Target="https://analyticsindiamag.com/top-10-python-tools-for-time-series-analysis/" TargetMode="External"/><Relationship Id="rId10" Type="http://schemas.openxmlformats.org/officeDocument/2006/relationships/hyperlink" Target="https://www.ksat.com/features/2021/04/02/how-to-check-the-total-amount-youve-ever-spent-on-amazon/" TargetMode="External"/><Relationship Id="rId4" Type="http://schemas.openxmlformats.org/officeDocument/2006/relationships/image" Target="../media/image16.jpeg"/><Relationship Id="rId9" Type="http://schemas.openxmlformats.org/officeDocument/2006/relationships/hyperlink" Target="https://www.consumer.ftc.gov/articles/online-shopping"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statisticsglobe.com/error-discrete-value-supplied-to-continuous-scale-in-r" TargetMode="External"/><Relationship Id="rId3" Type="http://schemas.microsoft.com/office/2007/relationships/hdphoto" Target="../media/hdphoto1.wdp"/><Relationship Id="rId7" Type="http://schemas.openxmlformats.org/officeDocument/2006/relationships/hyperlink" Target="http://rstudio-pubs-static.s3.amazonaws.com/374830_ab4ac8951c94411aa9abfe5f561cef91.html" TargetMode="External"/><Relationship Id="rId12" Type="http://schemas.openxmlformats.org/officeDocument/2006/relationships/hyperlink" Target="https://towardsdatascience.com/how-to-model-time-series-data-with-linear-regression-cd94d1d901c0"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towardsdatascience.com/if-you-cant-measure-it-you-can-t-improve-it-5c059014faad" TargetMode="External"/><Relationship Id="rId11" Type="http://schemas.openxmlformats.org/officeDocument/2006/relationships/hyperlink" Target="https://www.techchange.org/2017/05/15/how-to-find-and-visualize-your-amazon-order-history-data-tutorial/" TargetMode="External"/><Relationship Id="rId5" Type="http://schemas.openxmlformats.org/officeDocument/2006/relationships/hyperlink" Target="https://www.cnet.com/tech/services-and-software/amazon-banned-this-shopper-then-he-outsmarted-them/" TargetMode="External"/><Relationship Id="rId10" Type="http://schemas.openxmlformats.org/officeDocument/2006/relationships/hyperlink" Target="https://www.investopedia.com/articles/personal-finance/070215/how-buying-amazoncom-works.asp" TargetMode="External"/><Relationship Id="rId4" Type="http://schemas.openxmlformats.org/officeDocument/2006/relationships/image" Target="../media/image16.jpeg"/><Relationship Id="rId9" Type="http://schemas.openxmlformats.org/officeDocument/2006/relationships/hyperlink" Target="https://sievo.com/resources/spend-analysis-10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3C2EE-A97A-402A-9A9D-101EF17EB937}"/>
              </a:ext>
            </a:extLst>
          </p:cNvPr>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ON-line Spending Habits: Describing Behavior is Easier Than Predicting It!</a:t>
            </a:r>
          </a:p>
        </p:txBody>
      </p:sp>
      <p:sp>
        <p:nvSpPr>
          <p:cNvPr id="3" name="Subtitle 2">
            <a:extLst>
              <a:ext uri="{FF2B5EF4-FFF2-40B4-BE49-F238E27FC236}">
                <a16:creationId xmlns:a16="http://schemas.microsoft.com/office/drawing/2014/main" id="{491E904C-4E2B-49D8-ACF4-F3EE54DE6342}"/>
              </a:ext>
            </a:extLst>
          </p:cNvPr>
          <p:cNvSpPr>
            <a:spLocks noGrp="1"/>
          </p:cNvSpPr>
          <p:nvPr>
            <p:ph type="subTitle" idx="1"/>
          </p:nvPr>
        </p:nvSpPr>
        <p:spPr>
          <a:xfrm>
            <a:off x="4713224" y="4297556"/>
            <a:ext cx="6353968" cy="1433391"/>
          </a:xfrm>
        </p:spPr>
        <p:txBody>
          <a:bodyPr anchor="t">
            <a:normAutofit lnSpcReduction="10000"/>
          </a:bodyPr>
          <a:lstStyle/>
          <a:p>
            <a:r>
              <a:rPr lang="en-US" dirty="0">
                <a:solidFill>
                  <a:srgbClr val="FFFFFF"/>
                </a:solidFill>
              </a:rPr>
              <a:t>Jolene Branch</a:t>
            </a:r>
            <a:br>
              <a:rPr lang="en-US" dirty="0">
                <a:solidFill>
                  <a:srgbClr val="FFFFFF"/>
                </a:solidFill>
              </a:rPr>
            </a:br>
            <a:r>
              <a:rPr lang="en-US" dirty="0">
                <a:solidFill>
                  <a:srgbClr val="FFFFFF"/>
                </a:solidFill>
              </a:rPr>
              <a:t>DSC680: Applied Data Science</a:t>
            </a:r>
            <a:br>
              <a:rPr lang="en-US" dirty="0">
                <a:solidFill>
                  <a:srgbClr val="FFFFFF"/>
                </a:solidFill>
              </a:rPr>
            </a:br>
            <a:r>
              <a:rPr lang="en-US" dirty="0">
                <a:solidFill>
                  <a:srgbClr val="FFFFFF"/>
                </a:solidFill>
              </a:rPr>
              <a:t>Bellevue University</a:t>
            </a:r>
            <a:br>
              <a:rPr lang="en-US" dirty="0">
                <a:solidFill>
                  <a:srgbClr val="FFFFFF"/>
                </a:solidFill>
              </a:rPr>
            </a:br>
            <a:r>
              <a:rPr lang="en-US" dirty="0">
                <a:solidFill>
                  <a:srgbClr val="FFFFFF"/>
                </a:solidFill>
              </a:rPr>
              <a:t>July 25, 2021</a:t>
            </a:r>
            <a:br>
              <a:rPr lang="en-US" dirty="0">
                <a:solidFill>
                  <a:srgbClr val="FFFFFF"/>
                </a:solidFill>
              </a:rPr>
            </a:br>
            <a:endParaRPr lang="en-US" dirty="0">
              <a:solidFill>
                <a:srgbClr val="FFFFFF"/>
              </a:solidFill>
            </a:endParaRP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41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2">
            <a:lum bright="70000" contrast="-70000"/>
            <a:alphaModFix amt="42000"/>
            <a:extLst>
              <a:ext uri="{BEBA8EAE-BF5A-486C-A8C5-ECC9F3942E4B}">
                <a14:imgProps xmlns:a14="http://schemas.microsoft.com/office/drawing/2010/main">
                  <a14:imgLayer r:embed="rId3">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4">
              <a:alphaModFix amt="0"/>
              <a:lum bright="70000" contrast="-70000"/>
            </a:blip>
            <a:srcRect/>
            <a:tile tx="0" ty="0" sx="100000" sy="100000" flip="none" algn="tl"/>
          </a:blipFill>
        </p:spPr>
      </p:pic>
      <p:sp>
        <p:nvSpPr>
          <p:cNvPr id="2" name="Title 1">
            <a:extLst>
              <a:ext uri="{FF2B5EF4-FFF2-40B4-BE49-F238E27FC236}">
                <a16:creationId xmlns:a16="http://schemas.microsoft.com/office/drawing/2014/main" id="{A754729C-9292-418A-826A-A25684CD7DAB}"/>
              </a:ext>
            </a:extLst>
          </p:cNvPr>
          <p:cNvSpPr>
            <a:spLocks noGrp="1"/>
          </p:cNvSpPr>
          <p:nvPr>
            <p:ph type="title"/>
          </p:nvPr>
        </p:nvSpPr>
        <p:spPr>
          <a:xfrm>
            <a:off x="989623" y="352882"/>
            <a:ext cx="9720072" cy="1499616"/>
          </a:xfrm>
        </p:spPr>
        <p:txBody>
          <a:bodyPr>
            <a:normAutofit/>
          </a:bodyPr>
          <a:lstStyle/>
          <a:p>
            <a:r>
              <a:rPr lang="en-US" sz="4400" cap="none" dirty="0"/>
              <a:t>SARIMAX Results</a:t>
            </a:r>
          </a:p>
        </p:txBody>
      </p:sp>
      <p:pic>
        <p:nvPicPr>
          <p:cNvPr id="7" name="Picture 6">
            <a:extLst>
              <a:ext uri="{FF2B5EF4-FFF2-40B4-BE49-F238E27FC236}">
                <a16:creationId xmlns:a16="http://schemas.microsoft.com/office/drawing/2014/main" id="{B10D590B-6899-40A3-8E75-B0D1B2085360}"/>
              </a:ext>
            </a:extLst>
          </p:cNvPr>
          <p:cNvPicPr>
            <a:picLocks noChangeAspect="1"/>
          </p:cNvPicPr>
          <p:nvPr/>
        </p:nvPicPr>
        <p:blipFill>
          <a:blip r:embed="rId5"/>
          <a:stretch>
            <a:fillRect/>
          </a:stretch>
        </p:blipFill>
        <p:spPr>
          <a:xfrm>
            <a:off x="1100012" y="1794876"/>
            <a:ext cx="7422886" cy="4710242"/>
          </a:xfrm>
          <a:prstGeom prst="rect">
            <a:avLst/>
          </a:prstGeom>
        </p:spPr>
      </p:pic>
      <p:sp>
        <p:nvSpPr>
          <p:cNvPr id="8" name="Arrow: Down 7">
            <a:extLst>
              <a:ext uri="{FF2B5EF4-FFF2-40B4-BE49-F238E27FC236}">
                <a16:creationId xmlns:a16="http://schemas.microsoft.com/office/drawing/2014/main" id="{539AF406-9BD4-4A2E-A8D4-96D65844DD66}"/>
              </a:ext>
            </a:extLst>
          </p:cNvPr>
          <p:cNvSpPr/>
          <p:nvPr/>
        </p:nvSpPr>
        <p:spPr>
          <a:xfrm rot="3441706">
            <a:off x="7997115" y="4466352"/>
            <a:ext cx="293298" cy="97478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C3D86592-5204-4724-B79D-9DA37A45BFA1}"/>
              </a:ext>
            </a:extLst>
          </p:cNvPr>
          <p:cNvSpPr/>
          <p:nvPr/>
        </p:nvSpPr>
        <p:spPr>
          <a:xfrm rot="17485390">
            <a:off x="898169" y="5462760"/>
            <a:ext cx="293298" cy="97478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57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54729C-9292-418A-826A-A25684CD7DAB}"/>
              </a:ext>
            </a:extLst>
          </p:cNvPr>
          <p:cNvSpPr>
            <a:spLocks noGrp="1"/>
          </p:cNvSpPr>
          <p:nvPr>
            <p:ph type="title"/>
          </p:nvPr>
        </p:nvSpPr>
        <p:spPr>
          <a:xfrm>
            <a:off x="989623" y="291918"/>
            <a:ext cx="9720072" cy="1499616"/>
          </a:xfrm>
        </p:spPr>
        <p:txBody>
          <a:bodyPr>
            <a:normAutofit/>
          </a:bodyPr>
          <a:lstStyle/>
          <a:p>
            <a:r>
              <a:rPr lang="en-US" sz="4400" cap="none" dirty="0"/>
              <a:t>ARIMA Results</a:t>
            </a:r>
          </a:p>
        </p:txBody>
      </p:sp>
      <p:pic>
        <p:nvPicPr>
          <p:cNvPr id="7" name="Picture 6">
            <a:extLst>
              <a:ext uri="{FF2B5EF4-FFF2-40B4-BE49-F238E27FC236}">
                <a16:creationId xmlns:a16="http://schemas.microsoft.com/office/drawing/2014/main" id="{94A2B866-D1C3-4988-89C4-2CAE6C767959}"/>
              </a:ext>
            </a:extLst>
          </p:cNvPr>
          <p:cNvPicPr>
            <a:picLocks noChangeAspect="1"/>
          </p:cNvPicPr>
          <p:nvPr/>
        </p:nvPicPr>
        <p:blipFill>
          <a:blip r:embed="rId3"/>
          <a:stretch>
            <a:fillRect/>
          </a:stretch>
        </p:blipFill>
        <p:spPr>
          <a:xfrm>
            <a:off x="1269146" y="1508147"/>
            <a:ext cx="9440549" cy="5185951"/>
          </a:xfrm>
          <a:prstGeom prst="rect">
            <a:avLst/>
          </a:prstGeom>
        </p:spPr>
      </p:pic>
    </p:spTree>
    <p:extLst>
      <p:ext uri="{BB962C8B-B14F-4D97-AF65-F5344CB8AC3E}">
        <p14:creationId xmlns:p14="http://schemas.microsoft.com/office/powerpoint/2010/main" val="218695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9246ED57-E842-421A-BF89-85FD4B2E54D2}"/>
              </a:ext>
            </a:extLst>
          </p:cNvPr>
          <p:cNvPicPr>
            <a:picLocks noChangeAspect="1"/>
          </p:cNvPicPr>
          <p:nvPr/>
        </p:nvPicPr>
        <p:blipFill>
          <a:blip r:embed="rId3"/>
          <a:stretch>
            <a:fillRect/>
          </a:stretch>
        </p:blipFill>
        <p:spPr>
          <a:xfrm>
            <a:off x="95003" y="312976"/>
            <a:ext cx="8410273" cy="5149674"/>
          </a:xfrm>
          <a:prstGeom prst="rect">
            <a:avLst/>
          </a:prstGeom>
        </p:spPr>
      </p:pic>
      <p:sp>
        <p:nvSpPr>
          <p:cNvPr id="6" name="Arrow: Down 5">
            <a:extLst>
              <a:ext uri="{FF2B5EF4-FFF2-40B4-BE49-F238E27FC236}">
                <a16:creationId xmlns:a16="http://schemas.microsoft.com/office/drawing/2014/main" id="{BAF5D6B3-6C51-4878-AC3C-40C01E23600D}"/>
              </a:ext>
            </a:extLst>
          </p:cNvPr>
          <p:cNvSpPr/>
          <p:nvPr/>
        </p:nvSpPr>
        <p:spPr>
          <a:xfrm rot="3452990">
            <a:off x="5259618" y="4122700"/>
            <a:ext cx="260438" cy="798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34E3C3-3CB5-4139-9058-A3127FF78CE8}"/>
              </a:ext>
            </a:extLst>
          </p:cNvPr>
          <p:cNvSpPr txBox="1"/>
          <p:nvPr/>
        </p:nvSpPr>
        <p:spPr>
          <a:xfrm>
            <a:off x="8505276" y="4476845"/>
            <a:ext cx="3325091" cy="923330"/>
          </a:xfrm>
          <a:prstGeom prst="rect">
            <a:avLst/>
          </a:prstGeom>
          <a:noFill/>
        </p:spPr>
        <p:txBody>
          <a:bodyPr wrap="square" rtlCol="0">
            <a:spAutoFit/>
          </a:bodyPr>
          <a:lstStyle/>
          <a:p>
            <a:r>
              <a:rPr lang="en-US" dirty="0"/>
              <a:t>What is going on here?  Post-COVID vaccine availability ‘shop in person’ phenomena?</a:t>
            </a:r>
          </a:p>
        </p:txBody>
      </p:sp>
    </p:spTree>
    <p:extLst>
      <p:ext uri="{BB962C8B-B14F-4D97-AF65-F5344CB8AC3E}">
        <p14:creationId xmlns:p14="http://schemas.microsoft.com/office/powerpoint/2010/main" val="224359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noAutofit/>
          </a:bodyPr>
          <a:lstStyle/>
          <a:p>
            <a:r>
              <a:rPr lang="en-US" sz="3600" b="1" i="1" cap="none" dirty="0">
                <a:effectLst/>
                <a:latin typeface="Calibri" panose="020F0502020204030204" pitchFamily="34" charset="0"/>
                <a:ea typeface="Calibri" panose="020F0502020204030204" pitchFamily="34" charset="0"/>
              </a:rPr>
              <a:t>“</a:t>
            </a:r>
            <a:r>
              <a:rPr lang="en-US" sz="3600" b="1" i="1" cap="none" dirty="0">
                <a:effectLst/>
                <a:latin typeface="Calibri" panose="020F0502020204030204" pitchFamily="34" charset="0"/>
                <a:ea typeface="Times New Roman" panose="02020603050405020304" pitchFamily="18" charset="0"/>
              </a:rPr>
              <a:t>Can linear regression be used to predict if I will purchase something based on either one of two derived variables?</a:t>
            </a:r>
            <a:endParaRPr lang="en-US" sz="3200" cap="none" dirty="0"/>
          </a:p>
        </p:txBody>
      </p:sp>
      <p:pic>
        <p:nvPicPr>
          <p:cNvPr id="2" name="Picture 1">
            <a:extLst>
              <a:ext uri="{FF2B5EF4-FFF2-40B4-BE49-F238E27FC236}">
                <a16:creationId xmlns:a16="http://schemas.microsoft.com/office/drawing/2014/main" id="{117FE5DF-7F5E-4CC8-A1FB-901CEF68ECB7}"/>
              </a:ext>
            </a:extLst>
          </p:cNvPr>
          <p:cNvPicPr>
            <a:picLocks noChangeAspect="1"/>
          </p:cNvPicPr>
          <p:nvPr/>
        </p:nvPicPr>
        <p:blipFill>
          <a:blip r:embed="rId2"/>
          <a:stretch>
            <a:fillRect/>
          </a:stretch>
        </p:blipFill>
        <p:spPr>
          <a:xfrm>
            <a:off x="188692" y="2084832"/>
            <a:ext cx="7282883" cy="4434721"/>
          </a:xfrm>
          <a:prstGeom prst="rect">
            <a:avLst/>
          </a:prstGeom>
        </p:spPr>
      </p:pic>
      <p:sp>
        <p:nvSpPr>
          <p:cNvPr id="3" name="TextBox 2">
            <a:extLst>
              <a:ext uri="{FF2B5EF4-FFF2-40B4-BE49-F238E27FC236}">
                <a16:creationId xmlns:a16="http://schemas.microsoft.com/office/drawing/2014/main" id="{3E013930-BC07-4B4D-B87A-5933E014D684}"/>
              </a:ext>
            </a:extLst>
          </p:cNvPr>
          <p:cNvSpPr txBox="1"/>
          <p:nvPr/>
        </p:nvSpPr>
        <p:spPr>
          <a:xfrm>
            <a:off x="7593792" y="2961995"/>
            <a:ext cx="4251366" cy="175432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It appears that there is a positive correlation between the Cost of Item and Dollars Saved.  However, the strength of relationship weakens as the Cost of Item increases due to small number of instances at the higher price levels. </a:t>
            </a:r>
            <a:endParaRPr lang="en-US" dirty="0"/>
          </a:p>
        </p:txBody>
      </p:sp>
    </p:spTree>
    <p:extLst>
      <p:ext uri="{BB962C8B-B14F-4D97-AF65-F5344CB8AC3E}">
        <p14:creationId xmlns:p14="http://schemas.microsoft.com/office/powerpoint/2010/main" val="104825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16FE797B-3D25-4653-9CB1-8CF33676FE91}"/>
              </a:ext>
            </a:extLst>
          </p:cNvPr>
          <p:cNvPicPr>
            <a:picLocks noChangeAspect="1"/>
          </p:cNvPicPr>
          <p:nvPr/>
        </p:nvPicPr>
        <p:blipFill>
          <a:blip r:embed="rId2"/>
          <a:stretch>
            <a:fillRect/>
          </a:stretch>
        </p:blipFill>
        <p:spPr>
          <a:xfrm>
            <a:off x="296884" y="1295634"/>
            <a:ext cx="7441138" cy="4571531"/>
          </a:xfrm>
          <a:prstGeom prst="rect">
            <a:avLst/>
          </a:prstGeom>
        </p:spPr>
      </p:pic>
      <p:sp>
        <p:nvSpPr>
          <p:cNvPr id="6" name="TextBox 5">
            <a:extLst>
              <a:ext uri="{FF2B5EF4-FFF2-40B4-BE49-F238E27FC236}">
                <a16:creationId xmlns:a16="http://schemas.microsoft.com/office/drawing/2014/main" id="{A5FD24DC-C3D1-43A7-B4EF-E7E3CDB5C97F}"/>
              </a:ext>
            </a:extLst>
          </p:cNvPr>
          <p:cNvSpPr txBox="1"/>
          <p:nvPr/>
        </p:nvSpPr>
        <p:spPr>
          <a:xfrm>
            <a:off x="7920842" y="2167247"/>
            <a:ext cx="3883231" cy="1200329"/>
          </a:xfrm>
          <a:prstGeom prst="rect">
            <a:avLst/>
          </a:prstGeom>
          <a:noFill/>
        </p:spPr>
        <p:txBody>
          <a:bodyPr wrap="square" rtlCol="0">
            <a:spAutoFit/>
          </a:bodyPr>
          <a:lstStyle/>
          <a:p>
            <a:r>
              <a:rPr lang="en-US" dirty="0"/>
              <a:t>This (low n at high dollar amounts) might also be skewing an Item Total and Percent Savings chart, subsetted by spouse.</a:t>
            </a:r>
          </a:p>
        </p:txBody>
      </p:sp>
    </p:spTree>
    <p:extLst>
      <p:ext uri="{BB962C8B-B14F-4D97-AF65-F5344CB8AC3E}">
        <p14:creationId xmlns:p14="http://schemas.microsoft.com/office/powerpoint/2010/main" val="221626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noAutofit/>
          </a:bodyPr>
          <a:lstStyle/>
          <a:p>
            <a:r>
              <a:rPr lang="en-US" sz="3600" b="1" i="1" cap="none" dirty="0">
                <a:effectLst/>
                <a:latin typeface="Calibri" panose="020F0502020204030204" pitchFamily="34" charset="0"/>
                <a:ea typeface="Calibri" panose="020F0502020204030204" pitchFamily="34" charset="0"/>
                <a:cs typeface="Times New Roman" panose="02020603050405020304" pitchFamily="18" charset="0"/>
              </a:rPr>
              <a:t>“How much % off does a textbook have to be for me to buy it new?” </a:t>
            </a:r>
            <a:br>
              <a:rPr lang="en-US" sz="3600" b="1" i="1" cap="none" dirty="0">
                <a:latin typeface="Calibri" panose="020F0502020204030204" pitchFamily="34" charset="0"/>
                <a:ea typeface="Calibri" panose="020F0502020204030204" pitchFamily="34" charset="0"/>
                <a:cs typeface="Times New Roman" panose="02020603050405020304" pitchFamily="18" charset="0"/>
              </a:rPr>
            </a:br>
            <a:r>
              <a:rPr lang="en-US" sz="3600" b="1" i="1" cap="none" dirty="0">
                <a:effectLst/>
                <a:latin typeface="Calibri" panose="020F0502020204030204" pitchFamily="34" charset="0"/>
                <a:ea typeface="Calibri" panose="020F0502020204030204" pitchFamily="34" charset="0"/>
                <a:cs typeface="Times New Roman" panose="02020603050405020304" pitchFamily="18" charset="0"/>
              </a:rPr>
              <a:t>“Am I more likely to purchase a book NEW if it is a more recent release?”</a:t>
            </a:r>
            <a:br>
              <a:rPr lang="en-US" sz="3600" b="1" i="1" cap="none" dirty="0">
                <a:effectLst/>
                <a:latin typeface="Calibri" panose="020F0502020204030204" pitchFamily="34" charset="0"/>
                <a:ea typeface="Calibri" panose="020F0502020204030204" pitchFamily="34" charset="0"/>
                <a:cs typeface="Times New Roman" panose="02020603050405020304" pitchFamily="18" charset="0"/>
              </a:rPr>
            </a:br>
            <a:endParaRPr lang="en-US" sz="3200" cap="none" dirty="0"/>
          </a:p>
        </p:txBody>
      </p:sp>
      <p:sp>
        <p:nvSpPr>
          <p:cNvPr id="2" name="Content Placeholder 1">
            <a:extLst>
              <a:ext uri="{FF2B5EF4-FFF2-40B4-BE49-F238E27FC236}">
                <a16:creationId xmlns:a16="http://schemas.microsoft.com/office/drawing/2014/main" id="{DAED77FC-8D71-4124-B673-766004E1AB57}"/>
              </a:ext>
            </a:extLst>
          </p:cNvPr>
          <p:cNvSpPr>
            <a:spLocks noGrp="1"/>
          </p:cNvSpPr>
          <p:nvPr>
            <p:ph idx="1"/>
          </p:nvPr>
        </p:nvSpPr>
        <p:spPr/>
        <p:txBody>
          <a:bodyPr>
            <a:normAutofit/>
          </a:bodyPr>
          <a:lstStyle/>
          <a:p>
            <a:r>
              <a:rPr lang="en-US" sz="2800" dirty="0"/>
              <a:t>Amazon no longer provides this information in individual’s ‘Order History.’</a:t>
            </a:r>
          </a:p>
        </p:txBody>
      </p:sp>
    </p:spTree>
    <p:extLst>
      <p:ext uri="{BB962C8B-B14F-4D97-AF65-F5344CB8AC3E}">
        <p14:creationId xmlns:p14="http://schemas.microsoft.com/office/powerpoint/2010/main" val="1181807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3">
            <a:lum bright="70000" contrast="-70000"/>
            <a:alphaModFix amt="42000"/>
            <a:extLst>
              <a:ext uri="{BEBA8EAE-BF5A-486C-A8C5-ECC9F3942E4B}">
                <a14:imgProps xmlns:a14="http://schemas.microsoft.com/office/drawing/2010/main">
                  <a14:imgLayer r:embed="rId4">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5">
              <a:alphaModFix amt="0"/>
              <a:lum bright="70000" contrast="-70000"/>
            </a:blip>
            <a:srcRect/>
            <a:tile tx="0" ty="0" sx="100000" sy="100000" flip="none" algn="tl"/>
          </a:blipFill>
        </p:spPr>
      </p:pic>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noAutofit/>
          </a:bodyPr>
          <a:lstStyle/>
          <a:p>
            <a:r>
              <a:rPr lang="en-US" sz="4000" b="1" i="1" cap="none" dirty="0">
                <a:effectLst/>
                <a:latin typeface="Calibri" panose="020F0502020204030204" pitchFamily="34" charset="0"/>
                <a:ea typeface="Calibri" panose="020F0502020204030204" pitchFamily="34" charset="0"/>
                <a:cs typeface="Times New Roman" panose="02020603050405020304" pitchFamily="18" charset="0"/>
              </a:rPr>
              <a:t>“Can Amazon predict how many home deliveries will be required in a month?”</a:t>
            </a:r>
            <a:endParaRPr lang="en-US" sz="3600" cap="none" dirty="0"/>
          </a:p>
        </p:txBody>
      </p:sp>
      <p:sp>
        <p:nvSpPr>
          <p:cNvPr id="2" name="Content Placeholder 1">
            <a:extLst>
              <a:ext uri="{FF2B5EF4-FFF2-40B4-BE49-F238E27FC236}">
                <a16:creationId xmlns:a16="http://schemas.microsoft.com/office/drawing/2014/main" id="{AB9214A2-8BF7-40A9-9A25-934E5962CB30}"/>
              </a:ext>
            </a:extLst>
          </p:cNvPr>
          <p:cNvSpPr>
            <a:spLocks noGrp="1"/>
          </p:cNvSpPr>
          <p:nvPr>
            <p:ph idx="1"/>
          </p:nvPr>
        </p:nvSpPr>
        <p:spPr/>
        <p:txBody>
          <a:bodyPr>
            <a:normAutofit/>
          </a:bodyPr>
          <a:lstStyle/>
          <a:p>
            <a:r>
              <a:rPr lang="en-US" sz="2800" dirty="0" err="1"/>
              <a:t>ShipmentDate</a:t>
            </a:r>
            <a:r>
              <a:rPr lang="en-US" sz="2800" dirty="0"/>
              <a:t> versus </a:t>
            </a:r>
            <a:r>
              <a:rPr lang="en-US" sz="2800" dirty="0" err="1"/>
              <a:t>ReceiptDate</a:t>
            </a:r>
            <a:endParaRPr lang="en-US" sz="2800" dirty="0"/>
          </a:p>
          <a:p>
            <a:r>
              <a:rPr lang="en-US" sz="2800" dirty="0"/>
              <a:t>Rural deliveries – too expensive?</a:t>
            </a:r>
          </a:p>
          <a:p>
            <a:r>
              <a:rPr lang="en-US" sz="2800" dirty="0"/>
              <a:t>Retail space purchases – future pick up locations for delivery abusers?</a:t>
            </a:r>
          </a:p>
          <a:p>
            <a:endParaRPr lang="en-US" sz="2800" dirty="0"/>
          </a:p>
          <a:p>
            <a:pPr algn="ctr"/>
            <a:r>
              <a:rPr lang="en-US" sz="3600" dirty="0"/>
              <a:t>PROBABLY!</a:t>
            </a:r>
          </a:p>
        </p:txBody>
      </p:sp>
    </p:spTree>
    <p:extLst>
      <p:ext uri="{BB962C8B-B14F-4D97-AF65-F5344CB8AC3E}">
        <p14:creationId xmlns:p14="http://schemas.microsoft.com/office/powerpoint/2010/main" val="16769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3">
            <a:lum bright="70000" contrast="-70000"/>
            <a:alphaModFix amt="42000"/>
            <a:extLst>
              <a:ext uri="{BEBA8EAE-BF5A-486C-A8C5-ECC9F3942E4B}">
                <a14:imgProps xmlns:a14="http://schemas.microsoft.com/office/drawing/2010/main">
                  <a14:imgLayer r:embed="rId4">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5">
              <a:alphaModFix amt="0"/>
              <a:lum bright="70000" contrast="-70000"/>
            </a:blip>
            <a:srcRect/>
            <a:tile tx="0" ty="0" sx="100000" sy="100000" flip="none" algn="tl"/>
          </a:blipFill>
        </p:spPr>
      </p:pic>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noAutofit/>
          </a:bodyPr>
          <a:lstStyle/>
          <a:p>
            <a:r>
              <a:rPr lang="en-US" sz="4000" b="1" i="1" cap="none" dirty="0">
                <a:effectLst/>
                <a:latin typeface="Calibri" panose="020F0502020204030204" pitchFamily="34" charset="0"/>
                <a:ea typeface="Calibri" panose="020F0502020204030204" pitchFamily="34" charset="0"/>
                <a:cs typeface="Times New Roman" panose="02020603050405020304" pitchFamily="18" charset="0"/>
              </a:rPr>
              <a:t>“Hypothesis: I’m willing to pay for shipping if I can get a great deal (such as for a used book)?”</a:t>
            </a:r>
            <a:endParaRPr lang="en-US" sz="3600" cap="none" dirty="0"/>
          </a:p>
        </p:txBody>
      </p:sp>
      <p:sp>
        <p:nvSpPr>
          <p:cNvPr id="2" name="Content Placeholder 1">
            <a:extLst>
              <a:ext uri="{FF2B5EF4-FFF2-40B4-BE49-F238E27FC236}">
                <a16:creationId xmlns:a16="http://schemas.microsoft.com/office/drawing/2014/main" id="{03CF5BAC-E997-4D50-913E-0925A2299F62}"/>
              </a:ext>
            </a:extLst>
          </p:cNvPr>
          <p:cNvSpPr>
            <a:spLocks noGrp="1"/>
          </p:cNvSpPr>
          <p:nvPr>
            <p:ph idx="1"/>
          </p:nvPr>
        </p:nvSpPr>
        <p:spPr/>
        <p:txBody>
          <a:bodyPr>
            <a:normAutofit/>
          </a:bodyPr>
          <a:lstStyle/>
          <a:p>
            <a:r>
              <a:rPr lang="en-US" sz="2800" dirty="0"/>
              <a:t>Data no longer provided in ‘Order History’ data pulls</a:t>
            </a:r>
          </a:p>
          <a:p>
            <a:r>
              <a:rPr lang="en-US" sz="2800" dirty="0"/>
              <a:t>This does NOT mean that Amazon cannot predict my purchase of a used book based on data of publication or purchase price!</a:t>
            </a:r>
          </a:p>
        </p:txBody>
      </p:sp>
    </p:spTree>
    <p:extLst>
      <p:ext uri="{BB962C8B-B14F-4D97-AF65-F5344CB8AC3E}">
        <p14:creationId xmlns:p14="http://schemas.microsoft.com/office/powerpoint/2010/main" val="291457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noAutofit/>
          </a:bodyPr>
          <a:lstStyle/>
          <a:p>
            <a:r>
              <a:rPr lang="en-US" sz="4000" b="1" i="1" cap="none" dirty="0">
                <a:effectLst/>
                <a:latin typeface="Calibri" panose="020F0502020204030204" pitchFamily="34" charset="0"/>
                <a:ea typeface="Times New Roman" panose="02020603050405020304" pitchFamily="18" charset="0"/>
                <a:cs typeface="Calibri" panose="020F0502020204030204" pitchFamily="34" charset="0"/>
              </a:rPr>
              <a:t>“Are there product category purchases that we 'hide' from each other by using a gift card or reward points?”</a:t>
            </a:r>
            <a:endParaRPr lang="en-US" sz="3600" cap="none" dirty="0"/>
          </a:p>
        </p:txBody>
      </p:sp>
      <p:pic>
        <p:nvPicPr>
          <p:cNvPr id="3" name="Picture 2">
            <a:extLst>
              <a:ext uri="{FF2B5EF4-FFF2-40B4-BE49-F238E27FC236}">
                <a16:creationId xmlns:a16="http://schemas.microsoft.com/office/drawing/2014/main" id="{6455C2CE-1F97-46B8-9FCE-7B93542677B2}"/>
              </a:ext>
            </a:extLst>
          </p:cNvPr>
          <p:cNvPicPr>
            <a:picLocks noChangeAspect="1"/>
          </p:cNvPicPr>
          <p:nvPr/>
        </p:nvPicPr>
        <p:blipFill>
          <a:blip r:embed="rId3"/>
          <a:stretch>
            <a:fillRect/>
          </a:stretch>
        </p:blipFill>
        <p:spPr>
          <a:xfrm>
            <a:off x="0" y="2048936"/>
            <a:ext cx="7706575" cy="4809064"/>
          </a:xfrm>
          <a:prstGeom prst="rect">
            <a:avLst/>
          </a:prstGeom>
        </p:spPr>
      </p:pic>
      <p:sp>
        <p:nvSpPr>
          <p:cNvPr id="6" name="TextBox 5">
            <a:extLst>
              <a:ext uri="{FF2B5EF4-FFF2-40B4-BE49-F238E27FC236}">
                <a16:creationId xmlns:a16="http://schemas.microsoft.com/office/drawing/2014/main" id="{91137350-45C6-436F-BA45-39C75FF8BAEF}"/>
              </a:ext>
            </a:extLst>
          </p:cNvPr>
          <p:cNvSpPr txBox="1"/>
          <p:nvPr/>
        </p:nvSpPr>
        <p:spPr>
          <a:xfrm>
            <a:off x="7992093" y="3077965"/>
            <a:ext cx="3906981" cy="2308324"/>
          </a:xfrm>
          <a:prstGeom prst="rect">
            <a:avLst/>
          </a:prstGeom>
          <a:noFill/>
        </p:spPr>
        <p:txBody>
          <a:bodyPr wrap="square" rtlCol="0">
            <a:spAutoFit/>
          </a:bodyPr>
          <a:lstStyle/>
          <a:p>
            <a:r>
              <a:rPr lang="en-US" sz="1800" dirty="0">
                <a:effectLst/>
                <a:latin typeface="Calibri" panose="020F0502020204030204" pitchFamily="34" charset="0"/>
                <a:ea typeface="Times New Roman" panose="02020603050405020304" pitchFamily="18" charset="0"/>
              </a:rPr>
              <a:t>No such pattern was found.  However, an interesting finding of very few items costing more than $100 being ordered by the wife indicates that at least one of the married couple remembered their pre-marital agreement to always check with the other prior to any item purchase of over $100.</a:t>
            </a:r>
            <a:endParaRPr lang="en-US" dirty="0"/>
          </a:p>
        </p:txBody>
      </p:sp>
    </p:spTree>
    <p:extLst>
      <p:ext uri="{BB962C8B-B14F-4D97-AF65-F5344CB8AC3E}">
        <p14:creationId xmlns:p14="http://schemas.microsoft.com/office/powerpoint/2010/main" val="34840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2">
            <a:lum bright="70000" contrast="-70000"/>
            <a:alphaModFix amt="42000"/>
            <a:extLst>
              <a:ext uri="{BEBA8EAE-BF5A-486C-A8C5-ECC9F3942E4B}">
                <a14:imgProps xmlns:a14="http://schemas.microsoft.com/office/drawing/2010/main">
                  <a14:imgLayer r:embed="rId3">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4">
              <a:alphaModFix amt="0"/>
              <a:lum bright="70000" contrast="-70000"/>
            </a:blip>
            <a:srcRect/>
            <a:tile tx="0" ty="0" sx="100000" sy="100000" flip="none" algn="tl"/>
          </a:blipFill>
        </p:spPr>
      </p:pic>
      <p:sp>
        <p:nvSpPr>
          <p:cNvPr id="2" name="Title 1">
            <a:extLst>
              <a:ext uri="{FF2B5EF4-FFF2-40B4-BE49-F238E27FC236}">
                <a16:creationId xmlns:a16="http://schemas.microsoft.com/office/drawing/2014/main" id="{A754729C-9292-418A-826A-A25684CD7DAB}"/>
              </a:ext>
            </a:extLst>
          </p:cNvPr>
          <p:cNvSpPr>
            <a:spLocks noGrp="1"/>
          </p:cNvSpPr>
          <p:nvPr>
            <p:ph type="title"/>
          </p:nvPr>
        </p:nvSpPr>
        <p:spPr>
          <a:xfrm>
            <a:off x="1024128" y="252706"/>
            <a:ext cx="9720072" cy="2828305"/>
          </a:xfrm>
        </p:spPr>
        <p:txBody>
          <a:bodyPr>
            <a:noAutofit/>
          </a:bodyPr>
          <a:lstStyle/>
          <a:p>
            <a:r>
              <a:rPr lang="en-US" sz="3600" b="1" i="1" cap="none" dirty="0">
                <a:effectLst/>
                <a:latin typeface="Calibri" panose="020F0502020204030204" pitchFamily="34" charset="0"/>
                <a:ea typeface="Times New Roman" panose="02020603050405020304" pitchFamily="18" charset="0"/>
              </a:rPr>
              <a:t>“Does Shipment Date correspond with Delivery Date (which isn't a variable)? Because even though my purchases outnumber those of my husband by about 3 to 1, I try and have them all delivered on my Prime day.”</a:t>
            </a:r>
            <a:endParaRPr lang="en-US" sz="3200" cap="none" dirty="0"/>
          </a:p>
        </p:txBody>
      </p:sp>
      <p:sp>
        <p:nvSpPr>
          <p:cNvPr id="3" name="Content Placeholder 2">
            <a:extLst>
              <a:ext uri="{FF2B5EF4-FFF2-40B4-BE49-F238E27FC236}">
                <a16:creationId xmlns:a16="http://schemas.microsoft.com/office/drawing/2014/main" id="{E42978D4-DBE4-4367-9FB7-4CCD131FCBB4}"/>
              </a:ext>
            </a:extLst>
          </p:cNvPr>
          <p:cNvSpPr>
            <a:spLocks noGrp="1"/>
          </p:cNvSpPr>
          <p:nvPr>
            <p:ph idx="1"/>
          </p:nvPr>
        </p:nvSpPr>
        <p:spPr>
          <a:xfrm>
            <a:off x="1024128" y="2992582"/>
            <a:ext cx="9720073" cy="3316778"/>
          </a:xfrm>
        </p:spPr>
        <p:txBody>
          <a:bodyPr/>
          <a:lstStyle/>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Yes, these two variables correspond, but have random variation even within themselves.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3239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CD67DB-3585-4850-B68C-608CFA11BA1A}"/>
              </a:ext>
            </a:extLst>
          </p:cNvPr>
          <p:cNvSpPr>
            <a:spLocks noGrp="1"/>
          </p:cNvSpPr>
          <p:nvPr>
            <p:ph type="title"/>
          </p:nvPr>
        </p:nvSpPr>
        <p:spPr/>
        <p:txBody>
          <a:bodyPr/>
          <a:lstStyle/>
          <a:p>
            <a:r>
              <a:rPr lang="en-US" dirty="0"/>
              <a:t>Table of Contents</a:t>
            </a:r>
          </a:p>
        </p:txBody>
      </p:sp>
      <p:graphicFrame>
        <p:nvGraphicFramePr>
          <p:cNvPr id="7" name="Content Placeholder 4">
            <a:extLst>
              <a:ext uri="{FF2B5EF4-FFF2-40B4-BE49-F238E27FC236}">
                <a16:creationId xmlns:a16="http://schemas.microsoft.com/office/drawing/2014/main" id="{104B44F3-704A-4B30-BACC-557BA52B2EFD}"/>
              </a:ext>
            </a:extLst>
          </p:cNvPr>
          <p:cNvGraphicFramePr>
            <a:graphicFrameLocks noGrp="1"/>
          </p:cNvGraphicFramePr>
          <p:nvPr>
            <p:ph idx="1"/>
            <p:extLst>
              <p:ext uri="{D42A27DB-BD31-4B8C-83A1-F6EECF244321}">
                <p14:modId xmlns:p14="http://schemas.microsoft.com/office/powerpoint/2010/main" val="3796027326"/>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139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3">
            <a:lum bright="70000" contrast="-70000"/>
            <a:alphaModFix amt="42000"/>
            <a:extLst>
              <a:ext uri="{BEBA8EAE-BF5A-486C-A8C5-ECC9F3942E4B}">
                <a14:imgProps xmlns:a14="http://schemas.microsoft.com/office/drawing/2010/main">
                  <a14:imgLayer r:embed="rId4">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5">
              <a:alphaModFix amt="0"/>
              <a:lum bright="70000" contrast="-70000"/>
            </a:blip>
            <a:srcRect/>
            <a:tile tx="0" ty="0" sx="100000" sy="100000" flip="none" algn="tl"/>
          </a:blipFill>
        </p:spPr>
      </p:pic>
      <p:sp>
        <p:nvSpPr>
          <p:cNvPr id="2" name="Title 1">
            <a:extLst>
              <a:ext uri="{FF2B5EF4-FFF2-40B4-BE49-F238E27FC236}">
                <a16:creationId xmlns:a16="http://schemas.microsoft.com/office/drawing/2014/main" id="{A754729C-9292-418A-826A-A25684CD7DAB}"/>
              </a:ext>
            </a:extLst>
          </p:cNvPr>
          <p:cNvSpPr>
            <a:spLocks noGrp="1"/>
          </p:cNvSpPr>
          <p:nvPr>
            <p:ph type="title"/>
          </p:nvPr>
        </p:nvSpPr>
        <p:spPr/>
        <p:txBody>
          <a:bodyPr>
            <a:noAutofit/>
          </a:bodyPr>
          <a:lstStyle/>
          <a:p>
            <a:r>
              <a:rPr lang="en-US" sz="3600" b="1" i="1" cap="none" dirty="0">
                <a:effectLst/>
                <a:latin typeface="Calibri" panose="020F0502020204030204" pitchFamily="34" charset="0"/>
                <a:ea typeface="Times New Roman" panose="02020603050405020304" pitchFamily="18" charset="0"/>
              </a:rPr>
              <a:t>“Who is the ‘better’ customer?  (by rate of returns)  Were returned items not as good of deals?  (Can Amazon use that understanding to predict return rates?)”</a:t>
            </a:r>
            <a:endParaRPr lang="en-US" sz="3200" cap="none" dirty="0"/>
          </a:p>
        </p:txBody>
      </p:sp>
      <p:sp>
        <p:nvSpPr>
          <p:cNvPr id="3" name="Content Placeholder 2">
            <a:extLst>
              <a:ext uri="{FF2B5EF4-FFF2-40B4-BE49-F238E27FC236}">
                <a16:creationId xmlns:a16="http://schemas.microsoft.com/office/drawing/2014/main" id="{E42978D4-DBE4-4367-9FB7-4CCD131FCBB4}"/>
              </a:ext>
            </a:extLst>
          </p:cNvPr>
          <p:cNvSpPr>
            <a:spLocks noGrp="1"/>
          </p:cNvSpPr>
          <p:nvPr>
            <p:ph idx="1"/>
          </p:nvPr>
        </p:nvSpPr>
        <p:spPr>
          <a:xfrm>
            <a:off x="1024128" y="2576944"/>
            <a:ext cx="9720073" cy="373241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Neither spouse had enough items returned to attempt to use this variable for prediction modeling.</a:t>
            </a:r>
          </a:p>
          <a:p>
            <a:r>
              <a:rPr lang="en-US" sz="1800" dirty="0">
                <a:latin typeface="Calibri" panose="020F0502020204030204" pitchFamily="34" charset="0"/>
                <a:cs typeface="Times New Roman" panose="02020603050405020304" pitchFamily="18" charset="0"/>
              </a:rPr>
              <a:t>It is likely that Amazon is keeping an eye on return rates, though.  (Do, 2020) (Rubin, 2018)</a:t>
            </a:r>
          </a:p>
        </p:txBody>
      </p:sp>
    </p:spTree>
    <p:extLst>
      <p:ext uri="{BB962C8B-B14F-4D97-AF65-F5344CB8AC3E}">
        <p14:creationId xmlns:p14="http://schemas.microsoft.com/office/powerpoint/2010/main" val="1155922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3">
            <a:lum bright="70000" contrast="-70000"/>
            <a:alphaModFix amt="42000"/>
            <a:extLst>
              <a:ext uri="{BEBA8EAE-BF5A-486C-A8C5-ECC9F3942E4B}">
                <a14:imgProps xmlns:a14="http://schemas.microsoft.com/office/drawing/2010/main">
                  <a14:imgLayer r:embed="rId4">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5">
              <a:alphaModFix amt="0"/>
              <a:lum bright="70000" contrast="-70000"/>
            </a:blip>
            <a:srcRect/>
            <a:tile tx="0" ty="0" sx="100000" sy="100000" flip="none" algn="tl"/>
          </a:blipFill>
        </p:spPr>
      </p:pic>
      <p:sp>
        <p:nvSpPr>
          <p:cNvPr id="2" name="Title 1">
            <a:extLst>
              <a:ext uri="{FF2B5EF4-FFF2-40B4-BE49-F238E27FC236}">
                <a16:creationId xmlns:a16="http://schemas.microsoft.com/office/drawing/2014/main" id="{A754729C-9292-418A-826A-A25684CD7DAB}"/>
              </a:ext>
            </a:extLst>
          </p:cNvPr>
          <p:cNvSpPr>
            <a:spLocks noGrp="1"/>
          </p:cNvSpPr>
          <p:nvPr>
            <p:ph type="title"/>
          </p:nvPr>
        </p:nvSpPr>
        <p:spPr>
          <a:xfrm>
            <a:off x="1012254" y="320634"/>
            <a:ext cx="9720072" cy="1499616"/>
          </a:xfrm>
        </p:spPr>
        <p:txBody>
          <a:bodyPr>
            <a:normAutofit/>
          </a:bodyPr>
          <a:lstStyle/>
          <a:p>
            <a:r>
              <a:rPr lang="en-US" sz="4000" b="1" i="1" cap="none" dirty="0">
                <a:effectLst/>
                <a:latin typeface="Calibri" panose="020F0502020204030204" pitchFamily="34" charset="0"/>
                <a:ea typeface="Calibri" panose="020F0502020204030204" pitchFamily="34" charset="0"/>
              </a:rPr>
              <a:t>“Are item prices normally distributed?”</a:t>
            </a:r>
            <a:endParaRPr lang="en-US" sz="4000" cap="none" dirty="0"/>
          </a:p>
        </p:txBody>
      </p:sp>
      <p:pic>
        <p:nvPicPr>
          <p:cNvPr id="6" name="Picture 5">
            <a:extLst>
              <a:ext uri="{FF2B5EF4-FFF2-40B4-BE49-F238E27FC236}">
                <a16:creationId xmlns:a16="http://schemas.microsoft.com/office/drawing/2014/main" id="{79E1E385-271B-4EDF-82A5-50F2CAE8B39A}"/>
              </a:ext>
            </a:extLst>
          </p:cNvPr>
          <p:cNvPicPr>
            <a:picLocks noChangeAspect="1"/>
          </p:cNvPicPr>
          <p:nvPr/>
        </p:nvPicPr>
        <p:blipFill>
          <a:blip r:embed="rId6"/>
          <a:stretch>
            <a:fillRect/>
          </a:stretch>
        </p:blipFill>
        <p:spPr>
          <a:xfrm>
            <a:off x="144875" y="1647375"/>
            <a:ext cx="7865745" cy="4732969"/>
          </a:xfrm>
          <a:prstGeom prst="rect">
            <a:avLst/>
          </a:prstGeom>
        </p:spPr>
      </p:pic>
      <p:sp>
        <p:nvSpPr>
          <p:cNvPr id="7" name="TextBox 6">
            <a:extLst>
              <a:ext uri="{FF2B5EF4-FFF2-40B4-BE49-F238E27FC236}">
                <a16:creationId xmlns:a16="http://schemas.microsoft.com/office/drawing/2014/main" id="{B296D0D1-E775-44B8-99F2-3245E72B4201}"/>
              </a:ext>
            </a:extLst>
          </p:cNvPr>
          <p:cNvSpPr txBox="1"/>
          <p:nvPr/>
        </p:nvSpPr>
        <p:spPr>
          <a:xfrm>
            <a:off x="8114253" y="3319866"/>
            <a:ext cx="3713569" cy="1200329"/>
          </a:xfrm>
          <a:prstGeom prst="rect">
            <a:avLst/>
          </a:prstGeom>
          <a:noFill/>
        </p:spPr>
        <p:txBody>
          <a:bodyPr wrap="square" rtlCol="0">
            <a:spAutoFit/>
          </a:bodyPr>
          <a:lstStyle/>
          <a:p>
            <a:r>
              <a:rPr lang="en-US" dirty="0"/>
              <a:t>No.  The distribution of items by price shows a right skew.  The mean is greater than the median.  The high-cost outliers contribute to this effect.</a:t>
            </a:r>
          </a:p>
        </p:txBody>
      </p:sp>
      <p:cxnSp>
        <p:nvCxnSpPr>
          <p:cNvPr id="9" name="Straight Arrow Connector 8">
            <a:extLst>
              <a:ext uri="{FF2B5EF4-FFF2-40B4-BE49-F238E27FC236}">
                <a16:creationId xmlns:a16="http://schemas.microsoft.com/office/drawing/2014/main" id="{FCF23DF0-856C-4BD9-8F4E-6F5A016F1C27}"/>
              </a:ext>
            </a:extLst>
          </p:cNvPr>
          <p:cNvCxnSpPr/>
          <p:nvPr/>
        </p:nvCxnSpPr>
        <p:spPr>
          <a:xfrm>
            <a:off x="4275117" y="4952010"/>
            <a:ext cx="475013" cy="688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0A85DC1-9316-4635-9C54-BD4028DABC65}"/>
              </a:ext>
            </a:extLst>
          </p:cNvPr>
          <p:cNvCxnSpPr/>
          <p:nvPr/>
        </p:nvCxnSpPr>
        <p:spPr>
          <a:xfrm>
            <a:off x="4191990" y="4908141"/>
            <a:ext cx="118753" cy="768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FF30B2-1A4F-4A79-8795-DCB1AC21A636}"/>
              </a:ext>
            </a:extLst>
          </p:cNvPr>
          <p:cNvCxnSpPr/>
          <p:nvPr/>
        </p:nvCxnSpPr>
        <p:spPr>
          <a:xfrm flipH="1">
            <a:off x="3906982" y="4908141"/>
            <a:ext cx="178749" cy="732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7F0FE01-3302-4BD4-943C-3214C9C7A842}"/>
              </a:ext>
            </a:extLst>
          </p:cNvPr>
          <p:cNvSpPr txBox="1"/>
          <p:nvPr/>
        </p:nvSpPr>
        <p:spPr>
          <a:xfrm>
            <a:off x="3313835" y="4520195"/>
            <a:ext cx="1911308" cy="369332"/>
          </a:xfrm>
          <a:prstGeom prst="rect">
            <a:avLst/>
          </a:prstGeom>
          <a:noFill/>
        </p:spPr>
        <p:txBody>
          <a:bodyPr wrap="square" rtlCol="0">
            <a:spAutoFit/>
          </a:bodyPr>
          <a:lstStyle/>
          <a:p>
            <a:r>
              <a:rPr lang="en-US" dirty="0"/>
              <a:t>High-cost outliers</a:t>
            </a:r>
          </a:p>
        </p:txBody>
      </p:sp>
    </p:spTree>
    <p:extLst>
      <p:ext uri="{BB962C8B-B14F-4D97-AF65-F5344CB8AC3E}">
        <p14:creationId xmlns:p14="http://schemas.microsoft.com/office/powerpoint/2010/main" val="85340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54729C-9292-418A-826A-A25684CD7DAB}"/>
              </a:ext>
            </a:extLst>
          </p:cNvPr>
          <p:cNvSpPr>
            <a:spLocks noGrp="1"/>
          </p:cNvSpPr>
          <p:nvPr>
            <p:ph type="title"/>
          </p:nvPr>
        </p:nvSpPr>
        <p:spPr>
          <a:xfrm>
            <a:off x="1024129" y="371460"/>
            <a:ext cx="9720072" cy="1499616"/>
          </a:xfrm>
        </p:spPr>
        <p:txBody>
          <a:bodyPr>
            <a:normAutofit/>
          </a:bodyPr>
          <a:lstStyle/>
          <a:p>
            <a:r>
              <a:rPr lang="en-US" sz="4000" b="1" i="1" cap="none" dirty="0">
                <a:effectLst/>
                <a:latin typeface="Calibri" panose="020F0502020204030204" pitchFamily="34" charset="0"/>
                <a:ea typeface="Calibri" panose="020F0502020204030204" pitchFamily="34" charset="0"/>
              </a:rPr>
              <a:t>“Who orders the more expensive items?”</a:t>
            </a:r>
            <a:endParaRPr lang="en-US" sz="4000" cap="none" dirty="0"/>
          </a:p>
        </p:txBody>
      </p:sp>
      <p:pic>
        <p:nvPicPr>
          <p:cNvPr id="6" name="Picture 5">
            <a:extLst>
              <a:ext uri="{FF2B5EF4-FFF2-40B4-BE49-F238E27FC236}">
                <a16:creationId xmlns:a16="http://schemas.microsoft.com/office/drawing/2014/main" id="{8F540250-184F-4D37-A7C7-7BEB94336160}"/>
              </a:ext>
            </a:extLst>
          </p:cNvPr>
          <p:cNvPicPr>
            <a:picLocks noChangeAspect="1"/>
          </p:cNvPicPr>
          <p:nvPr/>
        </p:nvPicPr>
        <p:blipFill>
          <a:blip r:embed="rId2"/>
          <a:stretch>
            <a:fillRect/>
          </a:stretch>
        </p:blipFill>
        <p:spPr>
          <a:xfrm>
            <a:off x="0" y="1743885"/>
            <a:ext cx="8078346" cy="5114115"/>
          </a:xfrm>
          <a:prstGeom prst="rect">
            <a:avLst/>
          </a:prstGeom>
        </p:spPr>
      </p:pic>
      <p:sp>
        <p:nvSpPr>
          <p:cNvPr id="7" name="TextBox 6">
            <a:extLst>
              <a:ext uri="{FF2B5EF4-FFF2-40B4-BE49-F238E27FC236}">
                <a16:creationId xmlns:a16="http://schemas.microsoft.com/office/drawing/2014/main" id="{16C0A45D-AC82-422E-940B-99B445BA362F}"/>
              </a:ext>
            </a:extLst>
          </p:cNvPr>
          <p:cNvSpPr txBox="1"/>
          <p:nvPr/>
        </p:nvSpPr>
        <p:spPr>
          <a:xfrm>
            <a:off x="8229600" y="2565737"/>
            <a:ext cx="3526971" cy="2031325"/>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While the wife ordered about three times as many items, the number of items that cost more than $100 was at least two times more apparent within the husband’s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54404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3">
            <a:lum bright="70000" contrast="-70000"/>
            <a:alphaModFix amt="42000"/>
            <a:extLst>
              <a:ext uri="{BEBA8EAE-BF5A-486C-A8C5-ECC9F3942E4B}">
                <a14:imgProps xmlns:a14="http://schemas.microsoft.com/office/drawing/2010/main">
                  <a14:imgLayer r:embed="rId4">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5">
              <a:alphaModFix amt="0"/>
              <a:lum bright="70000" contrast="-70000"/>
            </a:blip>
            <a:srcRect/>
            <a:tile tx="0" ty="0" sx="100000" sy="100000" flip="none" algn="tl"/>
          </a:blipFill>
        </p:spPr>
      </p:pic>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lstStyle/>
          <a:p>
            <a:r>
              <a:rPr lang="en-US" dirty="0"/>
              <a:t>Conclusion</a:t>
            </a:r>
          </a:p>
        </p:txBody>
      </p:sp>
      <p:sp>
        <p:nvSpPr>
          <p:cNvPr id="2" name="Content Placeholder 1">
            <a:extLst>
              <a:ext uri="{FF2B5EF4-FFF2-40B4-BE49-F238E27FC236}">
                <a16:creationId xmlns:a16="http://schemas.microsoft.com/office/drawing/2014/main" id="{6DE57961-4E03-43AF-9615-1AC8599A5C00}"/>
              </a:ext>
            </a:extLst>
          </p:cNvPr>
          <p:cNvSpPr>
            <a:spLocks noGrp="1"/>
          </p:cNvSpPr>
          <p:nvPr>
            <p:ph idx="1"/>
          </p:nvPr>
        </p:nvSpPr>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Based on the very close linear regression line of percent off purchases between the husband and the wife, it is unlikely that a prediction model would find much predictive power in the difference </a:t>
            </a:r>
            <a:r>
              <a:rPr lang="en-US" sz="2800" i="1" dirty="0">
                <a:effectLst/>
                <a:latin typeface="Calibri" panose="020F0502020204030204" pitchFamily="34" charset="0"/>
                <a:ea typeface="Calibri" panose="020F0502020204030204" pitchFamily="34" charset="0"/>
                <a:cs typeface="Times New Roman" panose="02020603050405020304" pitchFamily="18" charset="0"/>
              </a:rPr>
              <a:t>between </a:t>
            </a:r>
            <a:r>
              <a:rPr lang="en-US" sz="2800" dirty="0">
                <a:effectLst/>
                <a:latin typeface="Calibri" panose="020F0502020204030204" pitchFamily="34" charset="0"/>
                <a:ea typeface="Calibri" panose="020F0502020204030204" pitchFamily="34" charset="0"/>
                <a:cs typeface="Times New Roman" panose="02020603050405020304" pitchFamily="18" charset="0"/>
              </a:rPr>
              <a:t>the spouses, but with multiple regression based on category and cost or purchase, it is possible that this could be done in the general sense for the whole family unit.</a:t>
            </a:r>
          </a:p>
          <a:p>
            <a:r>
              <a:rPr lang="en-US" sz="2800" dirty="0">
                <a:latin typeface="Calibri" panose="020F0502020204030204" pitchFamily="34" charset="0"/>
                <a:ea typeface="Calibri" panose="020F0502020204030204" pitchFamily="34" charset="0"/>
                <a:cs typeface="Times New Roman" panose="02020603050405020304" pitchFamily="18" charset="0"/>
              </a:rPr>
              <a:t>Delivery and return costs cut into profit margins.  A model that takes user/customer data and warns them when they are in danger of being ‘cancelled’ by Amazon is going to be needed.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42614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9776E9A2-FB5A-46B9-8C11-868A0B441B25}"/>
              </a:ext>
            </a:extLst>
          </p:cNvPr>
          <p:cNvPicPr>
            <a:picLocks noChangeAspect="1"/>
          </p:cNvPicPr>
          <p:nvPr/>
        </p:nvPicPr>
        <p:blipFill>
          <a:blip r:embed="rId3"/>
          <a:stretch>
            <a:fillRect/>
          </a:stretch>
        </p:blipFill>
        <p:spPr>
          <a:xfrm>
            <a:off x="247290" y="110537"/>
            <a:ext cx="11697419" cy="6636926"/>
          </a:xfrm>
          <a:prstGeom prst="rect">
            <a:avLst/>
          </a:prstGeom>
        </p:spPr>
      </p:pic>
    </p:spTree>
    <p:extLst>
      <p:ext uri="{BB962C8B-B14F-4D97-AF65-F5344CB8AC3E}">
        <p14:creationId xmlns:p14="http://schemas.microsoft.com/office/powerpoint/2010/main" val="2919130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2">
            <a:lum bright="70000" contrast="-70000"/>
            <a:alphaModFix amt="42000"/>
            <a:extLst>
              <a:ext uri="{BEBA8EAE-BF5A-486C-A8C5-ECC9F3942E4B}">
                <a14:imgProps xmlns:a14="http://schemas.microsoft.com/office/drawing/2010/main">
                  <a14:imgLayer r:embed="rId3">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4">
              <a:alphaModFix amt="0"/>
              <a:lum bright="70000" contrast="-70000"/>
            </a:blip>
            <a:srcRect/>
            <a:tile tx="0" ty="0" sx="100000" sy="100000" flip="none" algn="tl"/>
          </a:blipFill>
        </p:spPr>
      </p:pic>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lstStyle/>
          <a:p>
            <a:r>
              <a:rPr lang="en-US" dirty="0"/>
              <a:t>References</a:t>
            </a:r>
          </a:p>
        </p:txBody>
      </p:sp>
      <p:sp>
        <p:nvSpPr>
          <p:cNvPr id="2" name="Content Placeholder 1">
            <a:extLst>
              <a:ext uri="{FF2B5EF4-FFF2-40B4-BE49-F238E27FC236}">
                <a16:creationId xmlns:a16="http://schemas.microsoft.com/office/drawing/2014/main" id="{DE0CEAA8-3404-4790-9AAC-54A150F3BCD8}"/>
              </a:ext>
            </a:extLst>
          </p:cNvPr>
          <p:cNvSpPr>
            <a:spLocks noGrp="1"/>
          </p:cNvSpPr>
          <p:nvPr>
            <p:ph idx="1"/>
          </p:nvPr>
        </p:nvSpPr>
        <p:spPr>
          <a:xfrm>
            <a:off x="1024128" y="1899138"/>
            <a:ext cx="9720073" cy="4410222"/>
          </a:xfrm>
        </p:spPr>
        <p:txBody>
          <a:bodyPr>
            <a:normAutofit fontScale="70000" lnSpcReduction="20000"/>
          </a:bodyPr>
          <a:lstStyle/>
          <a:p>
            <a:r>
              <a:rPr lang="en-US" sz="1900" dirty="0">
                <a:effectLst/>
                <a:latin typeface="Calibri" panose="020F0502020204030204" pitchFamily="34" charset="0"/>
                <a:cs typeface="Calibri" panose="020F0502020204030204" pitchFamily="34" charset="0"/>
              </a:rPr>
              <a:t>Choudhury, A. (2021, March 28). </a:t>
            </a:r>
            <a:r>
              <a:rPr lang="en-US" sz="1900" i="1" dirty="0">
                <a:effectLst/>
                <a:latin typeface="Calibri" panose="020F0502020204030204" pitchFamily="34" charset="0"/>
                <a:cs typeface="Calibri" panose="020F0502020204030204" pitchFamily="34" charset="0"/>
              </a:rPr>
              <a:t>Top 10 Python Tools For Time Series Analysis</a:t>
            </a:r>
            <a:r>
              <a:rPr lang="en-US" sz="1900" dirty="0">
                <a:effectLst/>
                <a:latin typeface="Calibri" panose="020F0502020204030204" pitchFamily="34" charset="0"/>
                <a:cs typeface="Calibri" panose="020F0502020204030204" pitchFamily="34" charset="0"/>
              </a:rPr>
              <a:t>. Analytics India Magazine. </a:t>
            </a:r>
            <a:r>
              <a:rPr lang="en-US" sz="1900" dirty="0">
                <a:effectLst/>
                <a:latin typeface="Calibri" panose="020F0502020204030204" pitchFamily="34" charset="0"/>
                <a:cs typeface="Calibri" panose="020F0502020204030204" pitchFamily="34" charset="0"/>
                <a:hlinkClick r:id="rId5"/>
              </a:rPr>
              <a:t>https://analyticsindiamag.com/top-10-python-tools-for-time-series-analysis/</a:t>
            </a:r>
            <a:endParaRPr lang="en-US" sz="1900" dirty="0">
              <a:effectLst/>
              <a:latin typeface="Calibri" panose="020F0502020204030204" pitchFamily="34" charset="0"/>
              <a:cs typeface="Calibri" panose="020F0502020204030204" pitchFamily="34" charset="0"/>
            </a:endParaRPr>
          </a:p>
          <a:p>
            <a:r>
              <a:rPr lang="en-US" sz="1900" dirty="0">
                <a:effectLst/>
                <a:latin typeface="Calibri" panose="020F0502020204030204" pitchFamily="34" charset="0"/>
                <a:ea typeface="Times New Roman" panose="02020603050405020304" pitchFamily="18" charset="0"/>
                <a:cs typeface="Calibri" panose="020F0502020204030204" pitchFamily="34" charset="0"/>
              </a:rPr>
              <a:t>Custer, C. (2021, June 9). </a:t>
            </a:r>
            <a:r>
              <a:rPr lang="en-US" sz="1900" i="1" dirty="0">
                <a:effectLst/>
                <a:latin typeface="Calibri" panose="020F0502020204030204" pitchFamily="34" charset="0"/>
                <a:ea typeface="Times New Roman" panose="02020603050405020304" pitchFamily="18" charset="0"/>
                <a:cs typeface="Calibri" panose="020F0502020204030204" pitchFamily="34" charset="0"/>
              </a:rPr>
              <a:t>How Much Have You Spent on Amazon? Analyzing Amazon Data</a:t>
            </a:r>
            <a:r>
              <a:rPr lang="en-US" sz="1900" dirty="0">
                <a:effectLst/>
                <a:latin typeface="Calibri" panose="020F0502020204030204" pitchFamily="34" charset="0"/>
                <a:ea typeface="Times New Roman" panose="02020603050405020304" pitchFamily="18" charset="0"/>
                <a:cs typeface="Calibri" panose="020F0502020204030204" pitchFamily="34" charset="0"/>
              </a:rPr>
              <a:t>. Dataquest. </a:t>
            </a:r>
            <a:r>
              <a:rPr lang="en-US" sz="19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6"/>
              </a:rPr>
              <a:t>https://www.dataquest.io/blog/how-much-spent-amazon-data-analysis/</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900" dirty="0">
                <a:effectLst/>
                <a:latin typeface="Calibri" panose="020F0502020204030204" pitchFamily="34" charset="0"/>
                <a:cs typeface="Calibri" panose="020F0502020204030204" pitchFamily="34" charset="0"/>
              </a:rPr>
              <a:t> Do, T. (2020, November 18). </a:t>
            </a:r>
            <a:r>
              <a:rPr lang="en-US" sz="1900" i="1" dirty="0">
                <a:effectLst/>
                <a:latin typeface="Calibri" panose="020F0502020204030204" pitchFamily="34" charset="0"/>
                <a:cs typeface="Calibri" panose="020F0502020204030204" pitchFamily="34" charset="0"/>
              </a:rPr>
              <a:t>Return too many items on Amazon? Will Amazon Ban your Account?</a:t>
            </a:r>
            <a:r>
              <a:rPr lang="en-US" sz="1900" dirty="0">
                <a:effectLst/>
                <a:latin typeface="Calibri" panose="020F0502020204030204" pitchFamily="34" charset="0"/>
                <a:cs typeface="Calibri" panose="020F0502020204030204" pitchFamily="34" charset="0"/>
              </a:rPr>
              <a:t> </a:t>
            </a:r>
            <a:r>
              <a:rPr lang="en-US" sz="1900" dirty="0" err="1">
                <a:effectLst/>
                <a:latin typeface="Calibri" panose="020F0502020204030204" pitchFamily="34" charset="0"/>
                <a:cs typeface="Calibri" panose="020F0502020204030204" pitchFamily="34" charset="0"/>
              </a:rPr>
              <a:t>TechWalls</a:t>
            </a:r>
            <a:r>
              <a:rPr lang="en-US" sz="1900" dirty="0">
                <a:effectLst/>
                <a:latin typeface="Calibri" panose="020F0502020204030204" pitchFamily="34" charset="0"/>
                <a:cs typeface="Calibri" panose="020F0502020204030204" pitchFamily="34" charset="0"/>
              </a:rPr>
              <a:t>. </a:t>
            </a:r>
            <a:r>
              <a:rPr lang="en-US" sz="1900" dirty="0">
                <a:effectLst/>
                <a:latin typeface="Calibri" panose="020F0502020204030204" pitchFamily="34" charset="0"/>
                <a:cs typeface="Calibri" panose="020F0502020204030204" pitchFamily="34" charset="0"/>
                <a:hlinkClick r:id="rId7"/>
              </a:rPr>
              <a:t>https://www.techwalls.com/amazon-ban-return-too-many-items/</a:t>
            </a:r>
            <a:endParaRPr lang="en-US" sz="1900" dirty="0">
              <a:effectLst/>
              <a:latin typeface="Calibri" panose="020F0502020204030204" pitchFamily="34" charset="0"/>
              <a:cs typeface="Calibri" panose="020F0502020204030204" pitchFamily="34" charset="0"/>
            </a:endParaRPr>
          </a:p>
          <a:p>
            <a:r>
              <a:rPr lang="en-US" sz="1900" dirty="0">
                <a:effectLst/>
                <a:latin typeface="Calibri" panose="020F0502020204030204" pitchFamily="34" charset="0"/>
                <a:ea typeface="Times New Roman" panose="02020603050405020304" pitchFamily="18" charset="0"/>
                <a:cs typeface="Calibri" panose="020F0502020204030204" pitchFamily="34" charset="0"/>
              </a:rPr>
              <a:t>Editors, T. (2021, April 26). </a:t>
            </a:r>
            <a:r>
              <a:rPr lang="en-US" sz="1900" i="1" dirty="0">
                <a:effectLst/>
                <a:latin typeface="Calibri" panose="020F0502020204030204" pitchFamily="34" charset="0"/>
                <a:ea typeface="Times New Roman" panose="02020603050405020304" pitchFamily="18" charset="0"/>
                <a:cs typeface="Calibri" panose="020F0502020204030204" pitchFamily="34" charset="0"/>
              </a:rPr>
              <a:t>The 100 Best Shopping Sites to Browse Through</a:t>
            </a:r>
            <a:r>
              <a:rPr lang="en-US" sz="1900" dirty="0">
                <a:effectLst/>
                <a:latin typeface="Calibri" panose="020F0502020204030204" pitchFamily="34" charset="0"/>
                <a:ea typeface="Times New Roman" panose="02020603050405020304" pitchFamily="18" charset="0"/>
                <a:cs typeface="Calibri" panose="020F0502020204030204" pitchFamily="34" charset="0"/>
              </a:rPr>
              <a:t>. Marie Claire. </a:t>
            </a:r>
            <a:r>
              <a:rPr lang="en-US" sz="19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8"/>
              </a:rPr>
              <a:t>https://www.marieclaire.com/fashion/g1898/best-online-shopping/</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900" dirty="0">
                <a:effectLst/>
                <a:latin typeface="Calibri" panose="020F0502020204030204" pitchFamily="34" charset="0"/>
                <a:ea typeface="Times New Roman" panose="02020603050405020304" pitchFamily="18" charset="0"/>
                <a:cs typeface="Calibri" panose="020F0502020204030204" pitchFamily="34" charset="0"/>
              </a:rPr>
              <a:t>Federal Trade Commission. (2021, May 1). </a:t>
            </a:r>
            <a:r>
              <a:rPr lang="en-US" sz="1900" i="1" dirty="0">
                <a:effectLst/>
                <a:latin typeface="Calibri" panose="020F0502020204030204" pitchFamily="34" charset="0"/>
                <a:ea typeface="Times New Roman" panose="02020603050405020304" pitchFamily="18" charset="0"/>
                <a:cs typeface="Calibri" panose="020F0502020204030204" pitchFamily="34" charset="0"/>
              </a:rPr>
              <a:t>Online Shopping</a:t>
            </a:r>
            <a:r>
              <a:rPr lang="en-US" sz="1900" dirty="0">
                <a:effectLst/>
                <a:latin typeface="Calibri" panose="020F0502020204030204" pitchFamily="34" charset="0"/>
                <a:ea typeface="Times New Roman" panose="02020603050405020304" pitchFamily="18" charset="0"/>
                <a:cs typeface="Calibri" panose="020F0502020204030204" pitchFamily="34" charset="0"/>
              </a:rPr>
              <a:t>. Consumer Information. </a:t>
            </a:r>
            <a:r>
              <a:rPr lang="en-US" sz="19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9"/>
              </a:rPr>
              <a:t>https://www.consumer.ftc.gov/articles/online-shopping</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900" dirty="0">
                <a:effectLst/>
                <a:latin typeface="Calibri" panose="020F0502020204030204" pitchFamily="34" charset="0"/>
                <a:ea typeface="Times New Roman" panose="02020603050405020304" pitchFamily="18" charset="0"/>
                <a:cs typeface="Calibri" panose="020F0502020204030204" pitchFamily="34" charset="0"/>
              </a:rPr>
              <a:t>Ganley, M. (2021, April 2). </a:t>
            </a:r>
            <a:r>
              <a:rPr lang="en-US" sz="1900" i="1" dirty="0">
                <a:effectLst/>
                <a:latin typeface="Calibri" panose="020F0502020204030204" pitchFamily="34" charset="0"/>
                <a:ea typeface="Times New Roman" panose="02020603050405020304" pitchFamily="18" charset="0"/>
                <a:cs typeface="Calibri" panose="020F0502020204030204" pitchFamily="34" charset="0"/>
              </a:rPr>
              <a:t>How to check the total amount you've ever spent on Amazon</a:t>
            </a:r>
            <a:r>
              <a:rPr lang="en-US" sz="1900" dirty="0">
                <a:effectLst/>
                <a:latin typeface="Calibri" panose="020F0502020204030204" pitchFamily="34" charset="0"/>
                <a:ea typeface="Times New Roman" panose="02020603050405020304" pitchFamily="18" charset="0"/>
                <a:cs typeface="Calibri" panose="020F0502020204030204" pitchFamily="34" charset="0"/>
              </a:rPr>
              <a:t>. KSAT. </a:t>
            </a:r>
            <a:r>
              <a:rPr lang="en-US" sz="19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0"/>
              </a:rPr>
              <a:t>https://www.ksat.com/features/2021/04/02/how-to-check-the-total-amount-youve-ever-spent-on-amazon/</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900" dirty="0" err="1">
                <a:effectLst/>
                <a:latin typeface="Calibri" panose="020F0502020204030204" pitchFamily="34" charset="0"/>
                <a:ea typeface="Times New Roman" panose="02020603050405020304" pitchFamily="18" charset="0"/>
                <a:cs typeface="Calibri" panose="020F0502020204030204" pitchFamily="34" charset="0"/>
              </a:rPr>
              <a:t>Hartmans</a:t>
            </a:r>
            <a:r>
              <a:rPr lang="en-US" sz="1900" dirty="0">
                <a:effectLst/>
                <a:latin typeface="Calibri" panose="020F0502020204030204" pitchFamily="34" charset="0"/>
                <a:ea typeface="Times New Roman" panose="02020603050405020304" pitchFamily="18" charset="0"/>
                <a:cs typeface="Calibri" panose="020F0502020204030204" pitchFamily="34" charset="0"/>
              </a:rPr>
              <a:t>, A. (2021, July 2). </a:t>
            </a:r>
            <a:r>
              <a:rPr lang="en-US" sz="1900" i="1" dirty="0">
                <a:effectLst/>
                <a:latin typeface="Calibri" panose="020F0502020204030204" pitchFamily="34" charset="0"/>
                <a:ea typeface="Times New Roman" panose="02020603050405020304" pitchFamily="18" charset="0"/>
                <a:cs typeface="Calibri" panose="020F0502020204030204" pitchFamily="34" charset="0"/>
              </a:rPr>
              <a:t>Jeff Bezos originally wanted to name Amazon '</a:t>
            </a:r>
            <a:r>
              <a:rPr lang="en-US" sz="1900" i="1" dirty="0" err="1">
                <a:effectLst/>
                <a:latin typeface="Calibri" panose="020F0502020204030204" pitchFamily="34" charset="0"/>
                <a:ea typeface="Times New Roman" panose="02020603050405020304" pitchFamily="18" charset="0"/>
                <a:cs typeface="Calibri" panose="020F0502020204030204" pitchFamily="34" charset="0"/>
              </a:rPr>
              <a:t>Cadabra</a:t>
            </a:r>
            <a:r>
              <a:rPr lang="en-US" sz="1900" i="1" dirty="0">
                <a:effectLst/>
                <a:latin typeface="Calibri" panose="020F0502020204030204" pitchFamily="34" charset="0"/>
                <a:ea typeface="Times New Roman" panose="02020603050405020304" pitchFamily="18" charset="0"/>
                <a:cs typeface="Calibri" panose="020F0502020204030204" pitchFamily="34" charset="0"/>
              </a:rPr>
              <a:t>,' and 14 other little-known facts about the early days of the e-commerce giant</a:t>
            </a:r>
            <a:r>
              <a:rPr lang="en-US" sz="1900" dirty="0">
                <a:effectLst/>
                <a:latin typeface="Calibri" panose="020F0502020204030204" pitchFamily="34" charset="0"/>
                <a:ea typeface="Times New Roman" panose="02020603050405020304" pitchFamily="18" charset="0"/>
                <a:cs typeface="Calibri" panose="020F0502020204030204" pitchFamily="34" charset="0"/>
              </a:rPr>
              <a:t>. Business Insider. </a:t>
            </a:r>
            <a:r>
              <a:rPr lang="en-US" sz="19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1"/>
              </a:rPr>
              <a:t>https://www.businessinsider.com/jeff-bezos-amazon-history-facts-2017-4</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r>
              <a:rPr lang="en-US" sz="1900" dirty="0" err="1">
                <a:effectLst/>
                <a:latin typeface="Calibri" panose="020F0502020204030204" pitchFamily="34" charset="0"/>
                <a:ea typeface="Calibri" panose="020F0502020204030204" pitchFamily="34" charset="0"/>
                <a:cs typeface="Calibri" panose="020F0502020204030204" pitchFamily="34" charset="0"/>
              </a:rPr>
              <a:t>Jusoh</a:t>
            </a:r>
            <a:r>
              <a:rPr lang="en-US" sz="1900" dirty="0">
                <a:effectLst/>
                <a:latin typeface="Calibri" panose="020F0502020204030204" pitchFamily="34" charset="0"/>
                <a:ea typeface="Calibri" panose="020F0502020204030204" pitchFamily="34" charset="0"/>
                <a:cs typeface="Calibri" panose="020F0502020204030204" pitchFamily="34" charset="0"/>
              </a:rPr>
              <a:t>, Z. M., &amp; Ling, G. H. (2012). Factors Influencing Consumers' Attitude Towards E-Commerce Purchases Through Online Shopping. </a:t>
            </a:r>
            <a:r>
              <a:rPr lang="en-US" sz="1900" i="1" dirty="0">
                <a:effectLst/>
                <a:latin typeface="Calibri" panose="020F0502020204030204" pitchFamily="34" charset="0"/>
                <a:ea typeface="Calibri" panose="020F0502020204030204" pitchFamily="34" charset="0"/>
                <a:cs typeface="Calibri" panose="020F0502020204030204" pitchFamily="34" charset="0"/>
              </a:rPr>
              <a:t>International Journal of Humanities and Social Science</a:t>
            </a:r>
            <a:r>
              <a:rPr lang="en-US" sz="1900" dirty="0">
                <a:effectLst/>
                <a:latin typeface="Calibri" panose="020F0502020204030204" pitchFamily="34" charset="0"/>
                <a:ea typeface="Calibri" panose="020F0502020204030204" pitchFamily="34" charset="0"/>
                <a:cs typeface="Calibri" panose="020F0502020204030204" pitchFamily="34" charset="0"/>
              </a:rPr>
              <a:t>, </a:t>
            </a:r>
            <a:r>
              <a:rPr lang="en-US" sz="1900" i="1" dirty="0">
                <a:effectLst/>
                <a:latin typeface="Calibri" panose="020F0502020204030204" pitchFamily="34" charset="0"/>
                <a:ea typeface="Calibri" panose="020F0502020204030204" pitchFamily="34" charset="0"/>
                <a:cs typeface="Calibri" panose="020F0502020204030204" pitchFamily="34" charset="0"/>
              </a:rPr>
              <a:t>2</a:t>
            </a:r>
            <a:r>
              <a:rPr lang="en-US" sz="1900" dirty="0">
                <a:effectLst/>
                <a:latin typeface="Calibri" panose="020F0502020204030204" pitchFamily="34" charset="0"/>
                <a:ea typeface="Calibri" panose="020F0502020204030204" pitchFamily="34" charset="0"/>
                <a:cs typeface="Calibri" panose="020F0502020204030204" pitchFamily="34" charset="0"/>
              </a:rPr>
              <a:t>(4), 223–230.</a:t>
            </a:r>
            <a:endParaRPr lang="en-US" sz="1900" dirty="0">
              <a:effectLst/>
              <a:latin typeface="Calibri" panose="020F0502020204030204" pitchFamily="34" charset="0"/>
              <a:cs typeface="Calibri" panose="020F0502020204030204" pitchFamily="34" charset="0"/>
            </a:endParaRPr>
          </a:p>
          <a:p>
            <a:r>
              <a:rPr lang="en-US" sz="1900" dirty="0" err="1">
                <a:effectLst/>
                <a:latin typeface="Calibri" panose="020F0502020204030204" pitchFamily="34" charset="0"/>
                <a:ea typeface="Times New Roman" panose="02020603050405020304" pitchFamily="18" charset="0"/>
                <a:cs typeface="Calibri" panose="020F0502020204030204" pitchFamily="34" charset="0"/>
              </a:rPr>
              <a:t>Muenchen</a:t>
            </a:r>
            <a:r>
              <a:rPr lang="en-US" sz="1900" dirty="0">
                <a:effectLst/>
                <a:latin typeface="Calibri" panose="020F0502020204030204" pitchFamily="34" charset="0"/>
                <a:ea typeface="Times New Roman" panose="02020603050405020304" pitchFamily="18" charset="0"/>
                <a:cs typeface="Calibri" panose="020F0502020204030204" pitchFamily="34" charset="0"/>
              </a:rPr>
              <a:t>, B. (2017, March 23). </a:t>
            </a:r>
            <a:r>
              <a:rPr lang="en-US" sz="1900" i="1" dirty="0">
                <a:effectLst/>
                <a:latin typeface="Calibri" panose="020F0502020204030204" pitchFamily="34" charset="0"/>
                <a:ea typeface="Times New Roman" panose="02020603050405020304" pitchFamily="18" charset="0"/>
                <a:cs typeface="Calibri" panose="020F0502020204030204" pitchFamily="34" charset="0"/>
              </a:rPr>
              <a:t>The impact of R's dplyr package and its </a:t>
            </a:r>
            <a:r>
              <a:rPr lang="en-US" sz="1900" i="1" dirty="0" err="1">
                <a:effectLst/>
                <a:latin typeface="Calibri" panose="020F0502020204030204" pitchFamily="34" charset="0"/>
                <a:ea typeface="Times New Roman" panose="02020603050405020304" pitchFamily="18" charset="0"/>
                <a:cs typeface="Calibri" panose="020F0502020204030204" pitchFamily="34" charset="0"/>
              </a:rPr>
              <a:t>tidyverse</a:t>
            </a:r>
            <a:r>
              <a:rPr lang="en-US" sz="1900" i="1" dirty="0">
                <a:effectLst/>
                <a:latin typeface="Calibri" panose="020F0502020204030204" pitchFamily="34" charset="0"/>
                <a:ea typeface="Times New Roman" panose="02020603050405020304" pitchFamily="18" charset="0"/>
                <a:cs typeface="Calibri" panose="020F0502020204030204" pitchFamily="34" charset="0"/>
              </a:rPr>
              <a:t> companion packages on R's learning difficulty</a:t>
            </a:r>
            <a:r>
              <a:rPr lang="en-US" sz="1900" dirty="0">
                <a:effectLst/>
                <a:latin typeface="Calibri" panose="020F0502020204030204" pitchFamily="34" charset="0"/>
                <a:ea typeface="Times New Roman" panose="02020603050405020304" pitchFamily="18" charset="0"/>
                <a:cs typeface="Calibri" panose="020F0502020204030204" pitchFamily="34" charset="0"/>
              </a:rPr>
              <a:t>. r4stats.com | Data Science Services. </a:t>
            </a:r>
            <a:r>
              <a:rPr lang="en-US" sz="19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2"/>
              </a:rPr>
              <a:t>http://r4stats.com/2017/03/23/the-tidyverse-curse/</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783338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2">
            <a:lum bright="70000" contrast="-70000"/>
            <a:alphaModFix amt="42000"/>
            <a:extLst>
              <a:ext uri="{BEBA8EAE-BF5A-486C-A8C5-ECC9F3942E4B}">
                <a14:imgProps xmlns:a14="http://schemas.microsoft.com/office/drawing/2010/main">
                  <a14:imgLayer r:embed="rId3">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4">
              <a:alphaModFix amt="0"/>
              <a:lum bright="70000" contrast="-70000"/>
            </a:blip>
            <a:srcRect/>
            <a:tile tx="0" ty="0" sx="100000" sy="100000" flip="none" algn="tl"/>
          </a:blipFill>
        </p:spPr>
      </p:pic>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lstStyle/>
          <a:p>
            <a:r>
              <a:rPr lang="en-US" dirty="0"/>
              <a:t>References</a:t>
            </a:r>
          </a:p>
        </p:txBody>
      </p:sp>
      <p:sp>
        <p:nvSpPr>
          <p:cNvPr id="2" name="Content Placeholder 1">
            <a:extLst>
              <a:ext uri="{FF2B5EF4-FFF2-40B4-BE49-F238E27FC236}">
                <a16:creationId xmlns:a16="http://schemas.microsoft.com/office/drawing/2014/main" id="{DE0CEAA8-3404-4790-9AAC-54A150F3BCD8}"/>
              </a:ext>
            </a:extLst>
          </p:cNvPr>
          <p:cNvSpPr>
            <a:spLocks noGrp="1"/>
          </p:cNvSpPr>
          <p:nvPr>
            <p:ph idx="1"/>
          </p:nvPr>
        </p:nvSpPr>
        <p:spPr>
          <a:xfrm>
            <a:off x="1024128" y="1716258"/>
            <a:ext cx="9720073" cy="4593102"/>
          </a:xfrm>
        </p:spPr>
        <p:txBody>
          <a:bodyPr>
            <a:normAutofit/>
          </a:bodyPr>
          <a:lstStyle/>
          <a:p>
            <a:r>
              <a:rPr lang="en-US" sz="1400" dirty="0">
                <a:effectLst/>
                <a:latin typeface="Calibri" panose="020F0502020204030204" pitchFamily="34" charset="0"/>
                <a:cs typeface="Calibri" panose="020F0502020204030204" pitchFamily="34" charset="0"/>
              </a:rPr>
              <a:t>Rubin, B. F. (2018, May 25). </a:t>
            </a:r>
            <a:r>
              <a:rPr lang="en-US" sz="1400" i="1" dirty="0">
                <a:effectLst/>
                <a:latin typeface="Calibri" panose="020F0502020204030204" pitchFamily="34" charset="0"/>
                <a:cs typeface="Calibri" panose="020F0502020204030204" pitchFamily="34" charset="0"/>
              </a:rPr>
              <a:t>Amazon banned this shopper. Then he outsmarted them</a:t>
            </a:r>
            <a:r>
              <a:rPr lang="en-US" sz="1400" dirty="0">
                <a:effectLst/>
                <a:latin typeface="Calibri" panose="020F0502020204030204" pitchFamily="34" charset="0"/>
                <a:cs typeface="Calibri" panose="020F0502020204030204" pitchFamily="34" charset="0"/>
              </a:rPr>
              <a:t>. CNET. </a:t>
            </a:r>
            <a:r>
              <a:rPr lang="en-US" sz="1400" dirty="0">
                <a:effectLst/>
                <a:latin typeface="Calibri" panose="020F0502020204030204" pitchFamily="34" charset="0"/>
                <a:cs typeface="Calibri" panose="020F0502020204030204" pitchFamily="34" charset="0"/>
                <a:hlinkClick r:id="rId5"/>
              </a:rPr>
              <a:t>https://www.cnet.com/tech/services-and-software/amazon-banned-this-shopper-then-he-outsmarted-them/</a:t>
            </a:r>
            <a:endParaRPr lang="en-US" sz="1400" dirty="0">
              <a:effectLst/>
              <a:latin typeface="Calibri" panose="020F0502020204030204" pitchFamily="34" charset="0"/>
              <a:cs typeface="Calibri" panose="020F0502020204030204" pitchFamily="34" charset="0"/>
            </a:endParaRPr>
          </a:p>
          <a:p>
            <a:r>
              <a:rPr lang="en-US" sz="1400" dirty="0" err="1">
                <a:effectLst/>
                <a:latin typeface="Calibri" panose="020F0502020204030204" pitchFamily="34" charset="0"/>
                <a:ea typeface="Times New Roman" panose="02020603050405020304" pitchFamily="18" charset="0"/>
                <a:cs typeface="Calibri" panose="020F0502020204030204" pitchFamily="34" charset="0"/>
              </a:rPr>
              <a:t>Safdari</a:t>
            </a:r>
            <a:r>
              <a:rPr lang="en-US" sz="1400" dirty="0">
                <a:effectLst/>
                <a:latin typeface="Calibri" panose="020F0502020204030204" pitchFamily="34" charset="0"/>
                <a:ea typeface="Times New Roman" panose="02020603050405020304" pitchFamily="18" charset="0"/>
                <a:cs typeface="Calibri" panose="020F0502020204030204" pitchFamily="34" charset="0"/>
              </a:rPr>
              <a:t>, N. (2018, December 2). </a:t>
            </a:r>
            <a:r>
              <a:rPr lang="en-US" sz="1400" i="1" dirty="0">
                <a:effectLst/>
                <a:latin typeface="Calibri" panose="020F0502020204030204" pitchFamily="34" charset="0"/>
                <a:ea typeface="Times New Roman" panose="02020603050405020304" pitchFamily="18" charset="0"/>
                <a:cs typeface="Calibri" panose="020F0502020204030204" pitchFamily="34" charset="0"/>
              </a:rPr>
              <a:t>If You Can't Measure It, You Can't Improve It !!!</a:t>
            </a:r>
            <a:r>
              <a:rPr lang="en-US" sz="1400" dirty="0">
                <a:effectLst/>
                <a:latin typeface="Calibri" panose="020F0502020204030204" pitchFamily="34" charset="0"/>
                <a:ea typeface="Times New Roman" panose="02020603050405020304" pitchFamily="18" charset="0"/>
                <a:cs typeface="Calibri" panose="020F0502020204030204" pitchFamily="34" charset="0"/>
              </a:rPr>
              <a:t> Medium. </a:t>
            </a:r>
            <a:r>
              <a:rPr lang="en-US" sz="14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6"/>
              </a:rPr>
              <a:t>https://towardsdatascience.com/if-you-cant-measure-it-you-can-t-improve-it-5c059014faad</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Sapegina</a:t>
            </a:r>
            <a:r>
              <a:rPr lang="en-US" sz="1400" dirty="0">
                <a:effectLst/>
                <a:latin typeface="Calibri" panose="020F0502020204030204" pitchFamily="34" charset="0"/>
                <a:ea typeface="Calibri" panose="020F0502020204030204" pitchFamily="34" charset="0"/>
                <a:cs typeface="Calibri" panose="020F0502020204030204" pitchFamily="34" charset="0"/>
              </a:rPr>
              <a:t>, S. (2018, March 29). STDS Vignette : Regression Modelling with Time Series Data in R. </a:t>
            </a:r>
            <a:r>
              <a:rPr lang="en-US" sz="14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7"/>
              </a:rPr>
              <a:t>http://rstudio-pubs-static.s3.amazonaws.com/374830_ab4ac8951c94411aa9abfe5f561cef91.html</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r>
              <a:rPr lang="en-US" sz="1400" dirty="0" err="1">
                <a:effectLst/>
                <a:latin typeface="Calibri" panose="020F0502020204030204" pitchFamily="34" charset="0"/>
                <a:ea typeface="Times New Roman" panose="02020603050405020304" pitchFamily="18" charset="0"/>
                <a:cs typeface="Calibri" panose="020F0502020204030204" pitchFamily="34" charset="0"/>
              </a:rPr>
              <a:t>Shork</a:t>
            </a:r>
            <a:r>
              <a:rPr lang="en-US" sz="1400" dirty="0">
                <a:effectLst/>
                <a:latin typeface="Calibri" panose="020F0502020204030204" pitchFamily="34" charset="0"/>
                <a:ea typeface="Times New Roman" panose="02020603050405020304" pitchFamily="18" charset="0"/>
                <a:cs typeface="Calibri" panose="020F0502020204030204" pitchFamily="34" charset="0"/>
              </a:rPr>
              <a:t>, J. (n.d.). </a:t>
            </a:r>
            <a:r>
              <a:rPr lang="en-US" sz="1400" i="1" dirty="0">
                <a:effectLst/>
                <a:latin typeface="Calibri" panose="020F0502020204030204" pitchFamily="34" charset="0"/>
                <a:ea typeface="Times New Roman" panose="02020603050405020304" pitchFamily="18" charset="0"/>
                <a:cs typeface="Calibri" panose="020F0502020204030204" pitchFamily="34" charset="0"/>
              </a:rPr>
              <a:t>R ggplot2 Error: Discrete Value Supplied to Continuous Scale (2 Examples)</a:t>
            </a:r>
            <a:r>
              <a:rPr lang="en-US" sz="1400" dirty="0">
                <a:effectLst/>
                <a:latin typeface="Calibri" panose="020F0502020204030204" pitchFamily="34" charset="0"/>
                <a:ea typeface="Times New Roman" panose="02020603050405020304" pitchFamily="18" charset="0"/>
                <a:cs typeface="Calibri" panose="020F0502020204030204" pitchFamily="34" charset="0"/>
              </a:rPr>
              <a:t>. Statistics Globe. </a:t>
            </a:r>
            <a:r>
              <a:rPr lang="en-US" sz="14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8"/>
              </a:rPr>
              <a:t>https://statisticsglobe.com/error-discrete-value-supplied-to-continuous-scale-in-r</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r>
              <a:rPr lang="en-US" sz="1400" i="1" dirty="0">
                <a:effectLst/>
                <a:latin typeface="Calibri" panose="020F0502020204030204" pitchFamily="34" charset="0"/>
                <a:ea typeface="Times New Roman" panose="02020603050405020304" pitchFamily="18" charset="0"/>
                <a:cs typeface="Calibri" panose="020F0502020204030204" pitchFamily="34" charset="0"/>
              </a:rPr>
              <a:t>Spend Analysis 101: Comprehensive Guide for Beginners</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dirty="0" err="1">
                <a:effectLst/>
                <a:latin typeface="Calibri" panose="020F0502020204030204" pitchFamily="34" charset="0"/>
                <a:ea typeface="Times New Roman" panose="02020603050405020304" pitchFamily="18" charset="0"/>
                <a:cs typeface="Calibri" panose="020F0502020204030204" pitchFamily="34" charset="0"/>
              </a:rPr>
              <a:t>Sievo</a:t>
            </a:r>
            <a:r>
              <a:rPr lang="en-US" sz="1400" dirty="0">
                <a:effectLst/>
                <a:latin typeface="Calibri" panose="020F0502020204030204" pitchFamily="34" charset="0"/>
                <a:ea typeface="Times New Roman" panose="02020603050405020304" pitchFamily="18" charset="0"/>
                <a:cs typeface="Calibri" panose="020F0502020204030204" pitchFamily="34" charset="0"/>
              </a:rPr>
              <a:t>. (n.d.). </a:t>
            </a:r>
            <a:r>
              <a:rPr lang="en-US" sz="14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9"/>
              </a:rPr>
              <a:t>https://sievo.com/resources/spend-analysis-101</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400" dirty="0">
                <a:effectLst/>
                <a:latin typeface="Calibri" panose="020F0502020204030204" pitchFamily="34" charset="0"/>
                <a:ea typeface="Times New Roman" panose="02020603050405020304" pitchFamily="18" charset="0"/>
                <a:cs typeface="Calibri" panose="020F0502020204030204" pitchFamily="34" charset="0"/>
              </a:rPr>
              <a:t> Team, T. I. (2021, June 23). </a:t>
            </a:r>
            <a:r>
              <a:rPr lang="en-US" sz="1400" i="1" dirty="0">
                <a:effectLst/>
                <a:latin typeface="Calibri" panose="020F0502020204030204" pitchFamily="34" charset="0"/>
                <a:ea typeface="Times New Roman" panose="02020603050405020304" pitchFamily="18" charset="0"/>
                <a:cs typeface="Calibri" panose="020F0502020204030204" pitchFamily="34" charset="0"/>
              </a:rPr>
              <a:t>The Pros and Cons of Buying on Amazon</a:t>
            </a:r>
            <a:r>
              <a:rPr lang="en-US" sz="1400" dirty="0">
                <a:effectLst/>
                <a:latin typeface="Calibri" panose="020F0502020204030204" pitchFamily="34" charset="0"/>
                <a:ea typeface="Times New Roman" panose="02020603050405020304" pitchFamily="18" charset="0"/>
                <a:cs typeface="Calibri" panose="020F0502020204030204" pitchFamily="34" charset="0"/>
              </a:rPr>
              <a:t>. Investopedia. </a:t>
            </a:r>
            <a:r>
              <a:rPr lang="en-US" sz="14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0"/>
              </a:rPr>
              <a:t>https://www.investopedia.com/articles/personal-finance/070215/how-buying-amazoncom-works.asp</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400" dirty="0" err="1">
                <a:effectLst/>
                <a:latin typeface="Calibri" panose="020F0502020204030204" pitchFamily="34" charset="0"/>
                <a:ea typeface="Times New Roman" panose="02020603050405020304" pitchFamily="18" charset="0"/>
                <a:cs typeface="Calibri" panose="020F0502020204030204" pitchFamily="34" charset="0"/>
              </a:rPr>
              <a:t>Vasdev</a:t>
            </a:r>
            <a:r>
              <a:rPr lang="en-US" sz="1400" dirty="0">
                <a:effectLst/>
                <a:latin typeface="Calibri" panose="020F0502020204030204" pitchFamily="34" charset="0"/>
                <a:ea typeface="Times New Roman" panose="02020603050405020304" pitchFamily="18" charset="0"/>
                <a:cs typeface="Calibri" panose="020F0502020204030204" pitchFamily="34" charset="0"/>
              </a:rPr>
              <a:t>, S. (2017, May 15). </a:t>
            </a:r>
            <a:r>
              <a:rPr lang="en-US" sz="1400" i="1" dirty="0">
                <a:effectLst/>
                <a:latin typeface="Calibri" panose="020F0502020204030204" pitchFamily="34" charset="0"/>
                <a:ea typeface="Times New Roman" panose="02020603050405020304" pitchFamily="18" charset="0"/>
                <a:cs typeface="Calibri" panose="020F0502020204030204" pitchFamily="34" charset="0"/>
              </a:rPr>
              <a:t>How to find and visualize your Amazon order history data (Tutorial)</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dirty="0" err="1">
                <a:effectLst/>
                <a:latin typeface="Calibri" panose="020F0502020204030204" pitchFamily="34" charset="0"/>
                <a:ea typeface="Times New Roman" panose="02020603050405020304" pitchFamily="18" charset="0"/>
                <a:cs typeface="Calibri" panose="020F0502020204030204" pitchFamily="34" charset="0"/>
              </a:rPr>
              <a:t>TechChange</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1"/>
              </a:rPr>
              <a:t>https://www.techchange.org/2017/05/15/how-to-find-and-visualize-your-amazon-order-history-data-tutorial/</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300" dirty="0">
                <a:effectLst/>
                <a:latin typeface="Calibri" panose="020F0502020204030204" pitchFamily="34" charset="0"/>
                <a:ea typeface="Times New Roman" panose="02020603050405020304" pitchFamily="18" charset="0"/>
                <a:cs typeface="Calibri" panose="020F0502020204030204" pitchFamily="34" charset="0"/>
              </a:rPr>
              <a:t>Wang, J. (2020, April 8). </a:t>
            </a:r>
            <a:r>
              <a:rPr lang="en-US" sz="1300" i="1" dirty="0">
                <a:effectLst/>
                <a:latin typeface="Calibri" panose="020F0502020204030204" pitchFamily="34" charset="0"/>
                <a:ea typeface="Times New Roman" panose="02020603050405020304" pitchFamily="18" charset="0"/>
                <a:cs typeface="Calibri" panose="020F0502020204030204" pitchFamily="34" charset="0"/>
              </a:rPr>
              <a:t>How To Model Time Series Data With Linear Regression</a:t>
            </a:r>
            <a:r>
              <a:rPr lang="en-US" sz="1300" dirty="0">
                <a:effectLst/>
                <a:latin typeface="Calibri" panose="020F0502020204030204" pitchFamily="34" charset="0"/>
                <a:ea typeface="Times New Roman" panose="02020603050405020304" pitchFamily="18" charset="0"/>
                <a:cs typeface="Calibri" panose="020F0502020204030204" pitchFamily="34" charset="0"/>
              </a:rPr>
              <a:t>. Medium. </a:t>
            </a:r>
            <a:r>
              <a:rPr lang="en-US" sz="13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2"/>
              </a:rPr>
              <a:t>https://towardsdatascience.com/how-to-model-time-series-data-with-linear-regression-cd94d1d901c0</a:t>
            </a:r>
            <a:endParaRPr lang="en-US" sz="130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effectLst/>
            </a:endParaRP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194353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Question mark on green pastel background">
            <a:extLst>
              <a:ext uri="{FF2B5EF4-FFF2-40B4-BE49-F238E27FC236}">
                <a16:creationId xmlns:a16="http://schemas.microsoft.com/office/drawing/2014/main" id="{BD4C0B81-62D2-4EEF-8A4D-949B023F14E2}"/>
              </a:ext>
            </a:extLst>
          </p:cNvPr>
          <p:cNvPicPr>
            <a:picLocks noChangeAspect="1"/>
          </p:cNvPicPr>
          <p:nvPr/>
        </p:nvPicPr>
        <p:blipFill rotWithShape="1">
          <a:blip r:embed="rId2">
            <a:duotone>
              <a:prstClr val="black"/>
              <a:schemeClr val="tx2">
                <a:tint val="45000"/>
                <a:satMod val="400000"/>
              </a:schemeClr>
            </a:duotone>
            <a:alphaModFix amt="25000"/>
          </a:blip>
          <a:srcRect t="12500" b="12500"/>
          <a:stretch/>
        </p:blipFill>
        <p:spPr>
          <a:xfrm>
            <a:off x="20" y="10"/>
            <a:ext cx="12191980" cy="6857990"/>
          </a:xfrm>
          <a:prstGeom prst="rect">
            <a:avLst/>
          </a:prstGeom>
        </p:spPr>
      </p:pic>
      <p:sp>
        <p:nvSpPr>
          <p:cNvPr id="2" name="Title 1">
            <a:extLst>
              <a:ext uri="{FF2B5EF4-FFF2-40B4-BE49-F238E27FC236}">
                <a16:creationId xmlns:a16="http://schemas.microsoft.com/office/drawing/2014/main" id="{ABA806B9-BDEF-4DCD-B7B7-83CB4830AF95}"/>
              </a:ext>
            </a:extLst>
          </p:cNvPr>
          <p:cNvSpPr>
            <a:spLocks noGrp="1"/>
          </p:cNvSpPr>
          <p:nvPr>
            <p:ph type="title"/>
          </p:nvPr>
        </p:nvSpPr>
        <p:spPr>
          <a:xfrm>
            <a:off x="1024128" y="585216"/>
            <a:ext cx="9720072" cy="1499616"/>
          </a:xfrm>
        </p:spPr>
        <p:txBody>
          <a:bodyPr>
            <a:normAutofit/>
          </a:bodyPr>
          <a:lstStyle/>
          <a:p>
            <a:r>
              <a:rPr lang="en-US">
                <a:solidFill>
                  <a:schemeClr val="tx1"/>
                </a:solidFill>
              </a:rPr>
              <a:t>Questions to Answer</a:t>
            </a:r>
          </a:p>
        </p:txBody>
      </p:sp>
      <p:cxnSp>
        <p:nvCxnSpPr>
          <p:cNvPr id="16" name="Straight Connector 15">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DF70BD-5C5F-47B6-B896-77F267EB7D3C}"/>
              </a:ext>
            </a:extLst>
          </p:cNvPr>
          <p:cNvSpPr>
            <a:spLocks noGrp="1"/>
          </p:cNvSpPr>
          <p:nvPr>
            <p:ph idx="1"/>
          </p:nvPr>
        </p:nvSpPr>
        <p:spPr>
          <a:xfrm>
            <a:off x="1024128" y="2286000"/>
            <a:ext cx="9720073" cy="4023360"/>
          </a:xfrm>
        </p:spPr>
        <p:txBody>
          <a:bodyPr>
            <a:normAutofit/>
          </a:bodyPr>
          <a:lstStyle/>
          <a:p>
            <a:r>
              <a:rPr lang="en-US" sz="2400" b="1" i="1" dirty="0">
                <a:effectLst/>
                <a:latin typeface="Calibri" panose="020F0502020204030204" pitchFamily="34" charset="0"/>
                <a:ea typeface="Calibri" panose="020F0502020204030204" pitchFamily="34" charset="0"/>
              </a:rPr>
              <a:t>“</a:t>
            </a:r>
            <a:r>
              <a:rPr lang="en-US" sz="2400" b="1" i="1" dirty="0">
                <a:effectLst/>
                <a:latin typeface="Calibri" panose="020F0502020204030204" pitchFamily="34" charset="0"/>
                <a:ea typeface="Times New Roman" panose="02020603050405020304" pitchFamily="18" charset="0"/>
              </a:rPr>
              <a:t>Can linear regression be used to predict if I will purchase something based on either one of two derived variables?</a:t>
            </a:r>
          </a:p>
          <a:p>
            <a:r>
              <a:rPr lang="en-US" sz="2400" b="1" i="1" dirty="0">
                <a:effectLst/>
                <a:latin typeface="Calibri" panose="020F0502020204030204" pitchFamily="34" charset="0"/>
                <a:ea typeface="Calibri" panose="020F0502020204030204" pitchFamily="34" charset="0"/>
                <a:cs typeface="Times New Roman" panose="02020603050405020304" pitchFamily="18" charset="0"/>
              </a:rPr>
              <a:t>“How much % off does a textbook have to be for me to buy it new?” </a:t>
            </a:r>
            <a:endParaRPr lang="en-US" sz="2400" b="1" i="1" dirty="0">
              <a:latin typeface="Calibri" panose="020F0502020204030204" pitchFamily="34" charset="0"/>
              <a:ea typeface="Calibri" panose="020F0502020204030204" pitchFamily="34" charset="0"/>
              <a:cs typeface="Times New Roman" panose="02020603050405020304" pitchFamily="18" charset="0"/>
            </a:endParaRPr>
          </a:p>
          <a:p>
            <a:r>
              <a:rPr lang="en-US" sz="2400" b="1" i="1" dirty="0">
                <a:effectLst/>
                <a:latin typeface="Calibri" panose="020F0502020204030204" pitchFamily="34" charset="0"/>
                <a:ea typeface="Calibri" panose="020F0502020204030204" pitchFamily="34" charset="0"/>
                <a:cs typeface="Times New Roman" panose="02020603050405020304" pitchFamily="18" charset="0"/>
              </a:rPr>
              <a:t>“Am I more likely to purchase a book NEW if it is a more recent release?”</a:t>
            </a:r>
          </a:p>
          <a:p>
            <a:r>
              <a:rPr lang="en-US" sz="2400" b="1" i="1" dirty="0">
                <a:effectLst/>
                <a:latin typeface="Calibri" panose="020F0502020204030204" pitchFamily="34" charset="0"/>
                <a:ea typeface="Calibri" panose="020F0502020204030204" pitchFamily="34" charset="0"/>
                <a:cs typeface="Times New Roman" panose="02020603050405020304" pitchFamily="18" charset="0"/>
              </a:rPr>
              <a:t>“Can Amazon predict how many home deliveries will be required in a month?”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i="1" dirty="0">
                <a:effectLst/>
                <a:latin typeface="Calibri" panose="020F0502020204030204" pitchFamily="34" charset="0"/>
                <a:ea typeface="Calibri" panose="020F0502020204030204" pitchFamily="34" charset="0"/>
                <a:cs typeface="Times New Roman" panose="02020603050405020304" pitchFamily="18" charset="0"/>
              </a:rPr>
              <a:t>“Hypothesis: I’m willing to pay for shipping if I can get a great deal (such as for a used book)?”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209386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Question mark on green pastel background">
            <a:extLst>
              <a:ext uri="{FF2B5EF4-FFF2-40B4-BE49-F238E27FC236}">
                <a16:creationId xmlns:a16="http://schemas.microsoft.com/office/drawing/2014/main" id="{BD4C0B81-62D2-4EEF-8A4D-949B023F14E2}"/>
              </a:ext>
            </a:extLst>
          </p:cNvPr>
          <p:cNvPicPr>
            <a:picLocks noChangeAspect="1"/>
          </p:cNvPicPr>
          <p:nvPr/>
        </p:nvPicPr>
        <p:blipFill rotWithShape="1">
          <a:blip r:embed="rId2">
            <a:duotone>
              <a:prstClr val="black"/>
              <a:schemeClr val="tx2">
                <a:tint val="45000"/>
                <a:satMod val="400000"/>
              </a:schemeClr>
            </a:duotone>
            <a:alphaModFix amt="25000"/>
          </a:blip>
          <a:srcRect t="12500" b="12500"/>
          <a:stretch/>
        </p:blipFill>
        <p:spPr>
          <a:xfrm>
            <a:off x="20" y="10"/>
            <a:ext cx="12191980" cy="6857990"/>
          </a:xfrm>
          <a:prstGeom prst="rect">
            <a:avLst/>
          </a:prstGeom>
        </p:spPr>
      </p:pic>
      <p:sp>
        <p:nvSpPr>
          <p:cNvPr id="2" name="Title 1">
            <a:extLst>
              <a:ext uri="{FF2B5EF4-FFF2-40B4-BE49-F238E27FC236}">
                <a16:creationId xmlns:a16="http://schemas.microsoft.com/office/drawing/2014/main" id="{ABA806B9-BDEF-4DCD-B7B7-83CB4830AF95}"/>
              </a:ext>
            </a:extLst>
          </p:cNvPr>
          <p:cNvSpPr>
            <a:spLocks noGrp="1"/>
          </p:cNvSpPr>
          <p:nvPr>
            <p:ph type="title"/>
          </p:nvPr>
        </p:nvSpPr>
        <p:spPr>
          <a:xfrm>
            <a:off x="1024128" y="585216"/>
            <a:ext cx="9720072" cy="1499616"/>
          </a:xfrm>
        </p:spPr>
        <p:txBody>
          <a:bodyPr>
            <a:normAutofit/>
          </a:bodyPr>
          <a:lstStyle/>
          <a:p>
            <a:r>
              <a:rPr lang="en-US">
                <a:solidFill>
                  <a:schemeClr val="tx1"/>
                </a:solidFill>
              </a:rPr>
              <a:t>Questions to Answer</a:t>
            </a:r>
          </a:p>
        </p:txBody>
      </p:sp>
      <p:cxnSp>
        <p:nvCxnSpPr>
          <p:cNvPr id="16" name="Straight Connector 15">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DF70BD-5C5F-47B6-B896-77F267EB7D3C}"/>
              </a:ext>
            </a:extLst>
          </p:cNvPr>
          <p:cNvSpPr>
            <a:spLocks noGrp="1"/>
          </p:cNvSpPr>
          <p:nvPr>
            <p:ph idx="1"/>
          </p:nvPr>
        </p:nvSpPr>
        <p:spPr>
          <a:xfrm>
            <a:off x="1024128" y="2286000"/>
            <a:ext cx="9720073" cy="4023360"/>
          </a:xfrm>
        </p:spPr>
        <p:txBody>
          <a:bodyPr>
            <a:normAutofit fontScale="92500"/>
          </a:bodyPr>
          <a:lstStyle/>
          <a:p>
            <a:r>
              <a:rPr lang="en-US" sz="2400" b="1" i="1" dirty="0">
                <a:effectLst/>
                <a:latin typeface="Calibri" panose="020F0502020204030204" pitchFamily="34" charset="0"/>
                <a:ea typeface="Times New Roman" panose="02020603050405020304" pitchFamily="18" charset="0"/>
                <a:cs typeface="Calibri" panose="020F0502020204030204" pitchFamily="34" charset="0"/>
              </a:rPr>
              <a:t>“Are there product category purchases that we 'hide' from each other by using a gift card or reward points?”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i="1" dirty="0">
                <a:effectLst/>
                <a:latin typeface="Calibri" panose="020F0502020204030204" pitchFamily="34" charset="0"/>
                <a:ea typeface="Times New Roman" panose="02020603050405020304" pitchFamily="18" charset="0"/>
              </a:rPr>
              <a:t>“Does Shipment Date correspond with Delivery Date (which isn't a variable)? Because even though my purchases outnumber those of my husband by about 3 to 1, I try and have them all delivered on my Prime day.”</a:t>
            </a:r>
            <a:endParaRPr lang="en-US" sz="2400" dirty="0"/>
          </a:p>
          <a:p>
            <a:r>
              <a:rPr lang="en-US" sz="2400" b="1" i="1" dirty="0">
                <a:effectLst/>
                <a:latin typeface="Calibri" panose="020F0502020204030204" pitchFamily="34" charset="0"/>
                <a:ea typeface="Times New Roman" panose="02020603050405020304" pitchFamily="18" charset="0"/>
              </a:rPr>
              <a:t>“Who is the ‘better’ customer?  (by rate of returns)  Were returned items not as good of deals?  (Can Amazon use that understanding to predict return rates?)”</a:t>
            </a:r>
          </a:p>
          <a:p>
            <a:r>
              <a:rPr lang="en-US" sz="2400" b="1" i="1" dirty="0">
                <a:effectLst/>
                <a:latin typeface="Calibri" panose="020F0502020204030204" pitchFamily="34" charset="0"/>
                <a:ea typeface="Calibri" panose="020F0502020204030204" pitchFamily="34" charset="0"/>
              </a:rPr>
              <a:t>“Are item prices normally distributed?”</a:t>
            </a:r>
            <a:endParaRPr lang="en-US" sz="2400" b="1" i="1" dirty="0">
              <a:latin typeface="Calibri" panose="020F0502020204030204" pitchFamily="34" charset="0"/>
              <a:ea typeface="Calibri" panose="020F0502020204030204" pitchFamily="34" charset="0"/>
            </a:endParaRPr>
          </a:p>
          <a:p>
            <a:r>
              <a:rPr lang="en-US" sz="2400" b="1" i="1" dirty="0">
                <a:effectLst/>
                <a:latin typeface="Calibri" panose="020F0502020204030204" pitchFamily="34" charset="0"/>
                <a:ea typeface="Calibri" panose="020F0502020204030204" pitchFamily="34" charset="0"/>
              </a:rPr>
              <a:t>“Who orders the more expensive items?”</a:t>
            </a:r>
            <a:endParaRPr lang="en-US" sz="2800" dirty="0"/>
          </a:p>
        </p:txBody>
      </p:sp>
    </p:spTree>
    <p:extLst>
      <p:ext uri="{BB962C8B-B14F-4D97-AF65-F5344CB8AC3E}">
        <p14:creationId xmlns:p14="http://schemas.microsoft.com/office/powerpoint/2010/main" val="38847350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3">
            <a:lum bright="70000" contrast="-70000"/>
            <a:alphaModFix amt="42000"/>
            <a:extLst>
              <a:ext uri="{BEBA8EAE-BF5A-486C-A8C5-ECC9F3942E4B}">
                <a14:imgProps xmlns:a14="http://schemas.microsoft.com/office/drawing/2010/main">
                  <a14:imgLayer r:embed="rId4">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5">
              <a:alphaModFix amt="0"/>
              <a:lum bright="70000" contrast="-70000"/>
            </a:blip>
            <a:srcRect/>
            <a:tile tx="0" ty="0" sx="100000" sy="100000" flip="none" algn="tl"/>
          </a:blipFill>
        </p:spPr>
      </p:pic>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lstStyle/>
          <a:p>
            <a:r>
              <a:rPr lang="en-US" dirty="0"/>
              <a:t>Data Sources</a:t>
            </a:r>
          </a:p>
        </p:txBody>
      </p:sp>
      <p:sp>
        <p:nvSpPr>
          <p:cNvPr id="8" name="Content Placeholder 7">
            <a:extLst>
              <a:ext uri="{FF2B5EF4-FFF2-40B4-BE49-F238E27FC236}">
                <a16:creationId xmlns:a16="http://schemas.microsoft.com/office/drawing/2014/main" id="{BDCF11C5-2C14-4014-8457-98C322F36103}"/>
              </a:ext>
            </a:extLst>
          </p:cNvPr>
          <p:cNvSpPr>
            <a:spLocks noGrp="1"/>
          </p:cNvSpPr>
          <p:nvPr>
            <p:ph idx="1"/>
          </p:nvPr>
        </p:nvSpPr>
        <p:spPr/>
        <p:txBody>
          <a:bodyPr>
            <a:normAutofit/>
          </a:bodyPr>
          <a:lstStyle/>
          <a:p>
            <a:r>
              <a:rPr lang="en-US" sz="2800" dirty="0"/>
              <a:t>Three datasets from Amazon.com</a:t>
            </a:r>
          </a:p>
          <a:p>
            <a:r>
              <a:rPr lang="en-US" sz="2800" dirty="0"/>
              <a:t>Six files total (1of each dataset for 2 spouses)</a:t>
            </a:r>
          </a:p>
          <a:p>
            <a:r>
              <a:rPr lang="en-US" sz="2800" dirty="0"/>
              <a:t>.</a:t>
            </a:r>
            <a:r>
              <a:rPr lang="en-US" sz="2800" dirty="0" err="1"/>
              <a:t>xlxs</a:t>
            </a:r>
            <a:r>
              <a:rPr lang="en-US" sz="2800" dirty="0"/>
              <a:t> files</a:t>
            </a:r>
          </a:p>
          <a:p>
            <a:r>
              <a:rPr lang="en-US" sz="2800" dirty="0"/>
              <a:t>36 columns, 2035 rows</a:t>
            </a:r>
          </a:p>
        </p:txBody>
      </p:sp>
    </p:spTree>
    <p:extLst>
      <p:ext uri="{BB962C8B-B14F-4D97-AF65-F5344CB8AC3E}">
        <p14:creationId xmlns:p14="http://schemas.microsoft.com/office/powerpoint/2010/main" val="220203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3">
            <a:lum bright="70000" contrast="-70000"/>
            <a:alphaModFix amt="42000"/>
            <a:extLst>
              <a:ext uri="{BEBA8EAE-BF5A-486C-A8C5-ECC9F3942E4B}">
                <a14:imgProps xmlns:a14="http://schemas.microsoft.com/office/drawing/2010/main">
                  <a14:imgLayer r:embed="rId4">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5">
              <a:alphaModFix amt="0"/>
              <a:lum bright="70000" contrast="-70000"/>
            </a:blip>
            <a:srcRect/>
            <a:tile tx="0" ty="0" sx="100000" sy="100000" flip="none" algn="tl"/>
          </a:blipFill>
        </p:spPr>
      </p:pic>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lstStyle/>
          <a:p>
            <a:r>
              <a:rPr lang="en-US" dirty="0"/>
              <a:t>Methods</a:t>
            </a:r>
          </a:p>
        </p:txBody>
      </p:sp>
      <p:sp>
        <p:nvSpPr>
          <p:cNvPr id="2" name="Content Placeholder 1">
            <a:extLst>
              <a:ext uri="{FF2B5EF4-FFF2-40B4-BE49-F238E27FC236}">
                <a16:creationId xmlns:a16="http://schemas.microsoft.com/office/drawing/2014/main" id="{B8CD1E9A-4764-4591-82E6-A7E1246A67A3}"/>
              </a:ext>
            </a:extLst>
          </p:cNvPr>
          <p:cNvSpPr>
            <a:spLocks noGrp="1"/>
          </p:cNvSpPr>
          <p:nvPr>
            <p:ph idx="1"/>
          </p:nvPr>
        </p:nvSpPr>
        <p:spPr/>
        <p:txBody>
          <a:bodyPr/>
          <a:lstStyle/>
          <a:p>
            <a:r>
              <a:rPr lang="en-US" sz="2800" dirty="0"/>
              <a:t>Data from ‘all time’ to ensure enough for predictive modeling</a:t>
            </a:r>
          </a:p>
          <a:p>
            <a:r>
              <a:rPr lang="en-US" sz="2800" dirty="0"/>
              <a:t>Prep and cleaning of data using Excel and R</a:t>
            </a:r>
          </a:p>
          <a:p>
            <a:r>
              <a:rPr lang="en-US" sz="2800" dirty="0"/>
              <a:t>Outlier ‘correction’</a:t>
            </a:r>
          </a:p>
          <a:p>
            <a:r>
              <a:rPr lang="en-US" sz="2800" dirty="0"/>
              <a:t>Change to Python to work with irregular time series</a:t>
            </a:r>
          </a:p>
          <a:p>
            <a:endParaRPr lang="en-US" dirty="0"/>
          </a:p>
        </p:txBody>
      </p:sp>
    </p:spTree>
    <p:extLst>
      <p:ext uri="{BB962C8B-B14F-4D97-AF65-F5344CB8AC3E}">
        <p14:creationId xmlns:p14="http://schemas.microsoft.com/office/powerpoint/2010/main" val="340032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F918A6-B323-4C28-B239-B9BCC41FF74E}"/>
              </a:ext>
            </a:extLst>
          </p:cNvPr>
          <p:cNvPicPr>
            <a:picLocks noChangeAspect="1"/>
          </p:cNvPicPr>
          <p:nvPr/>
        </p:nvPicPr>
        <p:blipFill>
          <a:blip r:embed="rId3">
            <a:lum bright="70000" contrast="-70000"/>
            <a:alphaModFix amt="42000"/>
            <a:extLst>
              <a:ext uri="{BEBA8EAE-BF5A-486C-A8C5-ECC9F3942E4B}">
                <a14:imgProps xmlns:a14="http://schemas.microsoft.com/office/drawing/2010/main">
                  <a14:imgLayer r:embed="rId4">
                    <a14:imgEffect>
                      <a14:colorTemperature colorTemp="11500"/>
                    </a14:imgEffect>
                    <a14:imgEffect>
                      <a14:saturation sat="24000"/>
                    </a14:imgEffect>
                  </a14:imgLayer>
                </a14:imgProps>
              </a:ext>
            </a:extLst>
          </a:blip>
          <a:stretch>
            <a:fillRect/>
          </a:stretch>
        </p:blipFill>
        <p:spPr>
          <a:xfrm>
            <a:off x="5010149" y="-2545647"/>
            <a:ext cx="9720071" cy="9720071"/>
          </a:xfrm>
          <a:prstGeom prst="rect">
            <a:avLst/>
          </a:prstGeom>
          <a:blipFill dpi="0" rotWithShape="1">
            <a:blip r:embed="rId5">
              <a:alphaModFix amt="0"/>
              <a:lum bright="70000" contrast="-70000"/>
            </a:blip>
            <a:srcRect/>
            <a:tile tx="0" ty="0" sx="100000" sy="100000" flip="none" algn="tl"/>
          </a:blipFill>
        </p:spPr>
      </p:pic>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lstStyle/>
          <a:p>
            <a:r>
              <a:rPr lang="en-US" dirty="0"/>
              <a:t>Time Series Modeling Attempts</a:t>
            </a:r>
          </a:p>
        </p:txBody>
      </p:sp>
      <p:sp>
        <p:nvSpPr>
          <p:cNvPr id="2" name="Content Placeholder 1">
            <a:extLst>
              <a:ext uri="{FF2B5EF4-FFF2-40B4-BE49-F238E27FC236}">
                <a16:creationId xmlns:a16="http://schemas.microsoft.com/office/drawing/2014/main" id="{B8CD1E9A-4764-4591-82E6-A7E1246A67A3}"/>
              </a:ext>
            </a:extLst>
          </p:cNvPr>
          <p:cNvSpPr>
            <a:spLocks noGrp="1"/>
          </p:cNvSpPr>
          <p:nvPr>
            <p:ph idx="1"/>
          </p:nvPr>
        </p:nvSpPr>
        <p:spPr/>
        <p:txBody>
          <a:bodyPr/>
          <a:lstStyle/>
          <a:p>
            <a:r>
              <a:rPr lang="en-US" dirty="0"/>
              <a:t>Date conversion challenges and an irregular time series produced unexpected obstacles in using R for predictive modeling.</a:t>
            </a:r>
          </a:p>
        </p:txBody>
      </p:sp>
    </p:spTree>
    <p:extLst>
      <p:ext uri="{BB962C8B-B14F-4D97-AF65-F5344CB8AC3E}">
        <p14:creationId xmlns:p14="http://schemas.microsoft.com/office/powerpoint/2010/main" val="4562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816D3516-E8FE-41B0-88B9-836B33C69D42}"/>
              </a:ext>
            </a:extLst>
          </p:cNvPr>
          <p:cNvSpPr>
            <a:spLocks noGrp="1"/>
          </p:cNvSpPr>
          <p:nvPr>
            <p:ph type="title"/>
          </p:nvPr>
        </p:nvSpPr>
        <p:spPr/>
        <p:txBody>
          <a:bodyPr/>
          <a:lstStyle/>
          <a:p>
            <a:r>
              <a:rPr lang="en-US" dirty="0"/>
              <a:t>Time Series Modeling Attempts</a:t>
            </a:r>
          </a:p>
        </p:txBody>
      </p:sp>
      <p:pic>
        <p:nvPicPr>
          <p:cNvPr id="6" name="Picture 5">
            <a:extLst>
              <a:ext uri="{FF2B5EF4-FFF2-40B4-BE49-F238E27FC236}">
                <a16:creationId xmlns:a16="http://schemas.microsoft.com/office/drawing/2014/main" id="{EA070458-019E-4386-882F-F5D4A201ADE4}"/>
              </a:ext>
            </a:extLst>
          </p:cNvPr>
          <p:cNvPicPr>
            <a:picLocks noChangeAspect="1"/>
          </p:cNvPicPr>
          <p:nvPr/>
        </p:nvPicPr>
        <p:blipFill>
          <a:blip r:embed="rId3"/>
          <a:stretch>
            <a:fillRect/>
          </a:stretch>
        </p:blipFill>
        <p:spPr>
          <a:xfrm>
            <a:off x="86471" y="1812897"/>
            <a:ext cx="7210888" cy="5045103"/>
          </a:xfrm>
          <a:prstGeom prst="rect">
            <a:avLst/>
          </a:prstGeom>
        </p:spPr>
      </p:pic>
      <p:sp>
        <p:nvSpPr>
          <p:cNvPr id="8" name="TextBox 7">
            <a:extLst>
              <a:ext uri="{FF2B5EF4-FFF2-40B4-BE49-F238E27FC236}">
                <a16:creationId xmlns:a16="http://schemas.microsoft.com/office/drawing/2014/main" id="{BB43E169-0690-4805-854B-50C87F50232A}"/>
              </a:ext>
            </a:extLst>
          </p:cNvPr>
          <p:cNvSpPr txBox="1"/>
          <p:nvPr/>
        </p:nvSpPr>
        <p:spPr>
          <a:xfrm>
            <a:off x="7576457" y="2612571"/>
            <a:ext cx="4358244" cy="1477328"/>
          </a:xfrm>
          <a:prstGeom prst="rect">
            <a:avLst/>
          </a:prstGeom>
          <a:noFill/>
        </p:spPr>
        <p:txBody>
          <a:bodyPr wrap="square" rtlCol="0">
            <a:spAutoFit/>
          </a:bodyPr>
          <a:lstStyle/>
          <a:p>
            <a:r>
              <a:rPr lang="en-US" dirty="0"/>
              <a:t>Python proved to be more manageable at time series modeling.</a:t>
            </a:r>
          </a:p>
          <a:p>
            <a:endParaRPr lang="en-US" dirty="0"/>
          </a:p>
          <a:p>
            <a:r>
              <a:rPr lang="en-US" dirty="0"/>
              <a:t>Yet the irregular date index still presented obstacles.</a:t>
            </a:r>
          </a:p>
        </p:txBody>
      </p:sp>
    </p:spTree>
    <p:extLst>
      <p:ext uri="{BB962C8B-B14F-4D97-AF65-F5344CB8AC3E}">
        <p14:creationId xmlns:p14="http://schemas.microsoft.com/office/powerpoint/2010/main" val="168209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ee the source image">
            <a:extLst>
              <a:ext uri="{FF2B5EF4-FFF2-40B4-BE49-F238E27FC236}">
                <a16:creationId xmlns:a16="http://schemas.microsoft.com/office/drawing/2014/main" id="{3584442D-CED3-42F0-A198-2FD563C415F1}"/>
              </a:ext>
            </a:extLst>
          </p:cNvPr>
          <p:cNvSpPr>
            <a:spLocks noChangeAspect="1" noChangeArrowheads="1"/>
          </p:cNvSpPr>
          <p:nvPr/>
        </p:nvSpPr>
        <p:spPr bwMode="auto">
          <a:xfrm>
            <a:off x="3420094" y="753094"/>
            <a:ext cx="2828306" cy="2828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1B037DC-5D4B-41EB-8540-A9D6EA8053E3}"/>
              </a:ext>
            </a:extLst>
          </p:cNvPr>
          <p:cNvPicPr>
            <a:picLocks noChangeAspect="1"/>
          </p:cNvPicPr>
          <p:nvPr/>
        </p:nvPicPr>
        <p:blipFill rotWithShape="1">
          <a:blip r:embed="rId3"/>
          <a:srcRect b="58263"/>
          <a:stretch/>
        </p:blipFill>
        <p:spPr>
          <a:xfrm>
            <a:off x="0" y="0"/>
            <a:ext cx="7232982" cy="2862322"/>
          </a:xfrm>
          <a:prstGeom prst="rect">
            <a:avLst/>
          </a:prstGeom>
        </p:spPr>
      </p:pic>
      <p:sp>
        <p:nvSpPr>
          <p:cNvPr id="8" name="TextBox 7">
            <a:extLst>
              <a:ext uri="{FF2B5EF4-FFF2-40B4-BE49-F238E27FC236}">
                <a16:creationId xmlns:a16="http://schemas.microsoft.com/office/drawing/2014/main" id="{FA638F47-5917-4D31-9C0D-EFA7AD1C69E7}"/>
              </a:ext>
            </a:extLst>
          </p:cNvPr>
          <p:cNvSpPr txBox="1"/>
          <p:nvPr/>
        </p:nvSpPr>
        <p:spPr>
          <a:xfrm>
            <a:off x="7491774" y="3142774"/>
            <a:ext cx="3515532" cy="3416320"/>
          </a:xfrm>
          <a:prstGeom prst="rect">
            <a:avLst/>
          </a:prstGeom>
          <a:noFill/>
        </p:spPr>
        <p:txBody>
          <a:bodyPr wrap="square" rtlCol="0">
            <a:spAutoFit/>
          </a:bodyPr>
          <a:lstStyle/>
          <a:p>
            <a:pPr algn="l"/>
            <a:r>
              <a:rPr lang="en-US" b="0" i="0" dirty="0">
                <a:solidFill>
                  <a:srgbClr val="000000"/>
                </a:solidFill>
                <a:effectLst/>
                <a:latin typeface="Helvetica Neue"/>
              </a:rPr>
              <a:t>The p-value is &lt; 0.05, so we can reject the Null hypothesis. The data has a unit root. Also, the test statistic is NOT greater than the critical values. The dataset is stationary.</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I believe this means that I do not need to do a seasonality decomposition or separate trend from the series in order to make it stationary.</a:t>
            </a:r>
            <a:endParaRPr lang="en-US" dirty="0"/>
          </a:p>
        </p:txBody>
      </p:sp>
      <p:pic>
        <p:nvPicPr>
          <p:cNvPr id="10" name="Picture 9">
            <a:extLst>
              <a:ext uri="{FF2B5EF4-FFF2-40B4-BE49-F238E27FC236}">
                <a16:creationId xmlns:a16="http://schemas.microsoft.com/office/drawing/2014/main" id="{EA497F01-ABAF-40F9-B5C8-6C76C84B95EC}"/>
              </a:ext>
            </a:extLst>
          </p:cNvPr>
          <p:cNvPicPr>
            <a:picLocks noChangeAspect="1"/>
          </p:cNvPicPr>
          <p:nvPr/>
        </p:nvPicPr>
        <p:blipFill>
          <a:blip r:embed="rId4"/>
          <a:stretch>
            <a:fillRect/>
          </a:stretch>
        </p:blipFill>
        <p:spPr>
          <a:xfrm>
            <a:off x="161097" y="2982771"/>
            <a:ext cx="6274209" cy="3736327"/>
          </a:xfrm>
          <a:prstGeom prst="rect">
            <a:avLst/>
          </a:prstGeom>
        </p:spPr>
      </p:pic>
      <p:pic>
        <p:nvPicPr>
          <p:cNvPr id="12" name="Picture 11">
            <a:extLst>
              <a:ext uri="{FF2B5EF4-FFF2-40B4-BE49-F238E27FC236}">
                <a16:creationId xmlns:a16="http://schemas.microsoft.com/office/drawing/2014/main" id="{9A49D1A5-77BB-4220-B075-ED42204B5DEA}"/>
              </a:ext>
            </a:extLst>
          </p:cNvPr>
          <p:cNvPicPr>
            <a:picLocks noChangeAspect="1"/>
          </p:cNvPicPr>
          <p:nvPr/>
        </p:nvPicPr>
        <p:blipFill>
          <a:blip r:embed="rId5"/>
          <a:stretch>
            <a:fillRect/>
          </a:stretch>
        </p:blipFill>
        <p:spPr>
          <a:xfrm>
            <a:off x="7642424" y="596171"/>
            <a:ext cx="3611127" cy="1663950"/>
          </a:xfrm>
          <a:prstGeom prst="rect">
            <a:avLst/>
          </a:prstGeom>
        </p:spPr>
      </p:pic>
    </p:spTree>
    <p:extLst>
      <p:ext uri="{BB962C8B-B14F-4D97-AF65-F5344CB8AC3E}">
        <p14:creationId xmlns:p14="http://schemas.microsoft.com/office/powerpoint/2010/main" val="3269133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509</TotalTime>
  <Words>2675</Words>
  <Application>Microsoft Office PowerPoint</Application>
  <PresentationFormat>Widescreen</PresentationFormat>
  <Paragraphs>159</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Helvetica Neue</vt:lpstr>
      <vt:lpstr>Tw Cen MT</vt:lpstr>
      <vt:lpstr>Tw Cen MT Condensed</vt:lpstr>
      <vt:lpstr>Wingdings 3</vt:lpstr>
      <vt:lpstr>Integral</vt:lpstr>
      <vt:lpstr>ON-line Spending Habits: Describing Behavior is Easier Than Predicting It!</vt:lpstr>
      <vt:lpstr>Table of Contents</vt:lpstr>
      <vt:lpstr>Questions to Answer</vt:lpstr>
      <vt:lpstr>Questions to Answer</vt:lpstr>
      <vt:lpstr>Data Sources</vt:lpstr>
      <vt:lpstr>Methods</vt:lpstr>
      <vt:lpstr>Time Series Modeling Attempts</vt:lpstr>
      <vt:lpstr>Time Series Modeling Attempts</vt:lpstr>
      <vt:lpstr>PowerPoint Presentation</vt:lpstr>
      <vt:lpstr>SARIMAX Results</vt:lpstr>
      <vt:lpstr>ARIMA Results</vt:lpstr>
      <vt:lpstr>PowerPoint Presentation</vt:lpstr>
      <vt:lpstr>“Can linear regression be used to predict if I will purchase something based on either one of two derived variables?</vt:lpstr>
      <vt:lpstr>PowerPoint Presentation</vt:lpstr>
      <vt:lpstr>“How much % off does a textbook have to be for me to buy it new?”  “Am I more likely to purchase a book NEW if it is a more recent release?” </vt:lpstr>
      <vt:lpstr>“Can Amazon predict how many home deliveries will be required in a month?”</vt:lpstr>
      <vt:lpstr>“Hypothesis: I’m willing to pay for shipping if I can get a great deal (such as for a used book)?”</vt:lpstr>
      <vt:lpstr>“Are there product category purchases that we 'hide' from each other by using a gift card or reward points?”</vt:lpstr>
      <vt:lpstr>“Does Shipment Date correspond with Delivery Date (which isn't a variable)? Because even though my purchases outnumber those of my husband by about 3 to 1, I try and have them all delivered on my Prime day.”</vt:lpstr>
      <vt:lpstr>“Who is the ‘better’ customer?  (by rate of returns)  Were returned items not as good of deals?  (Can Amazon use that understanding to predict return rates?)”</vt:lpstr>
      <vt:lpstr>“Are item prices normally distributed?”</vt:lpstr>
      <vt:lpstr>“Who orders the more expensive items?”</vt:lpstr>
      <vt:lpstr>Conclusion</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Branch</dc:creator>
  <cp:lastModifiedBy>Scott Branch</cp:lastModifiedBy>
  <cp:revision>27</cp:revision>
  <dcterms:created xsi:type="dcterms:W3CDTF">2021-07-25T16:28:11Z</dcterms:created>
  <dcterms:modified xsi:type="dcterms:W3CDTF">2021-07-26T00:57:31Z</dcterms:modified>
</cp:coreProperties>
</file>