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8"/>
  </p:notesMasterIdLst>
  <p:sldIdLst>
    <p:sldId id="256" r:id="rId2"/>
    <p:sldId id="257" r:id="rId3"/>
    <p:sldId id="258" r:id="rId4"/>
    <p:sldId id="259" r:id="rId5"/>
    <p:sldId id="260" r:id="rId6"/>
    <p:sldId id="261" r:id="rId7"/>
    <p:sldId id="262" r:id="rId8"/>
    <p:sldId id="267" r:id="rId9"/>
    <p:sldId id="265" r:id="rId10"/>
    <p:sldId id="263" r:id="rId11"/>
    <p:sldId id="264"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67" autoAdjust="0"/>
  </p:normalViewPr>
  <p:slideViewPr>
    <p:cSldViewPr snapToGrid="0">
      <p:cViewPr varScale="1">
        <p:scale>
          <a:sx n="81" d="100"/>
          <a:sy n="81" d="100"/>
        </p:scale>
        <p:origin x="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E8795-ADE8-47DC-A3CB-613CF7DAF000}" type="datetimeFigureOut">
              <a:rPr lang="en-US" smtClean="0"/>
              <a:t>8/4/2020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51E4E-CC9B-4FAA-B08C-78F8B0E6BF99}" type="slidenum">
              <a:rPr lang="en-US" smtClean="0"/>
              <a:t>‹#›</a:t>
            </a:fld>
            <a:endParaRPr lang="en-US"/>
          </a:p>
        </p:txBody>
      </p:sp>
    </p:spTree>
    <p:extLst>
      <p:ext uri="{BB962C8B-B14F-4D97-AF65-F5344CB8AC3E}">
        <p14:creationId xmlns:p14="http://schemas.microsoft.com/office/powerpoint/2010/main" val="30289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eer.cancer.gov/statfacts/html/breas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Mother-in-law survived five years after diagnosis the first time, then was diagnosed later in live and died rather quickly.</a:t>
            </a:r>
          </a:p>
          <a:p>
            <a:r>
              <a:rPr lang="en-US" dirty="0"/>
              <a:t>Being overweight with a sedentary lifestyle are known risk factors for cancer.</a:t>
            </a:r>
          </a:p>
          <a:p>
            <a:endParaRPr lang="en-US" dirty="0"/>
          </a:p>
        </p:txBody>
      </p:sp>
      <p:sp>
        <p:nvSpPr>
          <p:cNvPr id="4" name="Slide Number Placeholder 3"/>
          <p:cNvSpPr>
            <a:spLocks noGrp="1"/>
          </p:cNvSpPr>
          <p:nvPr>
            <p:ph type="sldNum" sz="quarter" idx="5"/>
          </p:nvPr>
        </p:nvSpPr>
        <p:spPr/>
        <p:txBody>
          <a:bodyPr/>
          <a:lstStyle/>
          <a:p>
            <a:fld id="{26B51E4E-CC9B-4FAA-B08C-78F8B0E6BF99}" type="slidenum">
              <a:rPr lang="en-US" smtClean="0"/>
              <a:t>2</a:t>
            </a:fld>
            <a:endParaRPr lang="en-US"/>
          </a:p>
        </p:txBody>
      </p:sp>
    </p:spTree>
    <p:extLst>
      <p:ext uri="{BB962C8B-B14F-4D97-AF65-F5344CB8AC3E}">
        <p14:creationId xmlns:p14="http://schemas.microsoft.com/office/powerpoint/2010/main" val="232867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51E4E-CC9B-4FAA-B08C-78F8B0E6BF99}" type="slidenum">
              <a:rPr lang="en-US" smtClean="0"/>
              <a:t>15</a:t>
            </a:fld>
            <a:endParaRPr lang="en-US"/>
          </a:p>
        </p:txBody>
      </p:sp>
    </p:spTree>
    <p:extLst>
      <p:ext uri="{BB962C8B-B14F-4D97-AF65-F5344CB8AC3E}">
        <p14:creationId xmlns:p14="http://schemas.microsoft.com/office/powerpoint/2010/main" val="1469818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that is the recommended citation that the SEER*STAT site gave me after I selected the database that I wanted to use.  Otherwise I would have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Cancer of the Breast (Female) - Cancer Stat Facts. (n.d.). Retrieved June 21, 2020, from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https://seer.cancer.gov/statfacts/html/breast.html</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6B51E4E-CC9B-4FAA-B08C-78F8B0E6BF99}" type="slidenum">
              <a:rPr lang="en-US" smtClean="0"/>
              <a:t>16</a:t>
            </a:fld>
            <a:endParaRPr lang="en-US"/>
          </a:p>
        </p:txBody>
      </p:sp>
    </p:spTree>
    <p:extLst>
      <p:ext uri="{BB962C8B-B14F-4D97-AF65-F5344CB8AC3E}">
        <p14:creationId xmlns:p14="http://schemas.microsoft.com/office/powerpoint/2010/main" val="428352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 could look for the more highly correlated features, then use those in a classification model and compare against true five-year survival rates.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I have the entire population, do I need to do test/train?</a:t>
            </a:r>
          </a:p>
          <a:p>
            <a:r>
              <a:rPr lang="en-US" dirty="0"/>
              <a:t>There are so many breast cancer projects out there that I was worried that no matter what I did, it could be speculated that I had copied someone else’s work.  So I decided to start entirely from scratch.  I used the</a:t>
            </a:r>
            <a:r>
              <a:rPr lang="en-US" sz="1800" dirty="0">
                <a:effectLst/>
                <a:latin typeface="Calibri" panose="020F0502020204030204" pitchFamily="34" charset="0"/>
                <a:ea typeface="Calibri" panose="020F0502020204030204" pitchFamily="34" charset="0"/>
                <a:cs typeface="Times New Roman" panose="02020603050405020304" pitchFamily="18" charset="0"/>
              </a:rPr>
              <a:t> National Cancer Institute Surveillance, Epidemiology, and End Results Program (SEER)</a:t>
            </a:r>
            <a:endParaRPr lang="en-US" dirty="0"/>
          </a:p>
        </p:txBody>
      </p:sp>
      <p:sp>
        <p:nvSpPr>
          <p:cNvPr id="4" name="Slide Number Placeholder 3"/>
          <p:cNvSpPr>
            <a:spLocks noGrp="1"/>
          </p:cNvSpPr>
          <p:nvPr>
            <p:ph type="sldNum" sz="quarter" idx="5"/>
          </p:nvPr>
        </p:nvSpPr>
        <p:spPr/>
        <p:txBody>
          <a:bodyPr/>
          <a:lstStyle/>
          <a:p>
            <a:fld id="{26B51E4E-CC9B-4FAA-B08C-78F8B0E6BF99}" type="slidenum">
              <a:rPr lang="en-US" smtClean="0"/>
              <a:t>3</a:t>
            </a:fld>
            <a:endParaRPr lang="en-US"/>
          </a:p>
        </p:txBody>
      </p:sp>
    </p:spTree>
    <p:extLst>
      <p:ext uri="{BB962C8B-B14F-4D97-AF65-F5344CB8AC3E}">
        <p14:creationId xmlns:p14="http://schemas.microsoft.com/office/powerpoint/2010/main" val="4163179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SEER, you have to make many decisions ‘up front.’  And there is no going back without starting over.</a:t>
            </a:r>
          </a:p>
          <a:p>
            <a:r>
              <a:rPr lang="en-US" dirty="0"/>
              <a:t>Each seemingly simple variable has numerous selections below it.  Risk of selecting redundant features is high.</a:t>
            </a:r>
          </a:p>
          <a:p>
            <a:r>
              <a:rPr lang="en-US" dirty="0"/>
              <a:t>Exporting the data then importing into Jupyter Notebook was challenging.</a:t>
            </a:r>
          </a:p>
          <a:p>
            <a:r>
              <a:rPr lang="en-US" dirty="0"/>
              <a:t>Probably should have done some filtering in Excel csv file first, such as removing all males!  That would have cut the size in half.</a:t>
            </a:r>
          </a:p>
          <a:p>
            <a:endParaRPr lang="en-US" dirty="0"/>
          </a:p>
        </p:txBody>
      </p:sp>
      <p:sp>
        <p:nvSpPr>
          <p:cNvPr id="4" name="Slide Number Placeholder 3"/>
          <p:cNvSpPr>
            <a:spLocks noGrp="1"/>
          </p:cNvSpPr>
          <p:nvPr>
            <p:ph type="sldNum" sz="quarter" idx="5"/>
          </p:nvPr>
        </p:nvSpPr>
        <p:spPr/>
        <p:txBody>
          <a:bodyPr/>
          <a:lstStyle/>
          <a:p>
            <a:fld id="{26B51E4E-CC9B-4FAA-B08C-78F8B0E6BF99}" type="slidenum">
              <a:rPr lang="en-US" smtClean="0"/>
              <a:t>4</a:t>
            </a:fld>
            <a:endParaRPr lang="en-US"/>
          </a:p>
        </p:txBody>
      </p:sp>
    </p:spTree>
    <p:extLst>
      <p:ext uri="{BB962C8B-B14F-4D97-AF65-F5344CB8AC3E}">
        <p14:creationId xmlns:p14="http://schemas.microsoft.com/office/powerpoint/2010/main" val="73508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there a financial or regulatory disincentive for providers to list a cause of death other than breast cancer?  Does this count as a treatment failure for the oncology team?</a:t>
            </a:r>
          </a:p>
          <a:p>
            <a:r>
              <a:rPr lang="en-US" dirty="0"/>
              <a:t>The data wrangling took me a solid two weeks.  No two features worked the same.  Some had to be unstacked and then converted to numeric.  Bins had to be trimmed to just the starting value.</a:t>
            </a:r>
          </a:p>
          <a:p>
            <a:r>
              <a:rPr lang="en-US" dirty="0"/>
              <a:t>I used </a:t>
            </a:r>
            <a:r>
              <a:rPr lang="en-US" dirty="0" err="1"/>
              <a:t>get_dummies</a:t>
            </a:r>
            <a:r>
              <a:rPr lang="en-US" dirty="0"/>
              <a:t>() for a couple features.</a:t>
            </a:r>
          </a:p>
        </p:txBody>
      </p:sp>
      <p:sp>
        <p:nvSpPr>
          <p:cNvPr id="4" name="Slide Number Placeholder 3"/>
          <p:cNvSpPr>
            <a:spLocks noGrp="1"/>
          </p:cNvSpPr>
          <p:nvPr>
            <p:ph type="sldNum" sz="quarter" idx="5"/>
          </p:nvPr>
        </p:nvSpPr>
        <p:spPr/>
        <p:txBody>
          <a:bodyPr/>
          <a:lstStyle/>
          <a:p>
            <a:fld id="{26B51E4E-CC9B-4FAA-B08C-78F8B0E6BF99}" type="slidenum">
              <a:rPr lang="en-US" smtClean="0"/>
              <a:t>6</a:t>
            </a:fld>
            <a:endParaRPr lang="en-US"/>
          </a:p>
        </p:txBody>
      </p:sp>
    </p:spTree>
    <p:extLst>
      <p:ext uri="{BB962C8B-B14F-4D97-AF65-F5344CB8AC3E}">
        <p14:creationId xmlns:p14="http://schemas.microsoft.com/office/powerpoint/2010/main" val="316297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Stage/grade of cancer upon diagnosis has very little correlation with five-year survival?  How can that be?</a:t>
            </a:r>
          </a:p>
          <a:p>
            <a:r>
              <a:rPr lang="en-US" dirty="0"/>
              <a:t>Probably no sense in creating a five-year survival classifier based on grade at diagnosis.</a:t>
            </a:r>
          </a:p>
        </p:txBody>
      </p:sp>
      <p:sp>
        <p:nvSpPr>
          <p:cNvPr id="4" name="Slide Number Placeholder 3"/>
          <p:cNvSpPr>
            <a:spLocks noGrp="1"/>
          </p:cNvSpPr>
          <p:nvPr>
            <p:ph type="sldNum" sz="quarter" idx="5"/>
          </p:nvPr>
        </p:nvSpPr>
        <p:spPr/>
        <p:txBody>
          <a:bodyPr/>
          <a:lstStyle/>
          <a:p>
            <a:fld id="{26B51E4E-CC9B-4FAA-B08C-78F8B0E6BF99}" type="slidenum">
              <a:rPr lang="en-US" smtClean="0"/>
              <a:t>7</a:t>
            </a:fld>
            <a:endParaRPr lang="en-US"/>
          </a:p>
        </p:txBody>
      </p:sp>
    </p:spTree>
    <p:extLst>
      <p:ext uri="{BB962C8B-B14F-4D97-AF65-F5344CB8AC3E}">
        <p14:creationId xmlns:p14="http://schemas.microsoft.com/office/powerpoint/2010/main" val="1097849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find this curious.  The count of women diagnosed with stage 4 cancer seems like an outlier.  This is where domain knowledge is important.  I don’t know the diagnostic indicators and differences between stage 3 and 4.  The best I can do, without that information, is to speculate that perhaps oncologists do not want to give an initial stage 4 diagnosis for fear that the woman will be so distraught at hearing that news that she might not even attempt treatment.</a:t>
            </a:r>
          </a:p>
        </p:txBody>
      </p:sp>
      <p:sp>
        <p:nvSpPr>
          <p:cNvPr id="4" name="Slide Number Placeholder 3"/>
          <p:cNvSpPr>
            <a:spLocks noGrp="1"/>
          </p:cNvSpPr>
          <p:nvPr>
            <p:ph type="sldNum" sz="quarter" idx="5"/>
          </p:nvPr>
        </p:nvSpPr>
        <p:spPr/>
        <p:txBody>
          <a:bodyPr/>
          <a:lstStyle/>
          <a:p>
            <a:fld id="{26B51E4E-CC9B-4FAA-B08C-78F8B0E6BF99}" type="slidenum">
              <a:rPr lang="en-US" smtClean="0"/>
              <a:t>8</a:t>
            </a:fld>
            <a:endParaRPr lang="en-US"/>
          </a:p>
        </p:txBody>
      </p:sp>
    </p:spTree>
    <p:extLst>
      <p:ext uri="{BB962C8B-B14F-4D97-AF65-F5344CB8AC3E}">
        <p14:creationId xmlns:p14="http://schemas.microsoft.com/office/powerpoint/2010/main" val="3875990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any serious researcher would have examined this dataset with and without the presence of women who died with cause of death listed as something other than breast cancer.  I believe this mean is essentially meaningless for two reasons; 1. It does not distinguish between women who pursued treatment and those who did not (and even which type of treatment, and 2. It does not distinguish between survival time that ended due to breast cancer or due to some other diagnosis.</a:t>
            </a:r>
          </a:p>
          <a:p>
            <a:r>
              <a:rPr lang="en-US" dirty="0"/>
              <a:t>So at best, the mean life expectancy based on stage/grade of breast cancer from this dataset could be used as a general understanding of what is currently occurring in the field of breast cancer treatment.  It cannot be used for prediction or even responsibly used for classification of outcome (in terms of five-year-survival) due to the missing feature of medical interventions (or treatments).</a:t>
            </a:r>
          </a:p>
        </p:txBody>
      </p:sp>
      <p:sp>
        <p:nvSpPr>
          <p:cNvPr id="4" name="Slide Number Placeholder 3"/>
          <p:cNvSpPr>
            <a:spLocks noGrp="1"/>
          </p:cNvSpPr>
          <p:nvPr>
            <p:ph type="sldNum" sz="quarter" idx="5"/>
          </p:nvPr>
        </p:nvSpPr>
        <p:spPr/>
        <p:txBody>
          <a:bodyPr/>
          <a:lstStyle/>
          <a:p>
            <a:fld id="{26B51E4E-CC9B-4FAA-B08C-78F8B0E6BF99}" type="slidenum">
              <a:rPr lang="en-US" smtClean="0"/>
              <a:t>9</a:t>
            </a:fld>
            <a:endParaRPr lang="en-US"/>
          </a:p>
        </p:txBody>
      </p:sp>
    </p:spTree>
    <p:extLst>
      <p:ext uri="{BB962C8B-B14F-4D97-AF65-F5344CB8AC3E}">
        <p14:creationId xmlns:p14="http://schemas.microsoft.com/office/powerpoint/2010/main" val="937033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big clue that there is something wrong with my model.  I knew going in that there are four ‘stages’ or grades of cancer upon diagnosis.  The medical community doesn’t just pick a number.  There are standards.</a:t>
            </a:r>
          </a:p>
        </p:txBody>
      </p:sp>
      <p:sp>
        <p:nvSpPr>
          <p:cNvPr id="4" name="Slide Number Placeholder 3"/>
          <p:cNvSpPr>
            <a:spLocks noGrp="1"/>
          </p:cNvSpPr>
          <p:nvPr>
            <p:ph type="sldNum" sz="quarter" idx="5"/>
          </p:nvPr>
        </p:nvSpPr>
        <p:spPr/>
        <p:txBody>
          <a:bodyPr/>
          <a:lstStyle/>
          <a:p>
            <a:fld id="{26B51E4E-CC9B-4FAA-B08C-78F8B0E6BF99}" type="slidenum">
              <a:rPr lang="en-US" smtClean="0"/>
              <a:t>10</a:t>
            </a:fld>
            <a:endParaRPr lang="en-US"/>
          </a:p>
        </p:txBody>
      </p:sp>
    </p:spTree>
    <p:extLst>
      <p:ext uri="{BB962C8B-B14F-4D97-AF65-F5344CB8AC3E}">
        <p14:creationId xmlns:p14="http://schemas.microsoft.com/office/powerpoint/2010/main" val="1517164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My model or algorithm does not fit the data well enough.  “ … can happen when we try to build a linear model with nonlinear data.”</a:t>
            </a:r>
            <a:endParaRPr lang="en-US" dirty="0"/>
          </a:p>
        </p:txBody>
      </p:sp>
      <p:sp>
        <p:nvSpPr>
          <p:cNvPr id="4" name="Slide Number Placeholder 3"/>
          <p:cNvSpPr>
            <a:spLocks noGrp="1"/>
          </p:cNvSpPr>
          <p:nvPr>
            <p:ph type="sldNum" sz="quarter" idx="5"/>
          </p:nvPr>
        </p:nvSpPr>
        <p:spPr/>
        <p:txBody>
          <a:bodyPr/>
          <a:lstStyle/>
          <a:p>
            <a:fld id="{26B51E4E-CC9B-4FAA-B08C-78F8B0E6BF99}" type="slidenum">
              <a:rPr lang="en-US" smtClean="0"/>
              <a:t>11</a:t>
            </a:fld>
            <a:endParaRPr lang="en-US"/>
          </a:p>
        </p:txBody>
      </p:sp>
    </p:spTree>
    <p:extLst>
      <p:ext uri="{BB962C8B-B14F-4D97-AF65-F5344CB8AC3E}">
        <p14:creationId xmlns:p14="http://schemas.microsoft.com/office/powerpoint/2010/main" val="14010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DCBCAF-0DC9-4435-AFFC-70A6FBB75BEF}"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28596-09A6-403C-9622-D28F641EEF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3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CBCAF-0DC9-4435-AFFC-70A6FBB75BEF}"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28596-09A6-403C-9622-D28F641EEFD6}" type="slidenum">
              <a:rPr lang="en-US" smtClean="0"/>
              <a:t>‹#›</a:t>
            </a:fld>
            <a:endParaRPr lang="en-US"/>
          </a:p>
        </p:txBody>
      </p:sp>
    </p:spTree>
    <p:extLst>
      <p:ext uri="{BB962C8B-B14F-4D97-AF65-F5344CB8AC3E}">
        <p14:creationId xmlns:p14="http://schemas.microsoft.com/office/powerpoint/2010/main" val="5383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CBCAF-0DC9-4435-AFFC-70A6FBB75BEF}"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28596-09A6-403C-9622-D28F641EEFD6}" type="slidenum">
              <a:rPr lang="en-US" smtClean="0"/>
              <a:t>‹#›</a:t>
            </a:fld>
            <a:endParaRPr lang="en-US"/>
          </a:p>
        </p:txBody>
      </p:sp>
    </p:spTree>
    <p:extLst>
      <p:ext uri="{BB962C8B-B14F-4D97-AF65-F5344CB8AC3E}">
        <p14:creationId xmlns:p14="http://schemas.microsoft.com/office/powerpoint/2010/main" val="24016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DCBCAF-0DC9-4435-AFFC-70A6FBB75BEF}"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28596-09A6-403C-9622-D28F641EEFD6}" type="slidenum">
              <a:rPr lang="en-US" smtClean="0"/>
              <a:t>‹#›</a:t>
            </a:fld>
            <a:endParaRPr lang="en-US"/>
          </a:p>
        </p:txBody>
      </p:sp>
    </p:spTree>
    <p:extLst>
      <p:ext uri="{BB962C8B-B14F-4D97-AF65-F5344CB8AC3E}">
        <p14:creationId xmlns:p14="http://schemas.microsoft.com/office/powerpoint/2010/main" val="21799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CBCAF-0DC9-4435-AFFC-70A6FBB75BEF}"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28596-09A6-403C-9622-D28F641EEF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69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DCBCAF-0DC9-4435-AFFC-70A6FBB75BEF}"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28596-09A6-403C-9622-D28F641EEFD6}" type="slidenum">
              <a:rPr lang="en-US" smtClean="0"/>
              <a:t>‹#›</a:t>
            </a:fld>
            <a:endParaRPr lang="en-US"/>
          </a:p>
        </p:txBody>
      </p:sp>
    </p:spTree>
    <p:extLst>
      <p:ext uri="{BB962C8B-B14F-4D97-AF65-F5344CB8AC3E}">
        <p14:creationId xmlns:p14="http://schemas.microsoft.com/office/powerpoint/2010/main" val="148738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DCBCAF-0DC9-4435-AFFC-70A6FBB75BEF}" type="datetimeFigureOut">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28596-09A6-403C-9622-D28F641EEFD6}" type="slidenum">
              <a:rPr lang="en-US" smtClean="0"/>
              <a:t>‹#›</a:t>
            </a:fld>
            <a:endParaRPr lang="en-US"/>
          </a:p>
        </p:txBody>
      </p:sp>
    </p:spTree>
    <p:extLst>
      <p:ext uri="{BB962C8B-B14F-4D97-AF65-F5344CB8AC3E}">
        <p14:creationId xmlns:p14="http://schemas.microsoft.com/office/powerpoint/2010/main" val="282006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DCBCAF-0DC9-4435-AFFC-70A6FBB75BEF}" type="datetimeFigureOut">
              <a:rPr lang="en-US" smtClean="0"/>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28596-09A6-403C-9622-D28F641EEFD6}" type="slidenum">
              <a:rPr lang="en-US" smtClean="0"/>
              <a:t>‹#›</a:t>
            </a:fld>
            <a:endParaRPr lang="en-US"/>
          </a:p>
        </p:txBody>
      </p:sp>
    </p:spTree>
    <p:extLst>
      <p:ext uri="{BB962C8B-B14F-4D97-AF65-F5344CB8AC3E}">
        <p14:creationId xmlns:p14="http://schemas.microsoft.com/office/powerpoint/2010/main" val="304066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DCBCAF-0DC9-4435-AFFC-70A6FBB75BEF}" type="datetimeFigureOut">
              <a:rPr lang="en-US" smtClean="0"/>
              <a:t>8/4/2020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4828596-09A6-403C-9622-D28F641EEFD6}" type="slidenum">
              <a:rPr lang="en-US" smtClean="0"/>
              <a:t>‹#›</a:t>
            </a:fld>
            <a:endParaRPr lang="en-US"/>
          </a:p>
        </p:txBody>
      </p:sp>
    </p:spTree>
    <p:extLst>
      <p:ext uri="{BB962C8B-B14F-4D97-AF65-F5344CB8AC3E}">
        <p14:creationId xmlns:p14="http://schemas.microsoft.com/office/powerpoint/2010/main" val="139218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DCBCAF-0DC9-4435-AFFC-70A6FBB75BEF}" type="datetimeFigureOut">
              <a:rPr lang="en-US" smtClean="0"/>
              <a:t>8/4/2020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828596-09A6-403C-9622-D28F641EEFD6}" type="slidenum">
              <a:rPr lang="en-US" smtClean="0"/>
              <a:t>‹#›</a:t>
            </a:fld>
            <a:endParaRPr lang="en-US"/>
          </a:p>
        </p:txBody>
      </p:sp>
    </p:spTree>
    <p:extLst>
      <p:ext uri="{BB962C8B-B14F-4D97-AF65-F5344CB8AC3E}">
        <p14:creationId xmlns:p14="http://schemas.microsoft.com/office/powerpoint/2010/main" val="388015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DCBCAF-0DC9-4435-AFFC-70A6FBB75BEF}"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28596-09A6-403C-9622-D28F641EEFD6}" type="slidenum">
              <a:rPr lang="en-US" smtClean="0"/>
              <a:t>‹#›</a:t>
            </a:fld>
            <a:endParaRPr lang="en-US"/>
          </a:p>
        </p:txBody>
      </p:sp>
    </p:spTree>
    <p:extLst>
      <p:ext uri="{BB962C8B-B14F-4D97-AF65-F5344CB8AC3E}">
        <p14:creationId xmlns:p14="http://schemas.microsoft.com/office/powerpoint/2010/main" val="203838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DCBCAF-0DC9-4435-AFFC-70A6FBB75BEF}" type="datetimeFigureOut">
              <a:rPr lang="en-US" smtClean="0"/>
              <a:t>8/4/2020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828596-09A6-403C-9622-D28F641EEFD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66558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lyticsvidhya.com/blog/2018/08/dimensionality-reduction-techniques-pyth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codementor.io/@guidotournois/4-strategies-to-deal-with-large-datasets-using-pandas-qdw3an95k" TargetMode="External"/><Relationship Id="rId4" Type="http://schemas.openxmlformats.org/officeDocument/2006/relationships/hyperlink" Target="http://www.seer.cancer.go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AB13A-BBA3-4FEF-A6E1-36914D28B253}"/>
              </a:ext>
            </a:extLst>
          </p:cNvPr>
          <p:cNvSpPr>
            <a:spLocks noGrp="1"/>
          </p:cNvSpPr>
          <p:nvPr>
            <p:ph type="ctrTitle"/>
          </p:nvPr>
        </p:nvSpPr>
        <p:spPr>
          <a:xfrm>
            <a:off x="965201" y="643467"/>
            <a:ext cx="6255026" cy="5054008"/>
          </a:xfrm>
        </p:spPr>
        <p:txBody>
          <a:bodyPr anchor="ctr">
            <a:normAutofit/>
          </a:bodyPr>
          <a:lstStyle/>
          <a:p>
            <a:pPr algn="r"/>
            <a:r>
              <a:rPr lang="en-US" sz="7400"/>
              <a:t>Is Stage at Diagnosis a Predictor of Breast Cancer Survival? </a:t>
            </a:r>
          </a:p>
        </p:txBody>
      </p:sp>
      <p:sp>
        <p:nvSpPr>
          <p:cNvPr id="3" name="Subtitle 2">
            <a:extLst>
              <a:ext uri="{FF2B5EF4-FFF2-40B4-BE49-F238E27FC236}">
                <a16:creationId xmlns:a16="http://schemas.microsoft.com/office/drawing/2014/main" id="{C210728D-7277-4C48-B403-0DF6EB06452F}"/>
              </a:ext>
            </a:extLst>
          </p:cNvPr>
          <p:cNvSpPr>
            <a:spLocks noGrp="1"/>
          </p:cNvSpPr>
          <p:nvPr>
            <p:ph type="subTitle" idx="1"/>
          </p:nvPr>
        </p:nvSpPr>
        <p:spPr>
          <a:xfrm>
            <a:off x="7870995" y="643467"/>
            <a:ext cx="3341488" cy="5054008"/>
          </a:xfrm>
        </p:spPr>
        <p:txBody>
          <a:bodyPr anchor="ctr">
            <a:normAutofit/>
          </a:bodyPr>
          <a:lstStyle/>
          <a:p>
            <a:r>
              <a:rPr lang="en-US" dirty="0"/>
              <a:t>Jolene Branch</a:t>
            </a:r>
          </a:p>
          <a:p>
            <a:r>
              <a:rPr lang="en-US" dirty="0"/>
              <a:t>Bellevue University</a:t>
            </a:r>
          </a:p>
          <a:p>
            <a:r>
              <a:rPr lang="en-US" dirty="0"/>
              <a:t>DSC550 Data Mining</a:t>
            </a:r>
          </a:p>
          <a:p>
            <a:r>
              <a:rPr lang="en-US" dirty="0"/>
              <a:t>August 2, 2020</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0050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26A9-D6D5-4D4F-8443-47531D8E1CA3}"/>
              </a:ext>
            </a:extLst>
          </p:cNvPr>
          <p:cNvSpPr>
            <a:spLocks noGrp="1"/>
          </p:cNvSpPr>
          <p:nvPr>
            <p:ph type="title"/>
          </p:nvPr>
        </p:nvSpPr>
        <p:spPr/>
        <p:txBody>
          <a:bodyPr/>
          <a:lstStyle/>
          <a:p>
            <a:r>
              <a:rPr lang="en-US" dirty="0"/>
              <a:t>Method and evaluation</a:t>
            </a:r>
          </a:p>
        </p:txBody>
      </p:sp>
      <p:sp>
        <p:nvSpPr>
          <p:cNvPr id="3" name="Content Placeholder 2">
            <a:extLst>
              <a:ext uri="{FF2B5EF4-FFF2-40B4-BE49-F238E27FC236}">
                <a16:creationId xmlns:a16="http://schemas.microsoft.com/office/drawing/2014/main" id="{6BCCA121-49D6-4026-AA38-2ED07444A9D2}"/>
              </a:ext>
            </a:extLst>
          </p:cNvPr>
          <p:cNvSpPr>
            <a:spLocks noGrp="1"/>
          </p:cNvSpPr>
          <p:nvPr>
            <p:ph idx="1"/>
          </p:nvPr>
        </p:nvSpPr>
        <p:spPr/>
        <p:txBody>
          <a:bodyPr>
            <a:normAutofit/>
          </a:bodyPr>
          <a:lstStyle/>
          <a:p>
            <a:r>
              <a:rPr lang="en-US" sz="3200" dirty="0"/>
              <a:t>K-means classifier identified ‘hinge’ at two clusters</a:t>
            </a:r>
          </a:p>
        </p:txBody>
      </p:sp>
      <p:pic>
        <p:nvPicPr>
          <p:cNvPr id="5" name="Picture 4">
            <a:extLst>
              <a:ext uri="{FF2B5EF4-FFF2-40B4-BE49-F238E27FC236}">
                <a16:creationId xmlns:a16="http://schemas.microsoft.com/office/drawing/2014/main" id="{294E028F-501D-40AB-AE0C-57B7C0260206}"/>
              </a:ext>
            </a:extLst>
          </p:cNvPr>
          <p:cNvPicPr>
            <a:picLocks noChangeAspect="1"/>
          </p:cNvPicPr>
          <p:nvPr/>
        </p:nvPicPr>
        <p:blipFill rotWithShape="1">
          <a:blip r:embed="rId3"/>
          <a:srcRect l="3288"/>
          <a:stretch/>
        </p:blipFill>
        <p:spPr>
          <a:xfrm>
            <a:off x="219074" y="2407011"/>
            <a:ext cx="9420225" cy="1781176"/>
          </a:xfrm>
          <a:prstGeom prst="rect">
            <a:avLst/>
          </a:prstGeom>
        </p:spPr>
      </p:pic>
      <p:pic>
        <p:nvPicPr>
          <p:cNvPr id="4" name="Picture 3">
            <a:extLst>
              <a:ext uri="{FF2B5EF4-FFF2-40B4-BE49-F238E27FC236}">
                <a16:creationId xmlns:a16="http://schemas.microsoft.com/office/drawing/2014/main" id="{1292CC77-EFED-420A-A559-CB7859CA625C}"/>
              </a:ext>
            </a:extLst>
          </p:cNvPr>
          <p:cNvPicPr>
            <a:picLocks noChangeAspect="1"/>
          </p:cNvPicPr>
          <p:nvPr/>
        </p:nvPicPr>
        <p:blipFill>
          <a:blip r:embed="rId4"/>
          <a:stretch>
            <a:fillRect/>
          </a:stretch>
        </p:blipFill>
        <p:spPr>
          <a:xfrm>
            <a:off x="7252335" y="3297599"/>
            <a:ext cx="4781551" cy="3429334"/>
          </a:xfrm>
          <a:prstGeom prst="rect">
            <a:avLst/>
          </a:prstGeom>
        </p:spPr>
      </p:pic>
      <p:sp>
        <p:nvSpPr>
          <p:cNvPr id="6" name="TextBox 5">
            <a:extLst>
              <a:ext uri="{FF2B5EF4-FFF2-40B4-BE49-F238E27FC236}">
                <a16:creationId xmlns:a16="http://schemas.microsoft.com/office/drawing/2014/main" id="{D2C24D03-0D36-4575-913F-3AFB6C411DAF}"/>
              </a:ext>
            </a:extLst>
          </p:cNvPr>
          <p:cNvSpPr txBox="1"/>
          <p:nvPr/>
        </p:nvSpPr>
        <p:spPr>
          <a:xfrm>
            <a:off x="1385885" y="4358785"/>
            <a:ext cx="5911727" cy="1938992"/>
          </a:xfrm>
          <a:prstGeom prst="rect">
            <a:avLst/>
          </a:prstGeom>
          <a:noFill/>
        </p:spPr>
        <p:txBody>
          <a:bodyPr wrap="square" rtlCol="0">
            <a:spAutoFit/>
          </a:bodyPr>
          <a:lstStyle/>
          <a:p>
            <a:r>
              <a:rPr lang="en-US" sz="2400" i="1" dirty="0">
                <a:solidFill>
                  <a:srgbClr val="FF0000"/>
                </a:solidFill>
              </a:rPr>
              <a:t>Something doesn’t seem right.  Shouldn’t there be at least four clusters, since cancer diagnoses are graded 1-4?  There must be enough differentiation among the grades to support more than two clusters!</a:t>
            </a:r>
          </a:p>
        </p:txBody>
      </p:sp>
    </p:spTree>
    <p:extLst>
      <p:ext uri="{BB962C8B-B14F-4D97-AF65-F5344CB8AC3E}">
        <p14:creationId xmlns:p14="http://schemas.microsoft.com/office/powerpoint/2010/main" val="359256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797-CC4D-46EA-AB91-3D5A05F26A2C}"/>
              </a:ext>
            </a:extLst>
          </p:cNvPr>
          <p:cNvSpPr>
            <a:spLocks noGrp="1"/>
          </p:cNvSpPr>
          <p:nvPr>
            <p:ph type="title"/>
          </p:nvPr>
        </p:nvSpPr>
        <p:spPr/>
        <p:txBody>
          <a:bodyPr/>
          <a:lstStyle/>
          <a:p>
            <a:r>
              <a:rPr lang="en-US" dirty="0"/>
              <a:t>Evaluation using external data source – Codeacademy breast cancer project</a:t>
            </a:r>
          </a:p>
        </p:txBody>
      </p:sp>
      <p:sp>
        <p:nvSpPr>
          <p:cNvPr id="3" name="Content Placeholder 2">
            <a:extLst>
              <a:ext uri="{FF2B5EF4-FFF2-40B4-BE49-F238E27FC236}">
                <a16:creationId xmlns:a16="http://schemas.microsoft.com/office/drawing/2014/main" id="{38D109BB-3D2E-48F0-AB84-5D123037877E}"/>
              </a:ext>
            </a:extLst>
          </p:cNvPr>
          <p:cNvSpPr>
            <a:spLocks noGrp="1"/>
          </p:cNvSpPr>
          <p:nvPr>
            <p:ph idx="1"/>
          </p:nvPr>
        </p:nvSpPr>
        <p:spPr/>
        <p:txBody>
          <a:bodyPr>
            <a:normAutofit/>
          </a:bodyPr>
          <a:lstStyle/>
          <a:p>
            <a:r>
              <a:rPr lang="en-US" sz="3200" dirty="0"/>
              <a:t>Hints to where my model went wrong</a:t>
            </a:r>
          </a:p>
          <a:p>
            <a:r>
              <a:rPr lang="en-US" sz="3200" dirty="0"/>
              <a:t>1. Overfit</a:t>
            </a:r>
          </a:p>
          <a:p>
            <a:r>
              <a:rPr lang="en-US" sz="3200" dirty="0"/>
              <a:t>2. Underfit</a:t>
            </a:r>
          </a:p>
          <a:p>
            <a:r>
              <a:rPr lang="en-US" sz="3200" dirty="0"/>
              <a:t>3. Ideal K Nearest Neighbor</a:t>
            </a:r>
          </a:p>
        </p:txBody>
      </p:sp>
      <p:pic>
        <p:nvPicPr>
          <p:cNvPr id="4" name="Picture 3">
            <a:extLst>
              <a:ext uri="{FF2B5EF4-FFF2-40B4-BE49-F238E27FC236}">
                <a16:creationId xmlns:a16="http://schemas.microsoft.com/office/drawing/2014/main" id="{BCB677E3-55F8-4853-A1FC-A0FAC1A94BB9}"/>
              </a:ext>
            </a:extLst>
          </p:cNvPr>
          <p:cNvPicPr>
            <a:picLocks noChangeAspect="1"/>
          </p:cNvPicPr>
          <p:nvPr/>
        </p:nvPicPr>
        <p:blipFill>
          <a:blip r:embed="rId3"/>
          <a:stretch>
            <a:fillRect/>
          </a:stretch>
        </p:blipFill>
        <p:spPr>
          <a:xfrm>
            <a:off x="7171060" y="2282931"/>
            <a:ext cx="4635177" cy="3586163"/>
          </a:xfrm>
          <a:prstGeom prst="rect">
            <a:avLst/>
          </a:prstGeom>
        </p:spPr>
      </p:pic>
      <p:sp>
        <p:nvSpPr>
          <p:cNvPr id="5" name="TextBox 4">
            <a:extLst>
              <a:ext uri="{FF2B5EF4-FFF2-40B4-BE49-F238E27FC236}">
                <a16:creationId xmlns:a16="http://schemas.microsoft.com/office/drawing/2014/main" id="{F90A2DC2-D201-46C0-BCAD-45D006F38026}"/>
              </a:ext>
            </a:extLst>
          </p:cNvPr>
          <p:cNvSpPr txBox="1"/>
          <p:nvPr/>
        </p:nvSpPr>
        <p:spPr>
          <a:xfrm>
            <a:off x="10769918" y="4788188"/>
            <a:ext cx="357187" cy="584775"/>
          </a:xfrm>
          <a:prstGeom prst="rect">
            <a:avLst/>
          </a:prstGeom>
          <a:noFill/>
        </p:spPr>
        <p:txBody>
          <a:bodyPr wrap="square" rtlCol="0">
            <a:spAutoFit/>
          </a:bodyPr>
          <a:lstStyle/>
          <a:p>
            <a:r>
              <a:rPr lang="en-US" sz="3200" b="1" dirty="0">
                <a:solidFill>
                  <a:srgbClr val="FF0000"/>
                </a:solidFill>
              </a:rPr>
              <a:t>2</a:t>
            </a:r>
          </a:p>
        </p:txBody>
      </p:sp>
      <p:sp>
        <p:nvSpPr>
          <p:cNvPr id="6" name="TextBox 5">
            <a:extLst>
              <a:ext uri="{FF2B5EF4-FFF2-40B4-BE49-F238E27FC236}">
                <a16:creationId xmlns:a16="http://schemas.microsoft.com/office/drawing/2014/main" id="{4339B27D-0414-4AB3-B7E0-068C923CA520}"/>
              </a:ext>
            </a:extLst>
          </p:cNvPr>
          <p:cNvSpPr txBox="1"/>
          <p:nvPr/>
        </p:nvSpPr>
        <p:spPr>
          <a:xfrm>
            <a:off x="8081963" y="4076012"/>
            <a:ext cx="357187" cy="584775"/>
          </a:xfrm>
          <a:prstGeom prst="rect">
            <a:avLst/>
          </a:prstGeom>
          <a:noFill/>
        </p:spPr>
        <p:txBody>
          <a:bodyPr wrap="square" rtlCol="0">
            <a:spAutoFit/>
          </a:bodyPr>
          <a:lstStyle/>
          <a:p>
            <a:r>
              <a:rPr lang="en-US" sz="3200" b="1" dirty="0">
                <a:solidFill>
                  <a:srgbClr val="FF0000"/>
                </a:solidFill>
              </a:rPr>
              <a:t>1</a:t>
            </a:r>
          </a:p>
        </p:txBody>
      </p:sp>
      <p:sp>
        <p:nvSpPr>
          <p:cNvPr id="7" name="TextBox 6">
            <a:extLst>
              <a:ext uri="{FF2B5EF4-FFF2-40B4-BE49-F238E27FC236}">
                <a16:creationId xmlns:a16="http://schemas.microsoft.com/office/drawing/2014/main" id="{434F17A1-D4A1-4150-BBCF-85ECBE3B4B87}"/>
              </a:ext>
            </a:extLst>
          </p:cNvPr>
          <p:cNvSpPr txBox="1"/>
          <p:nvPr/>
        </p:nvSpPr>
        <p:spPr>
          <a:xfrm>
            <a:off x="8905875" y="2844225"/>
            <a:ext cx="357187" cy="584775"/>
          </a:xfrm>
          <a:prstGeom prst="rect">
            <a:avLst/>
          </a:prstGeom>
          <a:noFill/>
        </p:spPr>
        <p:txBody>
          <a:bodyPr wrap="square" rtlCol="0">
            <a:spAutoFit/>
          </a:bodyPr>
          <a:lstStyle/>
          <a:p>
            <a:r>
              <a:rPr lang="en-US" sz="3200" b="1" dirty="0">
                <a:solidFill>
                  <a:srgbClr val="FF0000"/>
                </a:solidFill>
              </a:rPr>
              <a:t>3</a:t>
            </a:r>
          </a:p>
        </p:txBody>
      </p:sp>
      <p:sp>
        <p:nvSpPr>
          <p:cNvPr id="8" name="TextBox 7">
            <a:extLst>
              <a:ext uri="{FF2B5EF4-FFF2-40B4-BE49-F238E27FC236}">
                <a16:creationId xmlns:a16="http://schemas.microsoft.com/office/drawing/2014/main" id="{6F2EF424-8F7C-454D-9892-DAD82AA6E85F}"/>
              </a:ext>
            </a:extLst>
          </p:cNvPr>
          <p:cNvSpPr txBox="1"/>
          <p:nvPr/>
        </p:nvSpPr>
        <p:spPr>
          <a:xfrm>
            <a:off x="211016" y="4316509"/>
            <a:ext cx="6808377" cy="1938992"/>
          </a:xfrm>
          <a:prstGeom prst="rect">
            <a:avLst/>
          </a:prstGeom>
          <a:noFill/>
        </p:spPr>
        <p:txBody>
          <a:bodyPr wrap="square" rtlCol="0">
            <a:spAutoFit/>
          </a:bodyPr>
          <a:lstStyle/>
          <a:p>
            <a:r>
              <a:rPr lang="en-US" sz="2000" i="1" dirty="0">
                <a:effectLst/>
                <a:latin typeface="Calibri" panose="020F0502020204030204" pitchFamily="34" charset="0"/>
                <a:ea typeface="Calibri" panose="020F0502020204030204" pitchFamily="34" charset="0"/>
                <a:cs typeface="Times New Roman" panose="02020603050405020304" pitchFamily="18" charset="0"/>
              </a:rPr>
              <a:t>”You can say a statistical model is said to be overfitted when we train it with a lot of data and when our model gets trained with so much data it starts learning from the noise and inaccurate data entries, so due to this the model is not able to categorize the data correctly because there’s too many details and too much noise… “</a:t>
            </a:r>
            <a:endParaRPr lang="en-US" sz="2000" i="1" dirty="0"/>
          </a:p>
        </p:txBody>
      </p:sp>
    </p:spTree>
    <p:extLst>
      <p:ext uri="{BB962C8B-B14F-4D97-AF65-F5344CB8AC3E}">
        <p14:creationId xmlns:p14="http://schemas.microsoft.com/office/powerpoint/2010/main" val="419042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7CB6-5073-4559-85FF-4F4B5E370261}"/>
              </a:ext>
            </a:extLst>
          </p:cNvPr>
          <p:cNvSpPr>
            <a:spLocks noGrp="1"/>
          </p:cNvSpPr>
          <p:nvPr>
            <p:ph type="title"/>
          </p:nvPr>
        </p:nvSpPr>
        <p:spPr/>
        <p:txBody>
          <a:bodyPr/>
          <a:lstStyle/>
          <a:p>
            <a:r>
              <a:rPr lang="en-US" dirty="0"/>
              <a:t>Huge limitation realized</a:t>
            </a:r>
          </a:p>
        </p:txBody>
      </p:sp>
      <p:sp>
        <p:nvSpPr>
          <p:cNvPr id="3" name="Content Placeholder 2">
            <a:extLst>
              <a:ext uri="{FF2B5EF4-FFF2-40B4-BE49-F238E27FC236}">
                <a16:creationId xmlns:a16="http://schemas.microsoft.com/office/drawing/2014/main" id="{9189B3DD-321A-4DDD-AAE7-B3DEB6D6FE31}"/>
              </a:ext>
            </a:extLst>
          </p:cNvPr>
          <p:cNvSpPr>
            <a:spLocks noGrp="1"/>
          </p:cNvSpPr>
          <p:nvPr>
            <p:ph idx="1"/>
          </p:nvPr>
        </p:nvSpPr>
        <p:spPr/>
        <p:txBody>
          <a:bodyPr>
            <a:normAutofit/>
          </a:bodyPr>
          <a:lstStyle/>
          <a:p>
            <a:r>
              <a:rPr lang="en-US" sz="3200" dirty="0"/>
              <a:t>Dataset should have been split by TREATMENT “yes/no” and then type of treatment</a:t>
            </a:r>
          </a:p>
          <a:p>
            <a:r>
              <a:rPr lang="en-US" sz="3200" dirty="0"/>
              <a:t>The worst type of confounding variable?</a:t>
            </a:r>
          </a:p>
        </p:txBody>
      </p:sp>
    </p:spTree>
    <p:extLst>
      <p:ext uri="{BB962C8B-B14F-4D97-AF65-F5344CB8AC3E}">
        <p14:creationId xmlns:p14="http://schemas.microsoft.com/office/powerpoint/2010/main" val="39468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7F1C-F3DF-44BB-8BEA-4C7FF41AAF45}"/>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874FE248-1614-43C2-AF8F-401B13E87E1E}"/>
              </a:ext>
            </a:extLst>
          </p:cNvPr>
          <p:cNvSpPr>
            <a:spLocks noGrp="1"/>
          </p:cNvSpPr>
          <p:nvPr>
            <p:ph idx="1"/>
          </p:nvPr>
        </p:nvSpPr>
        <p:spPr/>
        <p:txBody>
          <a:bodyPr>
            <a:normAutofit/>
          </a:bodyPr>
          <a:lstStyle/>
          <a:p>
            <a:r>
              <a:rPr lang="en-US" sz="3200" dirty="0"/>
              <a:t>Should have used diagnosis ‘malignant’ or ‘benign’ as the target variable, because then treatment (yes/no/type) would not have time to come into play</a:t>
            </a:r>
          </a:p>
          <a:p>
            <a:r>
              <a:rPr lang="en-US" sz="3200" dirty="0"/>
              <a:t>Save cohort to a csv file for quicker importing later</a:t>
            </a:r>
          </a:p>
          <a:p>
            <a:r>
              <a:rPr lang="en-US" sz="3200" dirty="0"/>
              <a:t>Change int64 to int16 for 75% reduction in memory </a:t>
            </a:r>
            <a:r>
              <a:rPr lang="en-US" sz="1600" dirty="0"/>
              <a:t>(Tournois, 2018)</a:t>
            </a:r>
          </a:p>
          <a:p>
            <a:r>
              <a:rPr lang="en-US" sz="3200" dirty="0"/>
              <a:t>Do not use research data set if cleaned up version available</a:t>
            </a:r>
          </a:p>
          <a:p>
            <a:r>
              <a:rPr lang="en-US" sz="3200" dirty="0"/>
              <a:t>Shorten column names and get rid of spaces</a:t>
            </a:r>
          </a:p>
          <a:p>
            <a:endParaRPr lang="en-US" sz="3200" dirty="0"/>
          </a:p>
          <a:p>
            <a:endParaRPr lang="en-US" sz="3200" dirty="0"/>
          </a:p>
        </p:txBody>
      </p:sp>
    </p:spTree>
    <p:extLst>
      <p:ext uri="{BB962C8B-B14F-4D97-AF65-F5344CB8AC3E}">
        <p14:creationId xmlns:p14="http://schemas.microsoft.com/office/powerpoint/2010/main" val="209667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0779-56AB-4788-9549-B4C486CC721F}"/>
              </a:ext>
            </a:extLst>
          </p:cNvPr>
          <p:cNvSpPr>
            <a:spLocks noGrp="1"/>
          </p:cNvSpPr>
          <p:nvPr>
            <p:ph type="title"/>
          </p:nvPr>
        </p:nvSpPr>
        <p:spPr/>
        <p:txBody>
          <a:bodyPr/>
          <a:lstStyle/>
          <a:p>
            <a:r>
              <a:rPr lang="en-US" dirty="0"/>
              <a:t>Lessons learned (continued)</a:t>
            </a:r>
          </a:p>
        </p:txBody>
      </p:sp>
      <p:sp>
        <p:nvSpPr>
          <p:cNvPr id="3" name="Content Placeholder 2">
            <a:extLst>
              <a:ext uri="{FF2B5EF4-FFF2-40B4-BE49-F238E27FC236}">
                <a16:creationId xmlns:a16="http://schemas.microsoft.com/office/drawing/2014/main" id="{148C8A5C-3D13-43FB-A7C9-B122FB7F9D61}"/>
              </a:ext>
            </a:extLst>
          </p:cNvPr>
          <p:cNvSpPr>
            <a:spLocks noGrp="1"/>
          </p:cNvSpPr>
          <p:nvPr>
            <p:ph idx="1"/>
          </p:nvPr>
        </p:nvSpPr>
        <p:spPr/>
        <p:txBody>
          <a:bodyPr>
            <a:normAutofit/>
          </a:bodyPr>
          <a:lstStyle/>
          <a:p>
            <a:r>
              <a:rPr lang="en-US" sz="3200" dirty="0"/>
              <a:t>Try dimensionality reduction FIRST next time with such a massive data set                                             </a:t>
            </a:r>
            <a:r>
              <a:rPr lang="en-US" sz="2400" dirty="0"/>
              <a:t>(Sharma, 2020)</a:t>
            </a:r>
            <a:endParaRPr lang="en-US" sz="3200" dirty="0"/>
          </a:p>
          <a:p>
            <a:pPr lvl="1"/>
            <a:r>
              <a:rPr lang="en-US" sz="3000" dirty="0"/>
              <a:t>Compress features</a:t>
            </a:r>
          </a:p>
          <a:p>
            <a:pPr lvl="1"/>
            <a:r>
              <a:rPr lang="en-US" sz="3000" dirty="0"/>
              <a:t>Avoid underfitting and noise</a:t>
            </a:r>
          </a:p>
          <a:p>
            <a:pPr lvl="1"/>
            <a:r>
              <a:rPr lang="en-US" sz="3000" dirty="0"/>
              <a:t>Increase efficiency and performance</a:t>
            </a:r>
          </a:p>
          <a:p>
            <a:r>
              <a:rPr lang="en-US" sz="3200" dirty="0"/>
              <a:t>Maybe 5-year survival isn’t such a good indicator – since nearly everyone makes it 5 years?</a:t>
            </a:r>
          </a:p>
        </p:txBody>
      </p:sp>
    </p:spTree>
    <p:extLst>
      <p:ext uri="{BB962C8B-B14F-4D97-AF65-F5344CB8AC3E}">
        <p14:creationId xmlns:p14="http://schemas.microsoft.com/office/powerpoint/2010/main" val="226096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4739-7A93-42DE-87B7-7D6FD142076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2CC78C9-E154-4172-A35A-8F7338E6042F}"/>
              </a:ext>
            </a:extLst>
          </p:cNvPr>
          <p:cNvSpPr>
            <a:spLocks noGrp="1"/>
          </p:cNvSpPr>
          <p:nvPr>
            <p:ph idx="1"/>
          </p:nvPr>
        </p:nvSpPr>
        <p:spPr/>
        <p:txBody>
          <a:bodyPr>
            <a:normAutofit/>
          </a:bodyPr>
          <a:lstStyle/>
          <a:p>
            <a:r>
              <a:rPr lang="en-US" sz="3200" dirty="0"/>
              <a:t>No ‘smoking gun’</a:t>
            </a:r>
          </a:p>
          <a:p>
            <a:r>
              <a:rPr lang="en-US" sz="3200" dirty="0"/>
              <a:t>Initial features of a person probably don’t matter as much as the </a:t>
            </a:r>
            <a:r>
              <a:rPr lang="en-US" sz="3200" i="1" dirty="0"/>
              <a:t>treatment</a:t>
            </a:r>
            <a:r>
              <a:rPr lang="en-US" sz="3200" dirty="0"/>
              <a:t> applied.  Even stage of cancer</a:t>
            </a:r>
          </a:p>
          <a:p>
            <a:r>
              <a:rPr lang="en-US" sz="3200" dirty="0"/>
              <a:t>No way to responsibly classify survivability based on initial presentation;   Quality, method, timeliness of treatments need to be included</a:t>
            </a:r>
          </a:p>
        </p:txBody>
      </p:sp>
    </p:spTree>
    <p:extLst>
      <p:ext uri="{BB962C8B-B14F-4D97-AF65-F5344CB8AC3E}">
        <p14:creationId xmlns:p14="http://schemas.microsoft.com/office/powerpoint/2010/main" val="4625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59B7-F7AF-4E17-BCB7-449E6F37758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AA941B4-5A41-4C70-9181-AAF9A096FC7E}"/>
              </a:ext>
            </a:extLst>
          </p:cNvPr>
          <p:cNvSpPr>
            <a:spLocks noGrp="1"/>
          </p:cNvSpPr>
          <p:nvPr>
            <p:ph idx="1"/>
          </p:nvPr>
        </p:nvSpPr>
        <p:spPr/>
        <p:txBody>
          <a:bodyPr>
            <a:normAutofit/>
          </a:bodyPr>
          <a:lstStyle/>
          <a:p>
            <a:r>
              <a:rPr lang="en-US" dirty="0"/>
              <a:t>Sharma, P. (2020, May 25). Dimensionality Reduction Techniques: Python. Retrieved from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https://www.analyticsvidhya.com/blog/2018/08/dimensionality-reduction-techniques-python/</a:t>
            </a:r>
            <a:endParaRPr lang="en-US" sz="1800" u="sng" dirty="0">
              <a:solidFill>
                <a:srgbClr val="0000FF"/>
              </a:solidFill>
              <a:effectLst/>
              <a:latin typeface="Times New Roman" panose="02020603050405020304" pitchFamily="18" charset="0"/>
              <a:ea typeface="Times New Roman" panose="02020603050405020304" pitchFamily="18" charset="0"/>
            </a:endParaRPr>
          </a:p>
          <a:p>
            <a:r>
              <a:rPr lang="en-US" dirty="0"/>
              <a:t>Surveillance, Epidemiology, and End Results (SEER) Program (</a:t>
            </a:r>
            <a:r>
              <a:rPr lang="en-US" dirty="0">
                <a:hlinkClick r:id="rId4">
                  <a:extLst>
                    <a:ext uri="{A12FA001-AC4F-418D-AE19-62706E023703}">
                      <ahyp:hlinkClr xmlns:ahyp="http://schemas.microsoft.com/office/drawing/2018/hyperlinkcolor" val="tx"/>
                    </a:ext>
                  </a:extLst>
                </a:hlinkClick>
              </a:rPr>
              <a:t>www.seer.cancer.gov</a:t>
            </a:r>
            <a:r>
              <a:rPr lang="en-US" dirty="0"/>
              <a:t>) SEER*STAT Database: Incidence – SEER Research Data, 9 Registries, Nov 2019 Sub (1975-2017) – Linked to County Attributes – Time Dependent (1990-2017) Income/Rurality, 1969-2018 Counties, National Cancer Institute, DCCPS, Surveillance Research Program, released April 2020, based on the November 2019 submission.</a:t>
            </a:r>
          </a:p>
          <a:p>
            <a:r>
              <a:rPr lang="en-US" dirty="0"/>
              <a:t>Tournois, G. (2018, December 19). 4 Strategies to Deal With Large Datasets Using Pandas. Retrieved from</a:t>
            </a:r>
            <a:r>
              <a:rPr lang="en-US" b="0" i="0" dirty="0">
                <a:solidFill>
                  <a:srgbClr val="000000"/>
                </a:solidFill>
                <a:effectLst/>
                <a:latin typeface="Open Sans"/>
              </a:rPr>
              <a:t> </a:t>
            </a:r>
            <a:r>
              <a:rPr lang="en-US" b="0" i="0" u="sng" dirty="0">
                <a:solidFill>
                  <a:srgbClr val="1874A4"/>
                </a:solidFill>
                <a:effectLst/>
                <a:latin typeface="Open Sans"/>
                <a:hlinkClick r:id="rId5"/>
              </a:rPr>
              <a:t>https://www.codementor.io/@guidotournois/4-strategies-to-deal-with-large-datasets-using-pandas-qdw3an95k</a:t>
            </a:r>
            <a:endParaRPr lang="en-US" dirty="0"/>
          </a:p>
        </p:txBody>
      </p:sp>
    </p:spTree>
    <p:extLst>
      <p:ext uri="{BB962C8B-B14F-4D97-AF65-F5344CB8AC3E}">
        <p14:creationId xmlns:p14="http://schemas.microsoft.com/office/powerpoint/2010/main" val="53336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2024-69AD-4513-8ADE-AF22611F8F99}"/>
              </a:ext>
            </a:extLst>
          </p:cNvPr>
          <p:cNvSpPr>
            <a:spLocks noGrp="1"/>
          </p:cNvSpPr>
          <p:nvPr>
            <p:ph type="title"/>
          </p:nvPr>
        </p:nvSpPr>
        <p:spPr/>
        <p:txBody>
          <a:bodyPr/>
          <a:lstStyle/>
          <a:p>
            <a:r>
              <a:rPr lang="en-US" dirty="0"/>
              <a:t>Questions arose from personal interest</a:t>
            </a:r>
          </a:p>
        </p:txBody>
      </p:sp>
      <p:sp>
        <p:nvSpPr>
          <p:cNvPr id="3" name="Content Placeholder 2">
            <a:extLst>
              <a:ext uri="{FF2B5EF4-FFF2-40B4-BE49-F238E27FC236}">
                <a16:creationId xmlns:a16="http://schemas.microsoft.com/office/drawing/2014/main" id="{A7012E28-A858-4461-8C6D-BCFC23BA29C7}"/>
              </a:ext>
            </a:extLst>
          </p:cNvPr>
          <p:cNvSpPr>
            <a:spLocks noGrp="1"/>
          </p:cNvSpPr>
          <p:nvPr>
            <p:ph idx="1"/>
          </p:nvPr>
        </p:nvSpPr>
        <p:spPr/>
        <p:txBody>
          <a:bodyPr/>
          <a:lstStyle/>
          <a:p>
            <a:r>
              <a:rPr lang="en-US" sz="3200" dirty="0"/>
              <a:t>Mother-in law had breast cancer</a:t>
            </a:r>
          </a:p>
          <a:p>
            <a:r>
              <a:rPr lang="en-US" sz="3200" dirty="0"/>
              <a:t>Personal risk factors</a:t>
            </a:r>
          </a:p>
          <a:p>
            <a:r>
              <a:rPr lang="en-US" sz="3200" dirty="0"/>
              <a:t>More women Veterans using VA healthcare</a:t>
            </a:r>
          </a:p>
          <a:p>
            <a:endParaRPr lang="en-US" sz="3200" dirty="0"/>
          </a:p>
          <a:p>
            <a:r>
              <a:rPr lang="en-US" sz="3200" dirty="0"/>
              <a:t>“Did my mother-in-law have characteristics that made her </a:t>
            </a:r>
            <a:r>
              <a:rPr lang="en-US" sz="3200" i="1" dirty="0"/>
              <a:t>less</a:t>
            </a:r>
            <a:r>
              <a:rPr lang="en-US" sz="3200" dirty="0"/>
              <a:t> likely to survive?”  and if so,  “What were they?”</a:t>
            </a:r>
          </a:p>
          <a:p>
            <a:endParaRPr lang="en-US" dirty="0"/>
          </a:p>
        </p:txBody>
      </p:sp>
    </p:spTree>
    <p:extLst>
      <p:ext uri="{BB962C8B-B14F-4D97-AF65-F5344CB8AC3E}">
        <p14:creationId xmlns:p14="http://schemas.microsoft.com/office/powerpoint/2010/main" val="244825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30A4-373D-4A4D-B568-AB9FBCB6033E}"/>
              </a:ext>
            </a:extLst>
          </p:cNvPr>
          <p:cNvSpPr>
            <a:spLocks noGrp="1"/>
          </p:cNvSpPr>
          <p:nvPr>
            <p:ph type="title"/>
          </p:nvPr>
        </p:nvSpPr>
        <p:spPr/>
        <p:txBody>
          <a:bodyPr/>
          <a:lstStyle/>
          <a:p>
            <a:r>
              <a:rPr lang="en-US" dirty="0"/>
              <a:t>Tracking down the most complete data set</a:t>
            </a:r>
          </a:p>
        </p:txBody>
      </p:sp>
      <p:sp>
        <p:nvSpPr>
          <p:cNvPr id="3" name="Content Placeholder 2">
            <a:extLst>
              <a:ext uri="{FF2B5EF4-FFF2-40B4-BE49-F238E27FC236}">
                <a16:creationId xmlns:a16="http://schemas.microsoft.com/office/drawing/2014/main" id="{D1880317-5616-4133-B7A1-DA3FC3A826D6}"/>
              </a:ext>
            </a:extLst>
          </p:cNvPr>
          <p:cNvSpPr>
            <a:spLocks noGrp="1"/>
          </p:cNvSpPr>
          <p:nvPr>
            <p:ph idx="1"/>
          </p:nvPr>
        </p:nvSpPr>
        <p:spPr/>
        <p:txBody>
          <a:bodyPr>
            <a:normAutofit/>
          </a:bodyPr>
          <a:lstStyle/>
          <a:p>
            <a:r>
              <a:rPr lang="en-US" sz="3200" dirty="0"/>
              <a:t>Many available (Kaggle, Wisconsin, seaborn, UCI Machine Learning Repository, Haberman’s Survival Data)</a:t>
            </a:r>
          </a:p>
          <a:p>
            <a:r>
              <a:rPr lang="en-US" sz="3200" dirty="0"/>
              <a:t>If I have the entire population, do I need to do test/train?</a:t>
            </a:r>
          </a:p>
          <a:p>
            <a:r>
              <a:rPr lang="en-US" sz="3200" dirty="0"/>
              <a:t>Original work</a:t>
            </a:r>
          </a:p>
          <a:p>
            <a:r>
              <a:rPr lang="en-US" sz="3200" dirty="0"/>
              <a:t>National Cancer Institute Surveillance, Epidemiology, and End Results Program (SEER)</a:t>
            </a:r>
          </a:p>
        </p:txBody>
      </p:sp>
    </p:spTree>
    <p:extLst>
      <p:ext uri="{BB962C8B-B14F-4D97-AF65-F5344CB8AC3E}">
        <p14:creationId xmlns:p14="http://schemas.microsoft.com/office/powerpoint/2010/main" val="26849063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3A7AF-0C2D-4606-A2FE-AC9C09085D37}"/>
              </a:ext>
            </a:extLst>
          </p:cNvPr>
          <p:cNvSpPr>
            <a:spLocks noGrp="1"/>
          </p:cNvSpPr>
          <p:nvPr>
            <p:ph type="title"/>
          </p:nvPr>
        </p:nvSpPr>
        <p:spPr>
          <a:xfrm>
            <a:off x="6411685" y="634946"/>
            <a:ext cx="5127171" cy="1450757"/>
          </a:xfrm>
        </p:spPr>
        <p:txBody>
          <a:bodyPr>
            <a:normAutofit/>
          </a:bodyPr>
          <a:lstStyle/>
          <a:p>
            <a:r>
              <a:rPr lang="en-US" sz="4400" dirty="0"/>
              <a:t>Challenges with SEER</a:t>
            </a:r>
          </a:p>
        </p:txBody>
      </p:sp>
      <p:pic>
        <p:nvPicPr>
          <p:cNvPr id="4" name="Picture 3">
            <a:extLst>
              <a:ext uri="{FF2B5EF4-FFF2-40B4-BE49-F238E27FC236}">
                <a16:creationId xmlns:a16="http://schemas.microsoft.com/office/drawing/2014/main" id="{7605D969-53D1-4787-8DF3-A3AA8A71A064}"/>
              </a:ext>
            </a:extLst>
          </p:cNvPr>
          <p:cNvPicPr>
            <a:picLocks noChangeAspect="1"/>
          </p:cNvPicPr>
          <p:nvPr/>
        </p:nvPicPr>
        <p:blipFill>
          <a:blip r:embed="rId4"/>
          <a:stretch>
            <a:fillRect/>
          </a:stretch>
        </p:blipFill>
        <p:spPr>
          <a:xfrm>
            <a:off x="480028" y="212129"/>
            <a:ext cx="5451627" cy="3747148"/>
          </a:xfrm>
          <a:prstGeom prst="rect">
            <a:avLst/>
          </a:prstGeom>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962E06-88F7-4E5C-887D-7C8E7EA6CB4A}"/>
              </a:ext>
            </a:extLst>
          </p:cNvPr>
          <p:cNvSpPr>
            <a:spLocks noGrp="1"/>
          </p:cNvSpPr>
          <p:nvPr>
            <p:ph idx="1"/>
          </p:nvPr>
        </p:nvSpPr>
        <p:spPr>
          <a:xfrm>
            <a:off x="6411684" y="2198914"/>
            <a:ext cx="5127172" cy="3670180"/>
          </a:xfrm>
        </p:spPr>
        <p:txBody>
          <a:bodyPr>
            <a:normAutofit/>
          </a:bodyPr>
          <a:lstStyle/>
          <a:p>
            <a:r>
              <a:rPr lang="en-US" dirty="0"/>
              <a:t>Complicated, meant for subject matter expert researchers</a:t>
            </a:r>
          </a:p>
          <a:p>
            <a:r>
              <a:rPr lang="en-US" dirty="0"/>
              <a:t>Risk of selecting redundant features</a:t>
            </a:r>
          </a:p>
          <a:p>
            <a:r>
              <a:rPr lang="en-US" dirty="0"/>
              <a:t>Shortened/abbreviated feature names are confusing</a:t>
            </a:r>
          </a:p>
          <a:p>
            <a:r>
              <a:rPr lang="en-US" dirty="0"/>
              <a:t>Choices required ‘up front’ in order to pull a data set</a:t>
            </a:r>
          </a:p>
          <a:p>
            <a:r>
              <a:rPr lang="en-US" dirty="0"/>
              <a:t>7 million records!</a:t>
            </a:r>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F357E4DF-890A-44FF-B0A0-2C21D582E85D}"/>
              </a:ext>
            </a:extLst>
          </p:cNvPr>
          <p:cNvPicPr>
            <a:picLocks noChangeAspect="1"/>
          </p:cNvPicPr>
          <p:nvPr/>
        </p:nvPicPr>
        <p:blipFill>
          <a:blip r:embed="rId5"/>
          <a:stretch>
            <a:fillRect/>
          </a:stretch>
        </p:blipFill>
        <p:spPr>
          <a:xfrm>
            <a:off x="1461447" y="3429000"/>
            <a:ext cx="3488787" cy="3004579"/>
          </a:xfrm>
          <a:prstGeom prst="rect">
            <a:avLst/>
          </a:prstGeom>
        </p:spPr>
      </p:pic>
      <p:sp>
        <p:nvSpPr>
          <p:cNvPr id="6" name="Oval 5">
            <a:extLst>
              <a:ext uri="{FF2B5EF4-FFF2-40B4-BE49-F238E27FC236}">
                <a16:creationId xmlns:a16="http://schemas.microsoft.com/office/drawing/2014/main" id="{9B26B4D1-76E5-4D6A-835F-ACDB17D559B5}"/>
              </a:ext>
            </a:extLst>
          </p:cNvPr>
          <p:cNvSpPr/>
          <p:nvPr/>
        </p:nvSpPr>
        <p:spPr>
          <a:xfrm>
            <a:off x="1461447" y="4917221"/>
            <a:ext cx="2561913" cy="4144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11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C92B-362D-4C91-8ED7-5A5EE3861422}"/>
              </a:ext>
            </a:extLst>
          </p:cNvPr>
          <p:cNvSpPr>
            <a:spLocks noGrp="1"/>
          </p:cNvSpPr>
          <p:nvPr>
            <p:ph type="title"/>
          </p:nvPr>
        </p:nvSpPr>
        <p:spPr/>
        <p:txBody>
          <a:bodyPr/>
          <a:lstStyle/>
          <a:p>
            <a:r>
              <a:rPr lang="en-US" dirty="0"/>
              <a:t>Tools and techniques</a:t>
            </a:r>
          </a:p>
        </p:txBody>
      </p:sp>
      <p:sp>
        <p:nvSpPr>
          <p:cNvPr id="3" name="Content Placeholder 2">
            <a:extLst>
              <a:ext uri="{FF2B5EF4-FFF2-40B4-BE49-F238E27FC236}">
                <a16:creationId xmlns:a16="http://schemas.microsoft.com/office/drawing/2014/main" id="{B2BCDAB1-3C66-4C7C-92F3-9502233F19C8}"/>
              </a:ext>
            </a:extLst>
          </p:cNvPr>
          <p:cNvSpPr>
            <a:spLocks noGrp="1"/>
          </p:cNvSpPr>
          <p:nvPr>
            <p:ph idx="1"/>
          </p:nvPr>
        </p:nvSpPr>
        <p:spPr/>
        <p:txBody>
          <a:bodyPr>
            <a:normAutofit fontScale="92500" lnSpcReduction="10000"/>
          </a:bodyPr>
          <a:lstStyle/>
          <a:p>
            <a:r>
              <a:rPr lang="en-US" sz="3200" dirty="0"/>
              <a:t>Goal is binary classification model</a:t>
            </a:r>
          </a:p>
          <a:p>
            <a:r>
              <a:rPr lang="en-US" sz="3200" dirty="0"/>
              <a:t>Find features highly correlated with five-year survival, then attempt classification</a:t>
            </a:r>
          </a:p>
          <a:p>
            <a:r>
              <a:rPr lang="en-US" sz="3200" dirty="0"/>
              <a:t>66 columns, mostly of type ‘object</a:t>
            </a:r>
          </a:p>
          <a:p>
            <a:r>
              <a:rPr lang="en-US" sz="3200" dirty="0"/>
              <a:t>Data definitions not helpful to non-subject matter expert</a:t>
            </a:r>
          </a:p>
          <a:p>
            <a:r>
              <a:rPr lang="en-US" sz="3200" dirty="0"/>
              <a:t>CLEAN UP THIS DATASET!</a:t>
            </a:r>
          </a:p>
          <a:p>
            <a:pPr lvl="1"/>
            <a:r>
              <a:rPr lang="en-US" sz="3000" dirty="0"/>
              <a:t>Remove males</a:t>
            </a:r>
          </a:p>
          <a:p>
            <a:pPr lvl="1"/>
            <a:r>
              <a:rPr lang="en-US" sz="3000" dirty="0"/>
              <a:t>Only diagnoses made for </a:t>
            </a:r>
            <a:r>
              <a:rPr lang="en-US" sz="3000" b="1" dirty="0"/>
              <a:t>breast</a:t>
            </a:r>
            <a:r>
              <a:rPr lang="en-US" sz="3000" dirty="0"/>
              <a:t> cancer in </a:t>
            </a:r>
            <a:r>
              <a:rPr lang="en-US" sz="3000" b="1" dirty="0"/>
              <a:t>2010</a:t>
            </a:r>
          </a:p>
          <a:p>
            <a:endParaRPr lang="en-US" sz="3200" dirty="0"/>
          </a:p>
        </p:txBody>
      </p:sp>
      <p:sp>
        <p:nvSpPr>
          <p:cNvPr id="4" name="TextBox 3">
            <a:extLst>
              <a:ext uri="{FF2B5EF4-FFF2-40B4-BE49-F238E27FC236}">
                <a16:creationId xmlns:a16="http://schemas.microsoft.com/office/drawing/2014/main" id="{15299C08-2071-4540-A0B7-3AB1166B1A92}"/>
              </a:ext>
            </a:extLst>
          </p:cNvPr>
          <p:cNvSpPr txBox="1"/>
          <p:nvPr/>
        </p:nvSpPr>
        <p:spPr>
          <a:xfrm>
            <a:off x="8858250" y="4920586"/>
            <a:ext cx="2657475" cy="400110"/>
          </a:xfrm>
          <a:prstGeom prst="rect">
            <a:avLst/>
          </a:prstGeom>
          <a:noFill/>
        </p:spPr>
        <p:txBody>
          <a:bodyPr wrap="square" rtlCol="0">
            <a:spAutoFit/>
          </a:bodyPr>
          <a:lstStyle/>
          <a:p>
            <a:r>
              <a:rPr lang="en-US" sz="2000" b="1" dirty="0">
                <a:solidFill>
                  <a:srgbClr val="FF0000"/>
                </a:solidFill>
              </a:rPr>
              <a:t>Down to 59,000 rows!</a:t>
            </a:r>
          </a:p>
        </p:txBody>
      </p:sp>
      <p:sp>
        <p:nvSpPr>
          <p:cNvPr id="5" name="Right Brace 4">
            <a:extLst>
              <a:ext uri="{FF2B5EF4-FFF2-40B4-BE49-F238E27FC236}">
                <a16:creationId xmlns:a16="http://schemas.microsoft.com/office/drawing/2014/main" id="{961662E5-4ED6-4E13-B09F-C6C97183D3D7}"/>
              </a:ext>
            </a:extLst>
          </p:cNvPr>
          <p:cNvSpPr/>
          <p:nvPr/>
        </p:nvSpPr>
        <p:spPr>
          <a:xfrm>
            <a:off x="8226742" y="4418337"/>
            <a:ext cx="374333" cy="145075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2617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7222-2F73-4179-A35C-DB7A0A50E136}"/>
              </a:ext>
            </a:extLst>
          </p:cNvPr>
          <p:cNvSpPr>
            <a:spLocks noGrp="1"/>
          </p:cNvSpPr>
          <p:nvPr>
            <p:ph type="title"/>
          </p:nvPr>
        </p:nvSpPr>
        <p:spPr/>
        <p:txBody>
          <a:bodyPr/>
          <a:lstStyle/>
          <a:p>
            <a:r>
              <a:rPr lang="en-US" dirty="0"/>
              <a:t>Preliminary data review - surprises</a:t>
            </a:r>
          </a:p>
        </p:txBody>
      </p:sp>
      <p:sp>
        <p:nvSpPr>
          <p:cNvPr id="3" name="Content Placeholder 2">
            <a:extLst>
              <a:ext uri="{FF2B5EF4-FFF2-40B4-BE49-F238E27FC236}">
                <a16:creationId xmlns:a16="http://schemas.microsoft.com/office/drawing/2014/main" id="{63AA9C3E-0B37-4933-BC9A-429D6BDD1C3E}"/>
              </a:ext>
            </a:extLst>
          </p:cNvPr>
          <p:cNvSpPr>
            <a:spLocks noGrp="1"/>
          </p:cNvSpPr>
          <p:nvPr>
            <p:ph idx="1"/>
          </p:nvPr>
        </p:nvSpPr>
        <p:spPr/>
        <p:txBody>
          <a:bodyPr>
            <a:normAutofit fontScale="92500" lnSpcReduction="10000"/>
          </a:bodyPr>
          <a:lstStyle/>
          <a:p>
            <a:r>
              <a:rPr lang="en-US" sz="3200" dirty="0"/>
              <a:t>Majority survive &gt;= 5 years and cause of death is NOT breast cancer</a:t>
            </a:r>
          </a:p>
          <a:p>
            <a:r>
              <a:rPr lang="en-US" sz="3200" dirty="0"/>
              <a:t>Data wrangling to get categorical features into numeric</a:t>
            </a:r>
          </a:p>
          <a:p>
            <a:pPr lvl="1"/>
            <a:r>
              <a:rPr lang="en-US" sz="3000" dirty="0"/>
              <a:t>Pre-binned data (age, income, rurality)</a:t>
            </a:r>
          </a:p>
          <a:p>
            <a:pPr lvl="1"/>
            <a:r>
              <a:rPr lang="en-US" sz="3000" dirty="0"/>
              <a:t>Grade/stage of cancer</a:t>
            </a:r>
          </a:p>
          <a:p>
            <a:pPr lvl="1"/>
            <a:r>
              <a:rPr lang="en-US" sz="3000" dirty="0"/>
              <a:t>Encoding did not work same for features</a:t>
            </a:r>
          </a:p>
          <a:p>
            <a:pPr marL="201168" lvl="1" indent="0">
              <a:buNone/>
            </a:pPr>
            <a:endParaRPr lang="en-US" sz="3000" dirty="0"/>
          </a:p>
          <a:p>
            <a:pPr marL="201168" lvl="1" indent="0">
              <a:buNone/>
            </a:pPr>
            <a:r>
              <a:rPr lang="en-US" sz="3200" dirty="0"/>
              <a:t>Very few missing values, but a few duplicate patient IDs</a:t>
            </a:r>
          </a:p>
          <a:p>
            <a:pPr marL="201168" lvl="1" indent="0">
              <a:buNone/>
            </a:pPr>
            <a:r>
              <a:rPr lang="en-US" sz="3200" dirty="0"/>
              <a:t>Dropped features with same value for all observations</a:t>
            </a:r>
          </a:p>
          <a:p>
            <a:endParaRPr lang="en-US" sz="3200" dirty="0"/>
          </a:p>
        </p:txBody>
      </p:sp>
    </p:spTree>
    <p:extLst>
      <p:ext uri="{BB962C8B-B14F-4D97-AF65-F5344CB8AC3E}">
        <p14:creationId xmlns:p14="http://schemas.microsoft.com/office/powerpoint/2010/main" val="167721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E175-85B2-4FBC-B120-E8C0F413B63A}"/>
              </a:ext>
            </a:extLst>
          </p:cNvPr>
          <p:cNvSpPr>
            <a:spLocks noGrp="1"/>
          </p:cNvSpPr>
          <p:nvPr>
            <p:ph type="title"/>
          </p:nvPr>
        </p:nvSpPr>
        <p:spPr/>
        <p:txBody>
          <a:bodyPr/>
          <a:lstStyle/>
          <a:p>
            <a:r>
              <a:rPr lang="en-US" dirty="0"/>
              <a:t>Surprises (continued)</a:t>
            </a:r>
          </a:p>
        </p:txBody>
      </p:sp>
      <p:sp>
        <p:nvSpPr>
          <p:cNvPr id="3" name="Content Placeholder 2">
            <a:extLst>
              <a:ext uri="{FF2B5EF4-FFF2-40B4-BE49-F238E27FC236}">
                <a16:creationId xmlns:a16="http://schemas.microsoft.com/office/drawing/2014/main" id="{66E91764-86B2-4735-8FC0-5AF09DD08E33}"/>
              </a:ext>
            </a:extLst>
          </p:cNvPr>
          <p:cNvSpPr>
            <a:spLocks noGrp="1"/>
          </p:cNvSpPr>
          <p:nvPr>
            <p:ph idx="1"/>
          </p:nvPr>
        </p:nvSpPr>
        <p:spPr/>
        <p:txBody>
          <a:bodyPr>
            <a:normAutofit/>
          </a:bodyPr>
          <a:lstStyle/>
          <a:p>
            <a:r>
              <a:rPr lang="en-US" sz="3200" dirty="0"/>
              <a:t>Little correlation between grade/stage at diagnosis and target variable (of 5-year survival)</a:t>
            </a:r>
          </a:p>
          <a:p>
            <a:r>
              <a:rPr lang="en-US" sz="3200" dirty="0"/>
              <a:t>Age at diagnosis (85+?!)</a:t>
            </a:r>
          </a:p>
        </p:txBody>
      </p:sp>
      <p:pic>
        <p:nvPicPr>
          <p:cNvPr id="4" name="Picture 3">
            <a:extLst>
              <a:ext uri="{FF2B5EF4-FFF2-40B4-BE49-F238E27FC236}">
                <a16:creationId xmlns:a16="http://schemas.microsoft.com/office/drawing/2014/main" id="{9F812EAF-FAAC-45D3-90AF-80DAD50A3759}"/>
              </a:ext>
            </a:extLst>
          </p:cNvPr>
          <p:cNvPicPr>
            <a:picLocks noChangeAspect="1"/>
          </p:cNvPicPr>
          <p:nvPr/>
        </p:nvPicPr>
        <p:blipFill>
          <a:blip r:embed="rId3"/>
          <a:stretch>
            <a:fillRect/>
          </a:stretch>
        </p:blipFill>
        <p:spPr>
          <a:xfrm>
            <a:off x="1460616" y="3857414"/>
            <a:ext cx="3782897" cy="1623709"/>
          </a:xfrm>
          <a:prstGeom prst="rect">
            <a:avLst/>
          </a:prstGeom>
          <a:ln>
            <a:solidFill>
              <a:srgbClr val="0070C0"/>
            </a:solidFill>
          </a:ln>
        </p:spPr>
      </p:pic>
      <p:pic>
        <p:nvPicPr>
          <p:cNvPr id="5" name="Picture 4">
            <a:extLst>
              <a:ext uri="{FF2B5EF4-FFF2-40B4-BE49-F238E27FC236}">
                <a16:creationId xmlns:a16="http://schemas.microsoft.com/office/drawing/2014/main" id="{949D9A76-129D-42A6-A721-53170440B58C}"/>
              </a:ext>
            </a:extLst>
          </p:cNvPr>
          <p:cNvPicPr>
            <a:picLocks noChangeAspect="1"/>
          </p:cNvPicPr>
          <p:nvPr/>
        </p:nvPicPr>
        <p:blipFill rotWithShape="1">
          <a:blip r:embed="rId4"/>
          <a:srcRect l="1600"/>
          <a:stretch/>
        </p:blipFill>
        <p:spPr>
          <a:xfrm>
            <a:off x="6126480" y="3120527"/>
            <a:ext cx="4979346" cy="3450870"/>
          </a:xfrm>
          <a:prstGeom prst="rect">
            <a:avLst/>
          </a:prstGeom>
          <a:ln>
            <a:solidFill>
              <a:srgbClr val="0070C0"/>
            </a:solidFill>
          </a:ln>
        </p:spPr>
      </p:pic>
    </p:spTree>
    <p:extLst>
      <p:ext uri="{BB962C8B-B14F-4D97-AF65-F5344CB8AC3E}">
        <p14:creationId xmlns:p14="http://schemas.microsoft.com/office/powerpoint/2010/main" val="45350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86820-698F-4BE6-90B2-3F81CB184AF2}"/>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a:solidFill>
                  <a:schemeClr val="tx1">
                    <a:lumMod val="85000"/>
                    <a:lumOff val="15000"/>
                  </a:schemeClr>
                </a:solidFill>
              </a:rPr>
              <a:t>Very few women are diagnosed with the most advanced stage (4)</a:t>
            </a:r>
          </a:p>
        </p:txBody>
      </p:sp>
      <p:pic>
        <p:nvPicPr>
          <p:cNvPr id="5" name="Picture 4">
            <a:extLst>
              <a:ext uri="{FF2B5EF4-FFF2-40B4-BE49-F238E27FC236}">
                <a16:creationId xmlns:a16="http://schemas.microsoft.com/office/drawing/2014/main" id="{5EF50DE4-DBE1-49BE-BF70-5AF2A5439299}"/>
              </a:ext>
            </a:extLst>
          </p:cNvPr>
          <p:cNvPicPr>
            <a:picLocks noChangeAspect="1"/>
          </p:cNvPicPr>
          <p:nvPr/>
        </p:nvPicPr>
        <p:blipFill rotWithShape="1">
          <a:blip r:embed="rId3"/>
          <a:srcRect l="2145"/>
          <a:stretch/>
        </p:blipFill>
        <p:spPr>
          <a:xfrm>
            <a:off x="782295" y="764517"/>
            <a:ext cx="6763921" cy="4805284"/>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650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4112-A280-444D-9612-3F7E15818CED}"/>
              </a:ext>
            </a:extLst>
          </p:cNvPr>
          <p:cNvSpPr>
            <a:spLocks noGrp="1"/>
          </p:cNvSpPr>
          <p:nvPr>
            <p:ph type="title"/>
          </p:nvPr>
        </p:nvSpPr>
        <p:spPr/>
        <p:txBody>
          <a:bodyPr/>
          <a:lstStyle/>
          <a:p>
            <a:r>
              <a:rPr lang="en-US" dirty="0"/>
              <a:t>Months survived, median vs. mean, by stage/grade</a:t>
            </a:r>
          </a:p>
        </p:txBody>
      </p:sp>
      <p:pic>
        <p:nvPicPr>
          <p:cNvPr id="4" name="Content Placeholder 3">
            <a:extLst>
              <a:ext uri="{FF2B5EF4-FFF2-40B4-BE49-F238E27FC236}">
                <a16:creationId xmlns:a16="http://schemas.microsoft.com/office/drawing/2014/main" id="{215DC258-FA53-4440-A188-CFFCDED1625A}"/>
              </a:ext>
            </a:extLst>
          </p:cNvPr>
          <p:cNvPicPr>
            <a:picLocks noGrp="1" noChangeAspect="1"/>
          </p:cNvPicPr>
          <p:nvPr>
            <p:ph idx="1"/>
          </p:nvPr>
        </p:nvPicPr>
        <p:blipFill>
          <a:blip r:embed="rId3"/>
          <a:stretch>
            <a:fillRect/>
          </a:stretch>
        </p:blipFill>
        <p:spPr>
          <a:xfrm>
            <a:off x="124567" y="2453028"/>
            <a:ext cx="8339531" cy="764957"/>
          </a:xfrm>
          <a:prstGeom prst="rect">
            <a:avLst/>
          </a:prstGeom>
        </p:spPr>
      </p:pic>
      <p:pic>
        <p:nvPicPr>
          <p:cNvPr id="5" name="Picture 4">
            <a:extLst>
              <a:ext uri="{FF2B5EF4-FFF2-40B4-BE49-F238E27FC236}">
                <a16:creationId xmlns:a16="http://schemas.microsoft.com/office/drawing/2014/main" id="{79E69CB9-D414-482D-83E4-DDE8AE4DC153}"/>
              </a:ext>
            </a:extLst>
          </p:cNvPr>
          <p:cNvPicPr>
            <a:picLocks noChangeAspect="1"/>
          </p:cNvPicPr>
          <p:nvPr/>
        </p:nvPicPr>
        <p:blipFill>
          <a:blip r:embed="rId4"/>
          <a:stretch>
            <a:fillRect/>
          </a:stretch>
        </p:blipFill>
        <p:spPr>
          <a:xfrm>
            <a:off x="8525057" y="1737359"/>
            <a:ext cx="3276417" cy="2462530"/>
          </a:xfrm>
          <a:prstGeom prst="rect">
            <a:avLst/>
          </a:prstGeom>
          <a:ln>
            <a:solidFill>
              <a:srgbClr val="0070C0"/>
            </a:solidFill>
          </a:ln>
        </p:spPr>
      </p:pic>
      <p:pic>
        <p:nvPicPr>
          <p:cNvPr id="6" name="Picture 5">
            <a:extLst>
              <a:ext uri="{FF2B5EF4-FFF2-40B4-BE49-F238E27FC236}">
                <a16:creationId xmlns:a16="http://schemas.microsoft.com/office/drawing/2014/main" id="{A74123CE-5A92-4B84-AF07-BD098773F027}"/>
              </a:ext>
            </a:extLst>
          </p:cNvPr>
          <p:cNvPicPr>
            <a:picLocks noChangeAspect="1"/>
          </p:cNvPicPr>
          <p:nvPr/>
        </p:nvPicPr>
        <p:blipFill rotWithShape="1">
          <a:blip r:embed="rId5"/>
          <a:srcRect l="519"/>
          <a:stretch/>
        </p:blipFill>
        <p:spPr>
          <a:xfrm>
            <a:off x="242831" y="4114802"/>
            <a:ext cx="3115904" cy="2456596"/>
          </a:xfrm>
          <a:prstGeom prst="rect">
            <a:avLst/>
          </a:prstGeom>
          <a:ln>
            <a:solidFill>
              <a:srgbClr val="0070C0"/>
            </a:solidFill>
          </a:ln>
        </p:spPr>
      </p:pic>
      <p:sp>
        <p:nvSpPr>
          <p:cNvPr id="7" name="TextBox 6">
            <a:extLst>
              <a:ext uri="{FF2B5EF4-FFF2-40B4-BE49-F238E27FC236}">
                <a16:creationId xmlns:a16="http://schemas.microsoft.com/office/drawing/2014/main" id="{B9A9B0C6-F8AF-46DF-BA65-543BA5506ACE}"/>
              </a:ext>
            </a:extLst>
          </p:cNvPr>
          <p:cNvSpPr txBox="1"/>
          <p:nvPr/>
        </p:nvSpPr>
        <p:spPr>
          <a:xfrm>
            <a:off x="3400426" y="4478464"/>
            <a:ext cx="3967527" cy="1569660"/>
          </a:xfrm>
          <a:prstGeom prst="rect">
            <a:avLst/>
          </a:prstGeom>
          <a:noFill/>
        </p:spPr>
        <p:txBody>
          <a:bodyPr wrap="square" rtlCol="0">
            <a:spAutoFit/>
          </a:bodyPr>
          <a:lstStyle/>
          <a:p>
            <a:r>
              <a:rPr lang="en-US" sz="2400" i="1" dirty="0">
                <a:solidFill>
                  <a:srgbClr val="FF0000"/>
                </a:solidFill>
              </a:rPr>
              <a:t>The mean looks more intuitive.  The higher the stage/grade of cancer, the less time you would expect to live.</a:t>
            </a:r>
          </a:p>
        </p:txBody>
      </p:sp>
      <p:sp>
        <p:nvSpPr>
          <p:cNvPr id="8" name="TextBox 7">
            <a:extLst>
              <a:ext uri="{FF2B5EF4-FFF2-40B4-BE49-F238E27FC236}">
                <a16:creationId xmlns:a16="http://schemas.microsoft.com/office/drawing/2014/main" id="{5BBB3F86-A836-47C2-84CD-F3605E1BE2B5}"/>
              </a:ext>
            </a:extLst>
          </p:cNvPr>
          <p:cNvSpPr txBox="1"/>
          <p:nvPr/>
        </p:nvSpPr>
        <p:spPr>
          <a:xfrm>
            <a:off x="11372849" y="2676395"/>
            <a:ext cx="428625" cy="1015663"/>
          </a:xfrm>
          <a:prstGeom prst="rect">
            <a:avLst/>
          </a:prstGeom>
          <a:noFill/>
        </p:spPr>
        <p:txBody>
          <a:bodyPr wrap="square" rtlCol="0">
            <a:spAutoFit/>
          </a:bodyPr>
          <a:lstStyle/>
          <a:p>
            <a:r>
              <a:rPr lang="en-US" sz="6000"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9657915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otalTime>2287</TotalTime>
  <Words>1588</Words>
  <Application>Microsoft Office PowerPoint</Application>
  <PresentationFormat>Widescreen</PresentationFormat>
  <Paragraphs>114</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Open Sans</vt:lpstr>
      <vt:lpstr>Times New Roman</vt:lpstr>
      <vt:lpstr>Retrospect</vt:lpstr>
      <vt:lpstr>Is Stage at Diagnosis a Predictor of Breast Cancer Survival? </vt:lpstr>
      <vt:lpstr>Questions arose from personal interest</vt:lpstr>
      <vt:lpstr>Tracking down the most complete data set</vt:lpstr>
      <vt:lpstr>Challenges with SEER</vt:lpstr>
      <vt:lpstr>Tools and techniques</vt:lpstr>
      <vt:lpstr>Preliminary data review - surprises</vt:lpstr>
      <vt:lpstr>Surprises (continued)</vt:lpstr>
      <vt:lpstr>Very few women are diagnosed with the most advanced stage (4)</vt:lpstr>
      <vt:lpstr>Months survived, median vs. mean, by stage/grade</vt:lpstr>
      <vt:lpstr>Method and evaluation</vt:lpstr>
      <vt:lpstr>Evaluation using external data source – Codeacademy breast cancer project</vt:lpstr>
      <vt:lpstr>Huge limitation realized</vt:lpstr>
      <vt:lpstr>Lessons learned</vt:lpstr>
      <vt:lpstr>Lessons learned (continued)</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Stage at Diagnosis a Predictor of Breast Cancer Survival? </dc:title>
  <dc:creator>Scott Branch</dc:creator>
  <cp:lastModifiedBy>Scott Branch</cp:lastModifiedBy>
  <cp:revision>15</cp:revision>
  <dcterms:created xsi:type="dcterms:W3CDTF">2020-08-02T01:36:10Z</dcterms:created>
  <dcterms:modified xsi:type="dcterms:W3CDTF">2020-08-05T22:06:55Z</dcterms:modified>
</cp:coreProperties>
</file>