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6" r:id="rId2"/>
    <p:sldId id="271" r:id="rId3"/>
    <p:sldId id="272" r:id="rId4"/>
    <p:sldId id="273" r:id="rId5"/>
    <p:sldId id="274" r:id="rId6"/>
    <p:sldId id="281" r:id="rId7"/>
    <p:sldId id="275" r:id="rId8"/>
    <p:sldId id="276" r:id="rId9"/>
    <p:sldId id="277" r:id="rId10"/>
    <p:sldId id="279" r:id="rId11"/>
    <p:sldId id="278" r:id="rId12"/>
    <p:sldId id="280"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DCB463-E0BB-449B-AA98-EBFBED2B153E}">
          <p14:sldIdLst>
            <p14:sldId id="266"/>
            <p14:sldId id="271"/>
            <p14:sldId id="272"/>
            <p14:sldId id="273"/>
            <p14:sldId id="274"/>
            <p14:sldId id="281"/>
            <p14:sldId id="275"/>
            <p14:sldId id="276"/>
            <p14:sldId id="277"/>
            <p14:sldId id="279"/>
            <p14:sldId id="278"/>
            <p14:sldId id="280"/>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76619" autoAdjust="0"/>
  </p:normalViewPr>
  <p:slideViewPr>
    <p:cSldViewPr snapToGrid="0">
      <p:cViewPr varScale="1">
        <p:scale>
          <a:sx n="81" d="100"/>
          <a:sy n="81" d="100"/>
        </p:scale>
        <p:origin x="102" y="60"/>
      </p:cViewPr>
      <p:guideLst/>
    </p:cSldViewPr>
  </p:slideViewPr>
  <p:notesTextViewPr>
    <p:cViewPr>
      <p:scale>
        <a:sx n="1" d="1"/>
        <a:sy n="1" d="1"/>
      </p:scale>
      <p:origin x="0" y="0"/>
    </p:cViewPr>
  </p:notesTextViewPr>
  <p:notesViewPr>
    <p:cSldViewPr snapToGrid="0">
      <p:cViewPr varScale="1">
        <p:scale>
          <a:sx n="85" d="100"/>
          <a:sy n="85" d="100"/>
        </p:scale>
        <p:origin x="196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F521C-0A57-414B-8B39-A9107AFB8B8F}" type="datetimeFigureOut">
              <a:rPr lang="en-US" smtClean="0"/>
              <a:t>7/5/2021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8118D-BCB0-4D5C-AD10-0D48B0924F19}" type="slidenum">
              <a:rPr lang="en-US" smtClean="0"/>
              <a:t>‹#›</a:t>
            </a:fld>
            <a:endParaRPr lang="en-US" dirty="0"/>
          </a:p>
        </p:txBody>
      </p:sp>
    </p:spTree>
    <p:extLst>
      <p:ext uri="{BB962C8B-B14F-4D97-AF65-F5344CB8AC3E}">
        <p14:creationId xmlns:p14="http://schemas.microsoft.com/office/powerpoint/2010/main" val="1503778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dc.gov/csels/dsepd/ss1978/lesson3/section2.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Jolene Branch</a:t>
            </a:r>
          </a:p>
          <a:p>
            <a:r>
              <a:rPr lang="en-US" dirty="0"/>
              <a:t>Data Science Program, Bellevue University</a:t>
            </a:r>
          </a:p>
          <a:p>
            <a:r>
              <a:rPr lang="en-US" dirty="0"/>
              <a:t>DSC 680: Applied Data Science</a:t>
            </a:r>
          </a:p>
          <a:p>
            <a:r>
              <a:rPr lang="en-US" dirty="0"/>
              <a:t>June 27, 2021</a:t>
            </a:r>
          </a:p>
        </p:txBody>
      </p:sp>
      <p:sp>
        <p:nvSpPr>
          <p:cNvPr id="4" name="Slide Number Placeholder 3"/>
          <p:cNvSpPr>
            <a:spLocks noGrp="1"/>
          </p:cNvSpPr>
          <p:nvPr>
            <p:ph type="sldNum" sz="quarter" idx="5"/>
          </p:nvPr>
        </p:nvSpPr>
        <p:spPr/>
        <p:txBody>
          <a:bodyPr/>
          <a:lstStyle/>
          <a:p>
            <a:fld id="{8DB8118D-BCB0-4D5C-AD10-0D48B0924F19}" type="slidenum">
              <a:rPr lang="en-US" smtClean="0"/>
              <a:t>1</a:t>
            </a:fld>
            <a:endParaRPr lang="en-US" dirty="0"/>
          </a:p>
        </p:txBody>
      </p:sp>
    </p:spTree>
    <p:extLst>
      <p:ext uri="{BB962C8B-B14F-4D97-AF65-F5344CB8AC3E}">
        <p14:creationId xmlns:p14="http://schemas.microsoft.com/office/powerpoint/2010/main" val="633760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key to comparing different variables and attempting any kind of regression or correlation is to convert case counts to case rates, based on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the correlation matrix, COVID deaths have a positive correlation with every chronic condition listed EXCEPT DIABETES.  The only variable on the correlation matrix that does not have a positive correlation with death, interestingly, is diabetes.  Not even in the media has it been suggested that having diabetes is some sort of protective factor against COVID-19!  Since diabetes and obesity do not show as having a positive correlation (which is simply common knowledge), this is a clue that something is amiss with the diabetes variable within this dataset.</a:t>
            </a:r>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10</a:t>
            </a:fld>
            <a:endParaRPr lang="en-US" dirty="0"/>
          </a:p>
        </p:txBody>
      </p:sp>
    </p:spTree>
    <p:extLst>
      <p:ext uri="{BB962C8B-B14F-4D97-AF65-F5344CB8AC3E}">
        <p14:creationId xmlns:p14="http://schemas.microsoft.com/office/powerpoint/2010/main" val="3034878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seems surprising.</a:t>
            </a:r>
          </a:p>
        </p:txBody>
      </p:sp>
      <p:sp>
        <p:nvSpPr>
          <p:cNvPr id="4" name="Slide Number Placeholder 3"/>
          <p:cNvSpPr>
            <a:spLocks noGrp="1"/>
          </p:cNvSpPr>
          <p:nvPr>
            <p:ph type="sldNum" sz="quarter" idx="5"/>
          </p:nvPr>
        </p:nvSpPr>
        <p:spPr/>
        <p:txBody>
          <a:bodyPr/>
          <a:lstStyle/>
          <a:p>
            <a:fld id="{8DB8118D-BCB0-4D5C-AD10-0D48B0924F19}" type="slidenum">
              <a:rPr lang="en-US" smtClean="0"/>
              <a:t>11</a:t>
            </a:fld>
            <a:endParaRPr lang="en-US" dirty="0"/>
          </a:p>
        </p:txBody>
      </p:sp>
    </p:spTree>
    <p:extLst>
      <p:ext uri="{BB962C8B-B14F-4D97-AF65-F5344CB8AC3E}">
        <p14:creationId xmlns:p14="http://schemas.microsoft.com/office/powerpoint/2010/main" val="52087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Upon further review of SARS and MERS data as collected by the Johns Hopkins Whiting School of Engineering, it was discovered that so few countries had formally reported actual cases of SARS and MERS, that valid comparison with COVID-19 case prevalence would not be possible.  There simply is not enough case count data.</a:t>
            </a:r>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12</a:t>
            </a:fld>
            <a:endParaRPr lang="en-US" dirty="0"/>
          </a:p>
        </p:txBody>
      </p:sp>
    </p:spTree>
    <p:extLst>
      <p:ext uri="{BB962C8B-B14F-4D97-AF65-F5344CB8AC3E}">
        <p14:creationId xmlns:p14="http://schemas.microsoft.com/office/powerpoint/2010/main" val="3165297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Care of ventilator-dependent intensive care unit (ICU) patients is generally done at a 1:1 or 1:2 staffing ratio.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in the immense amount of time to ‘suit up’ for each trip into a patient room, and a 1:2 ratio would quickly wear down even the most experienced, energetic 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Assuming that everything else is perfect, and that these superheroes could work 12 hour shifts, 7 days per week indefinitely, you would need an additional 40,000 experienced ICU RNs to staff the patients on the requested 40,000 additional ventilators.  And that doesn’t even take the </a:t>
            </a:r>
            <a:r>
              <a:rPr lang="en-US" i="1" dirty="0"/>
              <a:t>doctors</a:t>
            </a:r>
            <a:r>
              <a:rPr lang="en-US" i="0" dirty="0"/>
              <a:t> into account!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Yes, of course you can shift staff around, especially as in-person clinic visits and elective surgeries are cancelled, but none of those actions will produce 40,000 ICU RNs.</a:t>
            </a:r>
            <a:endParaRPr lang="en-US" dirty="0"/>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13</a:t>
            </a:fld>
            <a:endParaRPr lang="en-US" dirty="0"/>
          </a:p>
        </p:txBody>
      </p:sp>
    </p:spTree>
    <p:extLst>
      <p:ext uri="{BB962C8B-B14F-4D97-AF65-F5344CB8AC3E}">
        <p14:creationId xmlns:p14="http://schemas.microsoft.com/office/powerpoint/2010/main" val="2510169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B8118D-BCB0-4D5C-AD10-0D48B0924F19}" type="slidenum">
              <a:rPr lang="en-US" smtClean="0"/>
              <a:t>2</a:t>
            </a:fld>
            <a:endParaRPr lang="en-US" dirty="0"/>
          </a:p>
        </p:txBody>
      </p:sp>
    </p:spTree>
    <p:extLst>
      <p:ext uri="{BB962C8B-B14F-4D97-AF65-F5344CB8AC3E}">
        <p14:creationId xmlns:p14="http://schemas.microsoft.com/office/powerpoint/2010/main" val="3994403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3</a:t>
            </a:fld>
            <a:endParaRPr lang="en-US" dirty="0"/>
          </a:p>
        </p:txBody>
      </p:sp>
    </p:spTree>
    <p:extLst>
      <p:ext uri="{BB962C8B-B14F-4D97-AF65-F5344CB8AC3E}">
        <p14:creationId xmlns:p14="http://schemas.microsoft.com/office/powerpoint/2010/main" val="3081450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point prevalence vs. period prevalence, </a:t>
            </a:r>
            <a:r>
              <a:rPr lang="en-US" sz="1800" u="sng"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hlinkClick r:id="rId3"/>
              </a:rPr>
              <a:t>https://www.cdc.gov/csels/dsepd/ss1978/lesson3/section2.html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The dataset used did not use point prevalence or period prevalence.  It used cumulative cases, and the description table did not specify if this referred to unique persons or not.   Therefore, it is likely that the cumulative cases reported in this dataset will include individuals who tested positive, then negative at least twice at a minimum number of days between testing (or whatever standard each country uses), then positive again.  Reports of this occurring have been scarce, and likely do not affect conclusions gained from this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4</a:t>
            </a:fld>
            <a:endParaRPr lang="en-US" dirty="0"/>
          </a:p>
        </p:txBody>
      </p:sp>
    </p:spTree>
    <p:extLst>
      <p:ext uri="{BB962C8B-B14F-4D97-AF65-F5344CB8AC3E}">
        <p14:creationId xmlns:p14="http://schemas.microsoft.com/office/powerpoint/2010/main" val="350155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distance from the equator can be calculated as the absolute value of the latitude, a latitude of 40 is the same distance from the equator as a latitude of -40.  From this chart a sort of ‘V’ shape among rates of COVID-19 prevalence as compared to latitude of the center of the country.  This suggests a correlation between latitude and COVID-19 prevalence.  </a:t>
            </a:r>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5</a:t>
            </a:fld>
            <a:endParaRPr lang="en-US" dirty="0"/>
          </a:p>
        </p:txBody>
      </p:sp>
    </p:spTree>
    <p:extLst>
      <p:ext uri="{BB962C8B-B14F-4D97-AF65-F5344CB8AC3E}">
        <p14:creationId xmlns:p14="http://schemas.microsoft.com/office/powerpoint/2010/main" val="2111542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Since distance from the equator can be calculated as the absolute value of the latitude, a latitude of 40 is the same distance from the equator as a latitude of -40.  From this chart a sort of ‘V’ shape among rates of COVID-19 prevalence as compared to latitude of the center of the country.  This suggests a correlation between latitude and COVID-19 prevalence.  </a:t>
            </a:r>
          </a:p>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6</a:t>
            </a:fld>
            <a:endParaRPr lang="en-US" dirty="0"/>
          </a:p>
        </p:txBody>
      </p:sp>
    </p:spTree>
    <p:extLst>
      <p:ext uri="{BB962C8B-B14F-4D97-AF65-F5344CB8AC3E}">
        <p14:creationId xmlns:p14="http://schemas.microsoft.com/office/powerpoint/2010/main" val="2893492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arbitrary numbers ending with a lot of zeros has great potential to skew peoples’ understanding of the severity of the disease and/or its spread.</a:t>
            </a:r>
          </a:p>
          <a:p>
            <a:r>
              <a:rPr lang="en-US" dirty="0"/>
              <a:t>When the news announcer says “The U.S. has hit a milestone 1 million cases today,” the viewer has no context for that statement and is likelier than not to interpret that somehow things are worse today than they were yesterday.</a:t>
            </a:r>
          </a:p>
          <a:p>
            <a:r>
              <a:rPr lang="en-US" dirty="0"/>
              <a:t>The only thing ‘milestone’ about 1 million cases is that there are 1 million more than when we had zero cases.</a:t>
            </a:r>
          </a:p>
          <a:p>
            <a:r>
              <a:rPr lang="en-US" dirty="0"/>
              <a:t>Better uses of the term milestone might be the date that vaccinations started or the number of days since disease discovery until vaccine approval or the point at which the number of deaths exceeds the number of deaths of some other significant event in history.</a:t>
            </a:r>
          </a:p>
          <a:p>
            <a:r>
              <a:rPr lang="en-US" dirty="0"/>
              <a:t>Without any context, there really is no milestone.</a:t>
            </a:r>
          </a:p>
        </p:txBody>
      </p:sp>
      <p:sp>
        <p:nvSpPr>
          <p:cNvPr id="4" name="Slide Number Placeholder 3"/>
          <p:cNvSpPr>
            <a:spLocks noGrp="1"/>
          </p:cNvSpPr>
          <p:nvPr>
            <p:ph type="sldNum" sz="quarter" idx="5"/>
          </p:nvPr>
        </p:nvSpPr>
        <p:spPr/>
        <p:txBody>
          <a:bodyPr/>
          <a:lstStyle/>
          <a:p>
            <a:fld id="{8DB8118D-BCB0-4D5C-AD10-0D48B0924F19}" type="slidenum">
              <a:rPr lang="en-US" smtClean="0"/>
              <a:t>7</a:t>
            </a:fld>
            <a:endParaRPr lang="en-US" dirty="0"/>
          </a:p>
        </p:txBody>
      </p:sp>
    </p:spTree>
    <p:extLst>
      <p:ext uri="{BB962C8B-B14F-4D97-AF65-F5344CB8AC3E}">
        <p14:creationId xmlns:p14="http://schemas.microsoft.com/office/powerpoint/2010/main" val="2172987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B8118D-BCB0-4D5C-AD10-0D48B0924F19}" type="slidenum">
              <a:rPr lang="en-US" smtClean="0"/>
              <a:t>8</a:t>
            </a:fld>
            <a:endParaRPr lang="en-US" dirty="0"/>
          </a:p>
        </p:txBody>
      </p:sp>
    </p:spTree>
    <p:extLst>
      <p:ext uri="{BB962C8B-B14F-4D97-AF65-F5344CB8AC3E}">
        <p14:creationId xmlns:p14="http://schemas.microsoft.com/office/powerpoint/2010/main" val="2857233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just a couple lines of code, using the right library, the dataset that was already cleaned and ‘wrangled’ in R can produce some amazing insights.</a:t>
            </a:r>
          </a:p>
        </p:txBody>
      </p:sp>
      <p:sp>
        <p:nvSpPr>
          <p:cNvPr id="4" name="Slide Number Placeholder 3"/>
          <p:cNvSpPr>
            <a:spLocks noGrp="1"/>
          </p:cNvSpPr>
          <p:nvPr>
            <p:ph type="sldNum" sz="quarter" idx="5"/>
          </p:nvPr>
        </p:nvSpPr>
        <p:spPr/>
        <p:txBody>
          <a:bodyPr/>
          <a:lstStyle/>
          <a:p>
            <a:fld id="{8DB8118D-BCB0-4D5C-AD10-0D48B0924F19}" type="slidenum">
              <a:rPr lang="en-US" smtClean="0"/>
              <a:t>9</a:t>
            </a:fld>
            <a:endParaRPr lang="en-US" dirty="0"/>
          </a:p>
        </p:txBody>
      </p:sp>
    </p:spTree>
    <p:extLst>
      <p:ext uri="{BB962C8B-B14F-4D97-AF65-F5344CB8AC3E}">
        <p14:creationId xmlns:p14="http://schemas.microsoft.com/office/powerpoint/2010/main" val="3842396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6B26-E8B5-4FB2-8ED8-A2605FCA8C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BB8D1C-99FF-45B1-AB58-25651E01A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E1C69E-5663-453A-916C-A6BBACD7030D}"/>
              </a:ext>
            </a:extLst>
          </p:cNvPr>
          <p:cNvSpPr>
            <a:spLocks noGrp="1"/>
          </p:cNvSpPr>
          <p:nvPr>
            <p:ph type="dt" sz="half" idx="10"/>
          </p:nvPr>
        </p:nvSpPr>
        <p:spPr/>
        <p:txBody>
          <a:bodyPr/>
          <a:lstStyle/>
          <a:p>
            <a:fld id="{70768CF1-622C-464D-9BBE-3FB93F7E3439}" type="datetimeFigureOut">
              <a:rPr lang="en-US" smtClean="0"/>
              <a:t>7/5/2021</a:t>
            </a:fld>
            <a:endParaRPr lang="en-US" dirty="0"/>
          </a:p>
        </p:txBody>
      </p:sp>
      <p:sp>
        <p:nvSpPr>
          <p:cNvPr id="5" name="Footer Placeholder 4">
            <a:extLst>
              <a:ext uri="{FF2B5EF4-FFF2-40B4-BE49-F238E27FC236}">
                <a16:creationId xmlns:a16="http://schemas.microsoft.com/office/drawing/2014/main" id="{039D5C4F-F283-4CE2-99E0-90A78A5C7A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B5A80-188B-4F34-B039-C4CFD89B3BB2}"/>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335684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FB8B-8674-458F-A6C6-881DABA2CB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EDCCE3-FB31-4E95-836C-E87BD68DAE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CF2FE-019F-493F-BA01-5239F5ABEA19}"/>
              </a:ext>
            </a:extLst>
          </p:cNvPr>
          <p:cNvSpPr>
            <a:spLocks noGrp="1"/>
          </p:cNvSpPr>
          <p:nvPr>
            <p:ph type="dt" sz="half" idx="10"/>
          </p:nvPr>
        </p:nvSpPr>
        <p:spPr/>
        <p:txBody>
          <a:bodyPr/>
          <a:lstStyle/>
          <a:p>
            <a:fld id="{70768CF1-622C-464D-9BBE-3FB93F7E3439}" type="datetimeFigureOut">
              <a:rPr lang="en-US" smtClean="0"/>
              <a:t>7/5/2021</a:t>
            </a:fld>
            <a:endParaRPr lang="en-US" dirty="0"/>
          </a:p>
        </p:txBody>
      </p:sp>
      <p:sp>
        <p:nvSpPr>
          <p:cNvPr id="5" name="Footer Placeholder 4">
            <a:extLst>
              <a:ext uri="{FF2B5EF4-FFF2-40B4-BE49-F238E27FC236}">
                <a16:creationId xmlns:a16="http://schemas.microsoft.com/office/drawing/2014/main" id="{EB73553A-7789-47D9-8112-BFB6A47C02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79C8FD-B050-4F17-A6D7-068934A11F16}"/>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130667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A72337-B2DC-4379-BC31-ADA6AFE6D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92E744-83BE-4626-85B1-9BA7162BF6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2FB1E-DF8D-4B36-A79C-C07DCAC32FAC}"/>
              </a:ext>
            </a:extLst>
          </p:cNvPr>
          <p:cNvSpPr>
            <a:spLocks noGrp="1"/>
          </p:cNvSpPr>
          <p:nvPr>
            <p:ph type="dt" sz="half" idx="10"/>
          </p:nvPr>
        </p:nvSpPr>
        <p:spPr/>
        <p:txBody>
          <a:bodyPr/>
          <a:lstStyle/>
          <a:p>
            <a:fld id="{70768CF1-622C-464D-9BBE-3FB93F7E3439}" type="datetimeFigureOut">
              <a:rPr lang="en-US" smtClean="0"/>
              <a:t>7/5/2021</a:t>
            </a:fld>
            <a:endParaRPr lang="en-US" dirty="0"/>
          </a:p>
        </p:txBody>
      </p:sp>
      <p:sp>
        <p:nvSpPr>
          <p:cNvPr id="5" name="Footer Placeholder 4">
            <a:extLst>
              <a:ext uri="{FF2B5EF4-FFF2-40B4-BE49-F238E27FC236}">
                <a16:creationId xmlns:a16="http://schemas.microsoft.com/office/drawing/2014/main" id="{5BDA571F-9AC7-4DD2-9034-9230EF8E3D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8F03FC-4EB6-4099-B8D4-79A68604824A}"/>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379287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ED9A-4D02-4393-872D-5F2CACF8A2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73873D-E579-4CBD-997F-3C63DDEEF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59222-7D94-41AB-9770-B4DF2157CA7B}"/>
              </a:ext>
            </a:extLst>
          </p:cNvPr>
          <p:cNvSpPr>
            <a:spLocks noGrp="1"/>
          </p:cNvSpPr>
          <p:nvPr>
            <p:ph type="dt" sz="half" idx="10"/>
          </p:nvPr>
        </p:nvSpPr>
        <p:spPr/>
        <p:txBody>
          <a:bodyPr/>
          <a:lstStyle/>
          <a:p>
            <a:fld id="{70768CF1-622C-464D-9BBE-3FB93F7E3439}" type="datetimeFigureOut">
              <a:rPr lang="en-US" smtClean="0"/>
              <a:t>7/5/2021</a:t>
            </a:fld>
            <a:endParaRPr lang="en-US" dirty="0"/>
          </a:p>
        </p:txBody>
      </p:sp>
      <p:sp>
        <p:nvSpPr>
          <p:cNvPr id="5" name="Footer Placeholder 4">
            <a:extLst>
              <a:ext uri="{FF2B5EF4-FFF2-40B4-BE49-F238E27FC236}">
                <a16:creationId xmlns:a16="http://schemas.microsoft.com/office/drawing/2014/main" id="{89A94BAE-2018-42E9-8C09-3E254E09A8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24F8FC-0DC4-436D-A3EA-969BDE10EB8B}"/>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355898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3A70-2DF5-4824-96AA-1580C09C83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642C88-99C0-438E-A4E5-6E177C8EE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DF8B50-31EB-4F25-A579-385442530B2F}"/>
              </a:ext>
            </a:extLst>
          </p:cNvPr>
          <p:cNvSpPr>
            <a:spLocks noGrp="1"/>
          </p:cNvSpPr>
          <p:nvPr>
            <p:ph type="dt" sz="half" idx="10"/>
          </p:nvPr>
        </p:nvSpPr>
        <p:spPr/>
        <p:txBody>
          <a:bodyPr/>
          <a:lstStyle/>
          <a:p>
            <a:fld id="{70768CF1-622C-464D-9BBE-3FB93F7E3439}" type="datetimeFigureOut">
              <a:rPr lang="en-US" smtClean="0"/>
              <a:t>7/5/2021</a:t>
            </a:fld>
            <a:endParaRPr lang="en-US" dirty="0"/>
          </a:p>
        </p:txBody>
      </p:sp>
      <p:sp>
        <p:nvSpPr>
          <p:cNvPr id="5" name="Footer Placeholder 4">
            <a:extLst>
              <a:ext uri="{FF2B5EF4-FFF2-40B4-BE49-F238E27FC236}">
                <a16:creationId xmlns:a16="http://schemas.microsoft.com/office/drawing/2014/main" id="{73924688-8077-482B-A535-22136D43BC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632FE8-753C-408C-91B0-03C84B2B38B4}"/>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334792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A16A-14E6-4A6A-A7CE-AFE1101203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8642A-51DB-4414-89DA-3182463835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7D314F-7CB5-4A56-AD2E-965760B719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8454B6-D85F-4B4A-B164-D518DC0CA081}"/>
              </a:ext>
            </a:extLst>
          </p:cNvPr>
          <p:cNvSpPr>
            <a:spLocks noGrp="1"/>
          </p:cNvSpPr>
          <p:nvPr>
            <p:ph type="dt" sz="half" idx="10"/>
          </p:nvPr>
        </p:nvSpPr>
        <p:spPr/>
        <p:txBody>
          <a:bodyPr/>
          <a:lstStyle/>
          <a:p>
            <a:fld id="{70768CF1-622C-464D-9BBE-3FB93F7E3439}" type="datetimeFigureOut">
              <a:rPr lang="en-US" smtClean="0"/>
              <a:t>7/5/2021</a:t>
            </a:fld>
            <a:endParaRPr lang="en-US" dirty="0"/>
          </a:p>
        </p:txBody>
      </p:sp>
      <p:sp>
        <p:nvSpPr>
          <p:cNvPr id="6" name="Footer Placeholder 5">
            <a:extLst>
              <a:ext uri="{FF2B5EF4-FFF2-40B4-BE49-F238E27FC236}">
                <a16:creationId xmlns:a16="http://schemas.microsoft.com/office/drawing/2014/main" id="{B899BA76-0F59-4AFB-9FCA-F3DBC78089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6679E1-7C9D-4FF7-82C3-CA143F3C2859}"/>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3843915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9BF1-A7A4-4CC2-BA7E-E199EEDE00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FB6CA4-E42B-49D5-8EC4-C48C8F3C9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4ECF4-50F8-486F-85A0-4409D634DD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558A57-ACD2-4E8F-A2F3-90A411C8F0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E56568-15A8-4AF8-82BA-EE4340974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8204E0-0F63-414C-93A9-C2C6B733D3D3}"/>
              </a:ext>
            </a:extLst>
          </p:cNvPr>
          <p:cNvSpPr>
            <a:spLocks noGrp="1"/>
          </p:cNvSpPr>
          <p:nvPr>
            <p:ph type="dt" sz="half" idx="10"/>
          </p:nvPr>
        </p:nvSpPr>
        <p:spPr/>
        <p:txBody>
          <a:bodyPr/>
          <a:lstStyle/>
          <a:p>
            <a:fld id="{70768CF1-622C-464D-9BBE-3FB93F7E3439}" type="datetimeFigureOut">
              <a:rPr lang="en-US" smtClean="0"/>
              <a:t>7/5/2021</a:t>
            </a:fld>
            <a:endParaRPr lang="en-US" dirty="0"/>
          </a:p>
        </p:txBody>
      </p:sp>
      <p:sp>
        <p:nvSpPr>
          <p:cNvPr id="8" name="Footer Placeholder 7">
            <a:extLst>
              <a:ext uri="{FF2B5EF4-FFF2-40B4-BE49-F238E27FC236}">
                <a16:creationId xmlns:a16="http://schemas.microsoft.com/office/drawing/2014/main" id="{3D914CF6-2992-4EE3-BEE0-4208735A2F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63AD154-C841-4F49-82F1-952B6A104967}"/>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32786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599F-3A46-4B87-BB6A-D45D25ABB1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CF10A8-34F8-4F34-A2C2-0D18DA7AFF2D}"/>
              </a:ext>
            </a:extLst>
          </p:cNvPr>
          <p:cNvSpPr>
            <a:spLocks noGrp="1"/>
          </p:cNvSpPr>
          <p:nvPr>
            <p:ph type="dt" sz="half" idx="10"/>
          </p:nvPr>
        </p:nvSpPr>
        <p:spPr/>
        <p:txBody>
          <a:bodyPr/>
          <a:lstStyle/>
          <a:p>
            <a:fld id="{70768CF1-622C-464D-9BBE-3FB93F7E3439}" type="datetimeFigureOut">
              <a:rPr lang="en-US" smtClean="0"/>
              <a:t>7/5/2021</a:t>
            </a:fld>
            <a:endParaRPr lang="en-US" dirty="0"/>
          </a:p>
        </p:txBody>
      </p:sp>
      <p:sp>
        <p:nvSpPr>
          <p:cNvPr id="4" name="Footer Placeholder 3">
            <a:extLst>
              <a:ext uri="{FF2B5EF4-FFF2-40B4-BE49-F238E27FC236}">
                <a16:creationId xmlns:a16="http://schemas.microsoft.com/office/drawing/2014/main" id="{B9E1EFD5-CF39-47DB-9F66-31DA2858B3E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717BCA0-9CA3-4F46-A829-80C639E84810}"/>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62947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F07828-405B-4CA1-B6C6-B05A33A36DCE}"/>
              </a:ext>
            </a:extLst>
          </p:cNvPr>
          <p:cNvSpPr>
            <a:spLocks noGrp="1"/>
          </p:cNvSpPr>
          <p:nvPr>
            <p:ph type="dt" sz="half" idx="10"/>
          </p:nvPr>
        </p:nvSpPr>
        <p:spPr/>
        <p:txBody>
          <a:bodyPr/>
          <a:lstStyle/>
          <a:p>
            <a:fld id="{70768CF1-622C-464D-9BBE-3FB93F7E3439}" type="datetimeFigureOut">
              <a:rPr lang="en-US" smtClean="0"/>
              <a:t>7/5/2021</a:t>
            </a:fld>
            <a:endParaRPr lang="en-US" dirty="0"/>
          </a:p>
        </p:txBody>
      </p:sp>
      <p:sp>
        <p:nvSpPr>
          <p:cNvPr id="3" name="Footer Placeholder 2">
            <a:extLst>
              <a:ext uri="{FF2B5EF4-FFF2-40B4-BE49-F238E27FC236}">
                <a16:creationId xmlns:a16="http://schemas.microsoft.com/office/drawing/2014/main" id="{E1D75B63-29CD-448A-8A58-80CA75F075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9F80F09-4196-4558-8A04-43E5845FE932}"/>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289996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01A6-AC59-4031-90A0-DBC1061D3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1A85E3-F08C-46B6-B7D9-4EC65F267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D41824-C413-4B0B-AC0A-1BA38523C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32524-B102-4750-9964-02B1F92E993B}"/>
              </a:ext>
            </a:extLst>
          </p:cNvPr>
          <p:cNvSpPr>
            <a:spLocks noGrp="1"/>
          </p:cNvSpPr>
          <p:nvPr>
            <p:ph type="dt" sz="half" idx="10"/>
          </p:nvPr>
        </p:nvSpPr>
        <p:spPr/>
        <p:txBody>
          <a:bodyPr/>
          <a:lstStyle/>
          <a:p>
            <a:fld id="{70768CF1-622C-464D-9BBE-3FB93F7E3439}" type="datetimeFigureOut">
              <a:rPr lang="en-US" smtClean="0"/>
              <a:t>7/5/2021</a:t>
            </a:fld>
            <a:endParaRPr lang="en-US" dirty="0"/>
          </a:p>
        </p:txBody>
      </p:sp>
      <p:sp>
        <p:nvSpPr>
          <p:cNvPr id="6" name="Footer Placeholder 5">
            <a:extLst>
              <a:ext uri="{FF2B5EF4-FFF2-40B4-BE49-F238E27FC236}">
                <a16:creationId xmlns:a16="http://schemas.microsoft.com/office/drawing/2014/main" id="{65491A71-42BD-40C2-8235-24AD7D9D50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77C429-D39A-46EC-8250-D73FBA5E67FA}"/>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222417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7EFB-CCC2-4598-B9AC-0A7A3207B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C88E6E-14E4-478C-A6F2-B9D6EB98A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E73C9A0-8789-4924-8540-0B3ED1FFC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8739D-5BFC-4C24-BDE7-F79A71AC3CB6}"/>
              </a:ext>
            </a:extLst>
          </p:cNvPr>
          <p:cNvSpPr>
            <a:spLocks noGrp="1"/>
          </p:cNvSpPr>
          <p:nvPr>
            <p:ph type="dt" sz="half" idx="10"/>
          </p:nvPr>
        </p:nvSpPr>
        <p:spPr/>
        <p:txBody>
          <a:bodyPr/>
          <a:lstStyle/>
          <a:p>
            <a:fld id="{70768CF1-622C-464D-9BBE-3FB93F7E3439}" type="datetimeFigureOut">
              <a:rPr lang="en-US" smtClean="0"/>
              <a:t>7/5/2021</a:t>
            </a:fld>
            <a:endParaRPr lang="en-US" dirty="0"/>
          </a:p>
        </p:txBody>
      </p:sp>
      <p:sp>
        <p:nvSpPr>
          <p:cNvPr id="6" name="Footer Placeholder 5">
            <a:extLst>
              <a:ext uri="{FF2B5EF4-FFF2-40B4-BE49-F238E27FC236}">
                <a16:creationId xmlns:a16="http://schemas.microsoft.com/office/drawing/2014/main" id="{D84E3ED4-47BF-4631-AB20-0B834DFA71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8D6BB6B-705C-47CA-853F-E439F18AABAA}"/>
              </a:ext>
            </a:extLst>
          </p:cNvPr>
          <p:cNvSpPr>
            <a:spLocks noGrp="1"/>
          </p:cNvSpPr>
          <p:nvPr>
            <p:ph type="sldNum" sz="quarter" idx="12"/>
          </p:nvPr>
        </p:nvSpPr>
        <p:spPr/>
        <p:txBody>
          <a:bodyPr/>
          <a:lstStyle/>
          <a:p>
            <a:fld id="{2BEC543F-A75E-45C4-AE78-80DE2CF8039D}" type="slidenum">
              <a:rPr lang="en-US" smtClean="0"/>
              <a:t>‹#›</a:t>
            </a:fld>
            <a:endParaRPr lang="en-US" dirty="0"/>
          </a:p>
        </p:txBody>
      </p:sp>
    </p:spTree>
    <p:extLst>
      <p:ext uri="{BB962C8B-B14F-4D97-AF65-F5344CB8AC3E}">
        <p14:creationId xmlns:p14="http://schemas.microsoft.com/office/powerpoint/2010/main" val="189962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3FB70-8296-4E6F-80C0-7DD78CBC7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1D940A-413C-4E35-80D1-DEBD3BFBD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15DE0-A143-4A2A-B390-5205EB078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68CF1-622C-464D-9BBE-3FB93F7E3439}" type="datetimeFigureOut">
              <a:rPr lang="en-US" smtClean="0"/>
              <a:t>7/5/2021</a:t>
            </a:fld>
            <a:endParaRPr lang="en-US" dirty="0"/>
          </a:p>
        </p:txBody>
      </p:sp>
      <p:sp>
        <p:nvSpPr>
          <p:cNvPr id="5" name="Footer Placeholder 4">
            <a:extLst>
              <a:ext uri="{FF2B5EF4-FFF2-40B4-BE49-F238E27FC236}">
                <a16:creationId xmlns:a16="http://schemas.microsoft.com/office/drawing/2014/main" id="{0E05BF88-EBD7-4B6D-BF21-8020F969B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25F4BF-BF18-46C0-8FF9-87A3E8ACAE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C543F-A75E-45C4-AE78-80DE2CF8039D}" type="slidenum">
              <a:rPr lang="en-US" smtClean="0"/>
              <a:t>‹#›</a:t>
            </a:fld>
            <a:endParaRPr lang="en-US" dirty="0"/>
          </a:p>
        </p:txBody>
      </p:sp>
    </p:spTree>
    <p:extLst>
      <p:ext uri="{BB962C8B-B14F-4D97-AF65-F5344CB8AC3E}">
        <p14:creationId xmlns:p14="http://schemas.microsoft.com/office/powerpoint/2010/main" val="1439721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lstStyle/>
          <a:p>
            <a:r>
              <a:rPr lang="en-US" dirty="0"/>
              <a:t>Questions to Answer</a:t>
            </a:r>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p:txBody>
          <a:bodyPr>
            <a:normAutofit/>
          </a:bodyPr>
          <a:lstStyle/>
          <a:p>
            <a:pPr>
              <a:lnSpc>
                <a:spcPct val="100000"/>
              </a:lnSpc>
            </a:pPr>
            <a:r>
              <a:rPr lang="en-US" sz="1800" i="1" dirty="0">
                <a:effectLst/>
                <a:latin typeface="Calibri" panose="020F0502020204030204" pitchFamily="34" charset="0"/>
                <a:ea typeface="Calibri" panose="020F0502020204030204" pitchFamily="34" charset="0"/>
                <a:cs typeface="Times New Roman" panose="02020603050405020304" pitchFamily="18" charset="0"/>
              </a:rPr>
              <a:t>“Does COVID-19 ‘survive the winter’ and have higher prevalence rates in countries with higher latitudes?”</a:t>
            </a:r>
          </a:p>
          <a:p>
            <a:pPr>
              <a:lnSpc>
                <a:spcPct val="100000"/>
              </a:lnSpc>
            </a:pPr>
            <a:r>
              <a:rPr lang="en-US" sz="1800" i="1" dirty="0">
                <a:effectLst/>
                <a:latin typeface="Calibri" panose="020F0502020204030204" pitchFamily="34" charset="0"/>
                <a:ea typeface="Calibri" panose="020F0502020204030204" pitchFamily="34" charset="0"/>
                <a:cs typeface="Times New Roman" panose="02020603050405020304" pitchFamily="18" charset="0"/>
              </a:rPr>
              <a:t>“Does it matter if you consider cumulative incidence rather than cumulative prevalence?”</a:t>
            </a:r>
          </a:p>
          <a:p>
            <a:pPr>
              <a:lnSpc>
                <a:spcPct val="100000"/>
              </a:lnSpc>
            </a:pPr>
            <a:r>
              <a:rPr lang="en-US" sz="1800" i="1" dirty="0">
                <a:latin typeface="Calibri" panose="020F0502020204030204" pitchFamily="34" charset="0"/>
                <a:cs typeface="Times New Roman" panose="02020603050405020304" pitchFamily="18" charset="0"/>
              </a:rPr>
              <a:t>“Does a person count twice toward cumulative incidence rates if he had COVID-19 more than once?“</a:t>
            </a:r>
          </a:p>
          <a:p>
            <a:pPr>
              <a:lnSpc>
                <a:spcPct val="100000"/>
              </a:lnSpc>
            </a:pPr>
            <a:r>
              <a:rPr lang="en-US" sz="1800" i="1" dirty="0">
                <a:latin typeface="Calibri" panose="020F0502020204030204" pitchFamily="34" charset="0"/>
                <a:cs typeface="Times New Roman" panose="02020603050405020304" pitchFamily="18" charset="0"/>
              </a:rPr>
              <a:t>“Back to the ‘distance-from-the-equator thing, what proof do you have besides ‘bubble size’?”</a:t>
            </a:r>
          </a:p>
          <a:p>
            <a:pPr>
              <a:lnSpc>
                <a:spcPct val="100000"/>
              </a:lnSpc>
            </a:pPr>
            <a:r>
              <a:rPr lang="en-US" sz="1800" i="1" dirty="0">
                <a:latin typeface="Calibri" panose="020F0502020204030204" pitchFamily="34" charset="0"/>
                <a:cs typeface="Times New Roman" panose="02020603050405020304" pitchFamily="18" charset="0"/>
              </a:rPr>
              <a:t>“What was the big deal about the first million cases?  Or first 100,000 deaths?  </a:t>
            </a:r>
          </a:p>
          <a:p>
            <a:pPr>
              <a:lnSpc>
                <a:spcPct val="100000"/>
              </a:lnSpc>
            </a:pPr>
            <a:r>
              <a:rPr lang="en-US" sz="1800" i="1" dirty="0">
                <a:latin typeface="Calibri" panose="020F0502020204030204" pitchFamily="34" charset="0"/>
                <a:cs typeface="Times New Roman" panose="02020603050405020304" pitchFamily="18" charset="0"/>
              </a:rPr>
              <a:t>What is a milestone?”</a:t>
            </a:r>
          </a:p>
          <a:p>
            <a:pPr>
              <a:lnSpc>
                <a:spcPct val="100000"/>
              </a:lnSpc>
            </a:pPr>
            <a:r>
              <a:rPr lang="en-US" sz="1800" i="1" dirty="0">
                <a:effectLst/>
                <a:latin typeface="Calibri" panose="020F0502020204030204" pitchFamily="34" charset="0"/>
                <a:ea typeface="Calibri" panose="020F0502020204030204" pitchFamily="34" charset="0"/>
                <a:cs typeface="Times New Roman" panose="02020603050405020304" pitchFamily="18" charset="0"/>
              </a:rPr>
              <a:t>“Do countries that do better preventing chronic illness have fewer COVID-19 deaths?”</a:t>
            </a:r>
          </a:p>
          <a:p>
            <a:pPr>
              <a:lnSpc>
                <a:spcPct val="100000"/>
              </a:lnSpc>
            </a:pPr>
            <a:r>
              <a:rPr lang="en-US" sz="1800" i="1" dirty="0">
                <a:effectLst/>
                <a:latin typeface="Calibri" panose="020F0502020204030204" pitchFamily="34" charset="0"/>
                <a:ea typeface="Calibri" panose="020F0502020204030204" pitchFamily="34" charset="0"/>
                <a:cs typeface="Times New Roman" panose="02020603050405020304" pitchFamily="18" charset="0"/>
              </a:rPr>
              <a:t>“Do countries with higher population densities have higher COVID-19 cumulative incidence?”</a:t>
            </a:r>
          </a:p>
          <a:p>
            <a:pPr>
              <a:lnSpc>
                <a:spcPct val="100000"/>
              </a:lnSpc>
            </a:pPr>
            <a:r>
              <a:rPr lang="en-US" sz="1800" i="1" dirty="0">
                <a:effectLst/>
                <a:latin typeface="Calibri" panose="020F0502020204030204" pitchFamily="34" charset="0"/>
                <a:ea typeface="Calibri" panose="020F0502020204030204" pitchFamily="34" charset="0"/>
                <a:cs typeface="Times New Roman" panose="02020603050405020304" pitchFamily="18" charset="0"/>
              </a:rPr>
              <a:t>“Is there a correlation between case counts of SARS/MERS and COVID-19 prevalence rates in countries?”</a:t>
            </a:r>
            <a:endParaRPr lang="en-US" sz="1800" i="1"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sz="1800" i="1" dirty="0">
                <a:latin typeface="Calibri" panose="020F0502020204030204" pitchFamily="34" charset="0"/>
                <a:cs typeface="Times New Roman" panose="02020603050405020304" pitchFamily="18" charset="0"/>
              </a:rPr>
              <a:t>“Did anyone really think that New York City could produce the number of specially trained RNs to care for the patients who would be using the 40,000 additional ventilators that the governor insisted they require?”</a:t>
            </a:r>
          </a:p>
          <a:p>
            <a:pPr>
              <a:lnSpc>
                <a:spcPct val="200000"/>
              </a:lnSpc>
            </a:pPr>
            <a:endParaRPr lang="en-US" dirty="0"/>
          </a:p>
        </p:txBody>
      </p:sp>
    </p:spTree>
    <p:extLst>
      <p:ext uri="{BB962C8B-B14F-4D97-AF65-F5344CB8AC3E}">
        <p14:creationId xmlns:p14="http://schemas.microsoft.com/office/powerpoint/2010/main" val="569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noAutofit/>
          </a:bodyPr>
          <a:lstStyle/>
          <a:p>
            <a:r>
              <a:rPr lang="en-US" sz="3600" i="1" dirty="0">
                <a:effectLst/>
                <a:latin typeface="Calibri" panose="020F0502020204030204" pitchFamily="34" charset="0"/>
                <a:ea typeface="Calibri" panose="020F0502020204030204" pitchFamily="34" charset="0"/>
                <a:cs typeface="Times New Roman" panose="02020603050405020304" pitchFamily="18" charset="0"/>
              </a:rPr>
              <a:t>“So we can’t tell if countries that do better preventing chronic illness have fewer COVID-19 deaths?”</a:t>
            </a:r>
            <a:endParaRPr lang="en-US" sz="3600" dirty="0"/>
          </a:p>
        </p:txBody>
      </p:sp>
      <p:sp>
        <p:nvSpPr>
          <p:cNvPr id="8" name="TextBox 7">
            <a:extLst>
              <a:ext uri="{FF2B5EF4-FFF2-40B4-BE49-F238E27FC236}">
                <a16:creationId xmlns:a16="http://schemas.microsoft.com/office/drawing/2014/main" id="{75324FBE-1773-4654-8866-7BE26DD9094F}"/>
              </a:ext>
            </a:extLst>
          </p:cNvPr>
          <p:cNvSpPr txBox="1"/>
          <p:nvPr/>
        </p:nvSpPr>
        <p:spPr>
          <a:xfrm>
            <a:off x="232756" y="2016962"/>
            <a:ext cx="2278241" cy="3170099"/>
          </a:xfrm>
          <a:prstGeom prst="rect">
            <a:avLst/>
          </a:prstGeom>
          <a:noFill/>
        </p:spPr>
        <p:txBody>
          <a:bodyPr wrap="square" rtlCol="0">
            <a:spAutoFit/>
          </a:bodyPr>
          <a:lstStyle/>
          <a:p>
            <a:r>
              <a:rPr lang="en-US" sz="2000" i="1" dirty="0"/>
              <a:t>Yes, we can!  COVID-19 death rates are higher in countries that do poorer at prevention of chronic medical conditions.</a:t>
            </a:r>
            <a:br>
              <a:rPr lang="en-US" sz="2000" i="1" dirty="0"/>
            </a:br>
            <a:r>
              <a:rPr lang="en-US" sz="2000" i="1" dirty="0"/>
              <a:t>*Diabetes appears to be reversed.</a:t>
            </a:r>
          </a:p>
        </p:txBody>
      </p:sp>
      <p:sp>
        <p:nvSpPr>
          <p:cNvPr id="9" name="TextBox 8">
            <a:extLst>
              <a:ext uri="{FF2B5EF4-FFF2-40B4-BE49-F238E27FC236}">
                <a16:creationId xmlns:a16="http://schemas.microsoft.com/office/drawing/2014/main" id="{AFD89A4C-A343-4B82-ABBC-AB5FF2BEC058}"/>
              </a:ext>
            </a:extLst>
          </p:cNvPr>
          <p:cNvSpPr txBox="1"/>
          <p:nvPr/>
        </p:nvSpPr>
        <p:spPr>
          <a:xfrm>
            <a:off x="8690079" y="2350582"/>
            <a:ext cx="3269165" cy="400110"/>
          </a:xfrm>
          <a:prstGeom prst="rect">
            <a:avLst/>
          </a:prstGeom>
          <a:noFill/>
        </p:spPr>
        <p:txBody>
          <a:bodyPr wrap="square" rtlCol="0">
            <a:spAutoFit/>
          </a:bodyPr>
          <a:lstStyle/>
          <a:p>
            <a:r>
              <a:rPr lang="en-US" sz="2000" dirty="0">
                <a:solidFill>
                  <a:schemeClr val="accent2">
                    <a:lumMod val="75000"/>
                  </a:schemeClr>
                </a:solidFill>
              </a:rPr>
              <a:t>Perfect positive correlation</a:t>
            </a:r>
          </a:p>
        </p:txBody>
      </p:sp>
      <p:sp>
        <p:nvSpPr>
          <p:cNvPr id="10" name="TextBox 9">
            <a:extLst>
              <a:ext uri="{FF2B5EF4-FFF2-40B4-BE49-F238E27FC236}">
                <a16:creationId xmlns:a16="http://schemas.microsoft.com/office/drawing/2014/main" id="{576A1380-3B11-43BB-8E35-238FAB120C28}"/>
              </a:ext>
            </a:extLst>
          </p:cNvPr>
          <p:cNvSpPr txBox="1"/>
          <p:nvPr/>
        </p:nvSpPr>
        <p:spPr>
          <a:xfrm>
            <a:off x="8690079" y="6492875"/>
            <a:ext cx="3269165" cy="400110"/>
          </a:xfrm>
          <a:prstGeom prst="rect">
            <a:avLst/>
          </a:prstGeom>
          <a:noFill/>
        </p:spPr>
        <p:txBody>
          <a:bodyPr wrap="square" rtlCol="0">
            <a:spAutoFit/>
          </a:bodyPr>
          <a:lstStyle/>
          <a:p>
            <a:r>
              <a:rPr lang="en-US" sz="2000" dirty="0">
                <a:solidFill>
                  <a:schemeClr val="accent1">
                    <a:lumMod val="75000"/>
                  </a:schemeClr>
                </a:solidFill>
              </a:rPr>
              <a:t>Perfect negative correlation</a:t>
            </a:r>
          </a:p>
        </p:txBody>
      </p:sp>
      <p:pic>
        <p:nvPicPr>
          <p:cNvPr id="13" name="Picture 12">
            <a:extLst>
              <a:ext uri="{FF2B5EF4-FFF2-40B4-BE49-F238E27FC236}">
                <a16:creationId xmlns:a16="http://schemas.microsoft.com/office/drawing/2014/main" id="{D8A72C94-3D8A-43E1-BE2B-B321D684131F}"/>
              </a:ext>
            </a:extLst>
          </p:cNvPr>
          <p:cNvPicPr>
            <a:picLocks noChangeAspect="1"/>
          </p:cNvPicPr>
          <p:nvPr/>
        </p:nvPicPr>
        <p:blipFill>
          <a:blip r:embed="rId5"/>
          <a:stretch>
            <a:fillRect/>
          </a:stretch>
        </p:blipFill>
        <p:spPr>
          <a:xfrm>
            <a:off x="2232561" y="1547951"/>
            <a:ext cx="6457518" cy="5267976"/>
          </a:xfrm>
          <a:prstGeom prst="rect">
            <a:avLst/>
          </a:prstGeom>
        </p:spPr>
      </p:pic>
      <p:sp>
        <p:nvSpPr>
          <p:cNvPr id="14" name="Oval 13">
            <a:extLst>
              <a:ext uri="{FF2B5EF4-FFF2-40B4-BE49-F238E27FC236}">
                <a16:creationId xmlns:a16="http://schemas.microsoft.com/office/drawing/2014/main" id="{AA3B7809-A511-4853-BF9F-AA9B5B50716C}"/>
              </a:ext>
            </a:extLst>
          </p:cNvPr>
          <p:cNvSpPr/>
          <p:nvPr/>
        </p:nvSpPr>
        <p:spPr>
          <a:xfrm>
            <a:off x="5082639" y="2445582"/>
            <a:ext cx="338275" cy="30511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2AE8F60-450C-4FE5-8302-652A9B5BE7FC}"/>
              </a:ext>
            </a:extLst>
          </p:cNvPr>
          <p:cNvSpPr/>
          <p:nvPr/>
        </p:nvSpPr>
        <p:spPr>
          <a:xfrm>
            <a:off x="5104356" y="3170048"/>
            <a:ext cx="338275" cy="311473"/>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F51B425-00A9-4940-B654-99C2FCA415F5}"/>
              </a:ext>
            </a:extLst>
          </p:cNvPr>
          <p:cNvSpPr/>
          <p:nvPr/>
        </p:nvSpPr>
        <p:spPr>
          <a:xfrm>
            <a:off x="5093125" y="4926955"/>
            <a:ext cx="338275" cy="30511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8FF6A98-F4B4-4522-8EB0-F6CCB94C9B3E}"/>
              </a:ext>
            </a:extLst>
          </p:cNvPr>
          <p:cNvSpPr/>
          <p:nvPr/>
        </p:nvSpPr>
        <p:spPr>
          <a:xfrm>
            <a:off x="5093124" y="5993059"/>
            <a:ext cx="338275" cy="30511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6117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8E147F2-4C31-4EC8-812A-8DEE72E983DC}"/>
              </a:ext>
            </a:extLst>
          </p:cNvPr>
          <p:cNvPicPr>
            <a:picLocks noChangeAspect="1"/>
          </p:cNvPicPr>
          <p:nvPr/>
        </p:nvPicPr>
        <p:blipFill>
          <a:blip r:embed="rId3"/>
          <a:stretch>
            <a:fillRect/>
          </a:stretch>
        </p:blipFill>
        <p:spPr>
          <a:xfrm>
            <a:off x="2508106" y="1690688"/>
            <a:ext cx="6284465" cy="5126801"/>
          </a:xfrm>
          <a:prstGeom prst="rect">
            <a:avLst/>
          </a:prstGeom>
        </p:spPr>
      </p:pic>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4">
            <a:duotone>
              <a:prstClr val="black"/>
              <a:schemeClr val="accent3">
                <a:tint val="45000"/>
                <a:satMod val="400000"/>
              </a:schemeClr>
            </a:duotone>
            <a:alphaModFix amt="37000"/>
          </a:blip>
          <a:stretch>
            <a:fillRect/>
          </a:stretch>
        </p:blipFill>
        <p:spPr>
          <a:xfrm>
            <a:off x="8086150" y="2457037"/>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5">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normAutofit fontScale="90000"/>
          </a:bodyPr>
          <a:lstStyle/>
          <a:p>
            <a:r>
              <a:rPr lang="en-US" sz="4400" i="1" dirty="0">
                <a:effectLst/>
                <a:latin typeface="Calibri" panose="020F0502020204030204" pitchFamily="34" charset="0"/>
                <a:ea typeface="Calibri" panose="020F0502020204030204" pitchFamily="34" charset="0"/>
                <a:cs typeface="Times New Roman" panose="02020603050405020304" pitchFamily="18" charset="0"/>
              </a:rPr>
              <a:t>“Do countries with higher population densities have higher COVID-19 cumulative incidence?”</a:t>
            </a:r>
            <a:endParaRPr lang="en-US" dirty="0"/>
          </a:p>
        </p:txBody>
      </p:sp>
      <p:sp>
        <p:nvSpPr>
          <p:cNvPr id="14" name="Oval 13">
            <a:extLst>
              <a:ext uri="{FF2B5EF4-FFF2-40B4-BE49-F238E27FC236}">
                <a16:creationId xmlns:a16="http://schemas.microsoft.com/office/drawing/2014/main" id="{E69EC69F-F875-4557-B299-CC9E378DB6A3}"/>
              </a:ext>
            </a:extLst>
          </p:cNvPr>
          <p:cNvSpPr/>
          <p:nvPr/>
        </p:nvSpPr>
        <p:spPr>
          <a:xfrm>
            <a:off x="7731722" y="3897946"/>
            <a:ext cx="330678" cy="759785"/>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F2021450-28A2-4801-80EF-FC927F342D7A}"/>
              </a:ext>
            </a:extLst>
          </p:cNvPr>
          <p:cNvSpPr txBox="1"/>
          <p:nvPr/>
        </p:nvSpPr>
        <p:spPr>
          <a:xfrm>
            <a:off x="8792571" y="3195118"/>
            <a:ext cx="3225258" cy="1477328"/>
          </a:xfrm>
          <a:prstGeom prst="rect">
            <a:avLst/>
          </a:prstGeom>
          <a:noFill/>
        </p:spPr>
        <p:txBody>
          <a:bodyPr wrap="square" rtlCol="0">
            <a:spAutoFit/>
          </a:bodyPr>
          <a:lstStyle/>
          <a:p>
            <a:r>
              <a:rPr lang="en-US" dirty="0"/>
              <a:t>There does not appear to be a correlation between population density and COVID-19 cases per 100,000 or COVID-19 deaths per 100,000.</a:t>
            </a:r>
          </a:p>
        </p:txBody>
      </p:sp>
    </p:spTree>
    <p:extLst>
      <p:ext uri="{BB962C8B-B14F-4D97-AF65-F5344CB8AC3E}">
        <p14:creationId xmlns:p14="http://schemas.microsoft.com/office/powerpoint/2010/main" val="187442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a:xfrm>
            <a:off x="838199" y="365125"/>
            <a:ext cx="10949248" cy="1325563"/>
          </a:xfrm>
        </p:spPr>
        <p:txBody>
          <a:bodyPr>
            <a:noAutofit/>
          </a:bodyPr>
          <a:lstStyle/>
          <a:p>
            <a:r>
              <a:rPr lang="en-US" sz="3600" i="1" dirty="0">
                <a:effectLst/>
                <a:latin typeface="Calibri" panose="020F0502020204030204" pitchFamily="34" charset="0"/>
                <a:ea typeface="Calibri" panose="020F0502020204030204" pitchFamily="34" charset="0"/>
                <a:cs typeface="Times New Roman" panose="02020603050405020304" pitchFamily="18" charset="0"/>
              </a:rPr>
              <a:t>“Is there a correlation between case counts of SARS/MERS and COVID-19 prevalence rates in countries?”</a:t>
            </a:r>
            <a:br>
              <a:rPr lang="en-US" sz="3600" i="1" dirty="0">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p:txBody>
          <a:bodyPr>
            <a:normAutofit/>
          </a:bodyPr>
          <a:lstStyle/>
          <a:p>
            <a:pPr marL="0" indent="0">
              <a:lnSpc>
                <a:spcPct val="200000"/>
              </a:lnSpc>
              <a:buNone/>
            </a:pPr>
            <a:r>
              <a:rPr lang="en-US" sz="3600" dirty="0"/>
              <a:t>Sure.  If you want there to be.</a:t>
            </a:r>
          </a:p>
          <a:p>
            <a:pPr marL="0" indent="0">
              <a:lnSpc>
                <a:spcPct val="200000"/>
              </a:lnSpc>
              <a:buNone/>
            </a:pPr>
            <a:r>
              <a:rPr lang="en-US" sz="3600" dirty="0"/>
              <a:t>Or not, if you don’t want it!</a:t>
            </a:r>
          </a:p>
          <a:p>
            <a:pPr marL="0" indent="0">
              <a:lnSpc>
                <a:spcPct val="200000"/>
              </a:lnSpc>
              <a:buNone/>
            </a:pPr>
            <a:r>
              <a:rPr lang="en-US" sz="3600" dirty="0"/>
              <a:t>super small case count = easy to ‘spin’ the data</a:t>
            </a:r>
          </a:p>
        </p:txBody>
      </p:sp>
    </p:spTree>
    <p:extLst>
      <p:ext uri="{BB962C8B-B14F-4D97-AF65-F5344CB8AC3E}">
        <p14:creationId xmlns:p14="http://schemas.microsoft.com/office/powerpoint/2010/main" val="119039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a:xfrm>
            <a:off x="838200" y="365125"/>
            <a:ext cx="10515600" cy="2247446"/>
          </a:xfrm>
        </p:spPr>
        <p:txBody>
          <a:bodyPr>
            <a:noAutofit/>
          </a:bodyPr>
          <a:lstStyle/>
          <a:p>
            <a:r>
              <a:rPr lang="en-US" sz="3600" i="1" dirty="0">
                <a:latin typeface="Calibri" panose="020F0502020204030204" pitchFamily="34" charset="0"/>
                <a:cs typeface="Times New Roman" panose="02020603050405020304" pitchFamily="18" charset="0"/>
              </a:rPr>
              <a:t>“Did anyone really think that New York City could produce the number of specially trained RNs to care for the patients who would be using the 40,000 additional ventilators that the governor insisted they require?”</a:t>
            </a:r>
            <a:br>
              <a:rPr lang="en-US" sz="3600" i="1" dirty="0">
                <a:latin typeface="Calibri" panose="020F0502020204030204" pitchFamily="34" charset="0"/>
                <a:cs typeface="Times New Roman" panose="02020603050405020304" pitchFamily="18" charset="0"/>
              </a:rPr>
            </a:br>
            <a:endParaRPr lang="en-US" sz="3600" dirty="0"/>
          </a:p>
        </p:txBody>
      </p:sp>
      <p:sp>
        <p:nvSpPr>
          <p:cNvPr id="6" name="TextBox 5">
            <a:extLst>
              <a:ext uri="{FF2B5EF4-FFF2-40B4-BE49-F238E27FC236}">
                <a16:creationId xmlns:a16="http://schemas.microsoft.com/office/drawing/2014/main" id="{213F4C44-85B2-4E9D-9A6D-CB6C27CE789B}"/>
              </a:ext>
            </a:extLst>
          </p:cNvPr>
          <p:cNvSpPr txBox="1"/>
          <p:nvPr/>
        </p:nvSpPr>
        <p:spPr>
          <a:xfrm>
            <a:off x="1092530" y="2766951"/>
            <a:ext cx="9583387" cy="3293209"/>
          </a:xfrm>
          <a:prstGeom prst="rect">
            <a:avLst/>
          </a:prstGeom>
          <a:noFill/>
        </p:spPr>
        <p:txBody>
          <a:bodyPr wrap="square" rtlCol="0">
            <a:spAutoFit/>
          </a:bodyPr>
          <a:lstStyle/>
          <a:p>
            <a:r>
              <a:rPr lang="en-US" sz="2800" dirty="0"/>
              <a:t>Certainly not anyone in healthcare.</a:t>
            </a:r>
          </a:p>
          <a:p>
            <a:endParaRPr lang="en-US" sz="2800" dirty="0"/>
          </a:p>
          <a:p>
            <a:r>
              <a:rPr lang="en-US" sz="2800" dirty="0"/>
              <a:t>At a superhero-like 1:2 staffing ratio, with every ICU RN working 12-hour shifts, 7 days a week, with no absences due to illness or quarantine, you would need 40,000 additional ICU RNs.</a:t>
            </a:r>
          </a:p>
          <a:p>
            <a:endParaRPr lang="en-US" sz="2800" dirty="0"/>
          </a:p>
          <a:p>
            <a:r>
              <a:rPr lang="en-US" sz="2000"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 source of unbiased reporting of COVID-19 information (and a lot of other things) is not known.  However, unbiased data is available.”</a:t>
            </a:r>
            <a:endParaRPr lang="en-US" sz="2000" i="1" dirty="0">
              <a:solidFill>
                <a:srgbClr val="FF0000"/>
              </a:solidFill>
            </a:endParaRPr>
          </a:p>
        </p:txBody>
      </p:sp>
    </p:spTree>
    <p:extLst>
      <p:ext uri="{BB962C8B-B14F-4D97-AF65-F5344CB8AC3E}">
        <p14:creationId xmlns:p14="http://schemas.microsoft.com/office/powerpoint/2010/main" val="395107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57457"/>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6" name="Title 5">
            <a:extLst>
              <a:ext uri="{FF2B5EF4-FFF2-40B4-BE49-F238E27FC236}">
                <a16:creationId xmlns:a16="http://schemas.microsoft.com/office/drawing/2014/main" id="{AF4B3739-EC1F-409D-A6F5-775249D40604}"/>
              </a:ext>
            </a:extLst>
          </p:cNvPr>
          <p:cNvSpPr>
            <a:spLocks noGrp="1"/>
          </p:cNvSpPr>
          <p:nvPr>
            <p:ph type="title"/>
          </p:nvPr>
        </p:nvSpPr>
        <p:spPr/>
        <p:txBody>
          <a:bodyPr>
            <a:noAutofit/>
          </a:bodyPr>
          <a:lstStyle/>
          <a:p>
            <a:r>
              <a:rPr lang="en-US" sz="3600" i="1" dirty="0">
                <a:effectLst/>
                <a:latin typeface="Calibri" panose="020F0502020204030204" pitchFamily="34" charset="0"/>
                <a:ea typeface="Calibri" panose="020F0502020204030204" pitchFamily="34" charset="0"/>
                <a:cs typeface="Times New Roman" panose="02020603050405020304" pitchFamily="18" charset="0"/>
              </a:rPr>
              <a:t>“Does COVID-19 ‘survive the winter’ and have higher prevalence rates in countries with higher latitudes?”</a:t>
            </a:r>
            <a:br>
              <a:rPr lang="en-US" sz="3600" i="1"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pic>
        <p:nvPicPr>
          <p:cNvPr id="8" name="Picture 7">
            <a:extLst>
              <a:ext uri="{FF2B5EF4-FFF2-40B4-BE49-F238E27FC236}">
                <a16:creationId xmlns:a16="http://schemas.microsoft.com/office/drawing/2014/main" id="{F86BF185-A755-4B7F-BAED-F31B1C2FC2FC}"/>
              </a:ext>
            </a:extLst>
          </p:cNvPr>
          <p:cNvPicPr>
            <a:picLocks noChangeAspect="1"/>
          </p:cNvPicPr>
          <p:nvPr/>
        </p:nvPicPr>
        <p:blipFill>
          <a:blip r:embed="rId5"/>
          <a:stretch>
            <a:fillRect/>
          </a:stretch>
        </p:blipFill>
        <p:spPr>
          <a:xfrm>
            <a:off x="0" y="1333065"/>
            <a:ext cx="8534260" cy="5524935"/>
          </a:xfrm>
          <a:prstGeom prst="rect">
            <a:avLst/>
          </a:prstGeom>
        </p:spPr>
      </p:pic>
      <p:sp>
        <p:nvSpPr>
          <p:cNvPr id="9" name="TextBox 8">
            <a:extLst>
              <a:ext uri="{FF2B5EF4-FFF2-40B4-BE49-F238E27FC236}">
                <a16:creationId xmlns:a16="http://schemas.microsoft.com/office/drawing/2014/main" id="{C2731FAC-45B5-4DA1-BEED-225D2088B330}"/>
              </a:ext>
            </a:extLst>
          </p:cNvPr>
          <p:cNvSpPr txBox="1"/>
          <p:nvPr/>
        </p:nvSpPr>
        <p:spPr>
          <a:xfrm>
            <a:off x="298497" y="6044078"/>
            <a:ext cx="6925955" cy="369332"/>
          </a:xfrm>
          <a:prstGeom prst="rect">
            <a:avLst/>
          </a:prstGeom>
          <a:noFill/>
        </p:spPr>
        <p:txBody>
          <a:bodyPr wrap="square" rtlCol="0">
            <a:spAutoFit/>
          </a:bodyPr>
          <a:lstStyle/>
          <a:p>
            <a:r>
              <a:rPr lang="en-US" i="1" dirty="0">
                <a:solidFill>
                  <a:srgbClr val="FF0000"/>
                </a:solidFill>
              </a:rPr>
              <a:t>Note: Larger circle size indicates higher cumulative incidence</a:t>
            </a:r>
          </a:p>
        </p:txBody>
      </p:sp>
      <p:sp>
        <p:nvSpPr>
          <p:cNvPr id="10" name="TextBox 9">
            <a:extLst>
              <a:ext uri="{FF2B5EF4-FFF2-40B4-BE49-F238E27FC236}">
                <a16:creationId xmlns:a16="http://schemas.microsoft.com/office/drawing/2014/main" id="{EFA90F68-99CD-4E41-8F44-18E11AA7DD14}"/>
              </a:ext>
            </a:extLst>
          </p:cNvPr>
          <p:cNvSpPr txBox="1"/>
          <p:nvPr/>
        </p:nvSpPr>
        <p:spPr>
          <a:xfrm>
            <a:off x="8534260" y="3429000"/>
            <a:ext cx="3569508" cy="1200329"/>
          </a:xfrm>
          <a:prstGeom prst="rect">
            <a:avLst/>
          </a:prstGeom>
          <a:noFill/>
        </p:spPr>
        <p:txBody>
          <a:bodyPr wrap="square" rtlCol="0">
            <a:spAutoFit/>
          </a:bodyPr>
          <a:lstStyle/>
          <a:p>
            <a:r>
              <a:rPr lang="en-US" dirty="0"/>
              <a:t>It looks like the circles tend to be larger the further they are from the equator, right?</a:t>
            </a:r>
          </a:p>
          <a:p>
            <a:endParaRPr lang="en-US" dirty="0"/>
          </a:p>
        </p:txBody>
      </p:sp>
    </p:spTree>
    <p:extLst>
      <p:ext uri="{BB962C8B-B14F-4D97-AF65-F5344CB8AC3E}">
        <p14:creationId xmlns:p14="http://schemas.microsoft.com/office/powerpoint/2010/main" val="295932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noAutofit/>
          </a:bodyPr>
          <a:lstStyle/>
          <a:p>
            <a:r>
              <a:rPr lang="en-US" sz="3600" i="1" dirty="0">
                <a:effectLst/>
                <a:latin typeface="Calibri" panose="020F0502020204030204" pitchFamily="34" charset="0"/>
                <a:ea typeface="Calibri" panose="020F0502020204030204" pitchFamily="34" charset="0"/>
                <a:cs typeface="Times New Roman" panose="02020603050405020304" pitchFamily="18" charset="0"/>
              </a:rPr>
              <a:t>“Does it matter if you consider cumulative incidence rather than cumulative prevalence?”</a:t>
            </a:r>
            <a:br>
              <a:rPr lang="en-US" sz="3600" i="1"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p:txBody>
          <a:bodyPr>
            <a:normAutofit/>
          </a:bodyPr>
          <a:lstStyle/>
          <a:p>
            <a:pPr marL="0" indent="0">
              <a:lnSpc>
                <a:spcPct val="200000"/>
              </a:lnSpc>
              <a:buNone/>
            </a:pPr>
            <a:r>
              <a:rPr lang="en-US" sz="3600" dirty="0"/>
              <a:t>Not so much for a brand-new disease, especially if you are considering cumulative case counts from the beginning until now.</a:t>
            </a:r>
          </a:p>
        </p:txBody>
      </p:sp>
    </p:spTree>
    <p:extLst>
      <p:ext uri="{BB962C8B-B14F-4D97-AF65-F5344CB8AC3E}">
        <p14:creationId xmlns:p14="http://schemas.microsoft.com/office/powerpoint/2010/main" val="394930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noAutofit/>
          </a:bodyPr>
          <a:lstStyle/>
          <a:p>
            <a:r>
              <a:rPr lang="en-US" sz="3600" i="1" dirty="0">
                <a:latin typeface="Calibri" panose="020F0502020204030204" pitchFamily="34" charset="0"/>
                <a:cs typeface="Times New Roman" panose="02020603050405020304" pitchFamily="18" charset="0"/>
              </a:rPr>
              <a:t>“So then does a person count twice toward cumulative incidence rates if he had COVID-19 more than once?” </a:t>
            </a:r>
            <a:br>
              <a:rPr lang="en-US" sz="3600" i="1" dirty="0">
                <a:latin typeface="Calibri" panose="020F0502020204030204" pitchFamily="34" charset="0"/>
                <a:cs typeface="Times New Roman" panose="02020603050405020304" pitchFamily="18" charset="0"/>
              </a:rPr>
            </a:br>
            <a:endParaRPr lang="en-US" sz="3600" dirty="0"/>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p:txBody>
          <a:bodyPr>
            <a:normAutofit/>
          </a:bodyPr>
          <a:lstStyle/>
          <a:p>
            <a:pPr marL="0" indent="0">
              <a:lnSpc>
                <a:spcPct val="200000"/>
              </a:lnSpc>
              <a:buNone/>
            </a:pPr>
            <a:r>
              <a:rPr lang="en-US" sz="3600" dirty="0"/>
              <a:t>Maybe.</a:t>
            </a:r>
          </a:p>
          <a:p>
            <a:pPr marL="0" indent="0">
              <a:lnSpc>
                <a:spcPct val="200000"/>
              </a:lnSpc>
              <a:buNone/>
            </a:pPr>
            <a:r>
              <a:rPr lang="en-US" sz="3600" dirty="0"/>
              <a:t>Only if tested more than once.</a:t>
            </a:r>
          </a:p>
          <a:p>
            <a:pPr marL="0" indent="0">
              <a:lnSpc>
                <a:spcPct val="200000"/>
              </a:lnSpc>
              <a:buNone/>
            </a:pPr>
            <a:r>
              <a:rPr lang="en-US" sz="3600" dirty="0"/>
              <a:t>Scare reports of this occurring.</a:t>
            </a:r>
          </a:p>
        </p:txBody>
      </p:sp>
    </p:spTree>
    <p:extLst>
      <p:ext uri="{BB962C8B-B14F-4D97-AF65-F5344CB8AC3E}">
        <p14:creationId xmlns:p14="http://schemas.microsoft.com/office/powerpoint/2010/main" val="214353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noAutofit/>
          </a:bodyPr>
          <a:lstStyle/>
          <a:p>
            <a:r>
              <a:rPr lang="en-US" sz="3600" i="1" dirty="0">
                <a:latin typeface="Calibri" panose="020F0502020204030204" pitchFamily="34" charset="0"/>
                <a:cs typeface="Times New Roman" panose="02020603050405020304" pitchFamily="18" charset="0"/>
              </a:rPr>
              <a:t>“Back to the ‘distance-from-the-equator thing, what proof do you have besides ‘bubble size’?” </a:t>
            </a:r>
            <a:br>
              <a:rPr lang="en-US" sz="3600" i="1" dirty="0">
                <a:latin typeface="Calibri" panose="020F0502020204030204" pitchFamily="34" charset="0"/>
                <a:cs typeface="Times New Roman" panose="02020603050405020304" pitchFamily="18" charset="0"/>
              </a:rPr>
            </a:br>
            <a:endParaRPr lang="en-US" sz="3600" dirty="0"/>
          </a:p>
        </p:txBody>
      </p:sp>
      <p:pic>
        <p:nvPicPr>
          <p:cNvPr id="7" name="Picture 6">
            <a:extLst>
              <a:ext uri="{FF2B5EF4-FFF2-40B4-BE49-F238E27FC236}">
                <a16:creationId xmlns:a16="http://schemas.microsoft.com/office/drawing/2014/main" id="{C09FC5E1-3B9A-4F30-818A-9A7F5EE9F473}"/>
              </a:ext>
            </a:extLst>
          </p:cNvPr>
          <p:cNvPicPr>
            <a:picLocks noChangeAspect="1"/>
          </p:cNvPicPr>
          <p:nvPr/>
        </p:nvPicPr>
        <p:blipFill>
          <a:blip r:embed="rId5"/>
          <a:stretch>
            <a:fillRect/>
          </a:stretch>
        </p:blipFill>
        <p:spPr>
          <a:xfrm>
            <a:off x="0" y="1233181"/>
            <a:ext cx="8248108" cy="5624819"/>
          </a:xfrm>
          <a:prstGeom prst="rect">
            <a:avLst/>
          </a:prstGeom>
        </p:spPr>
      </p:pic>
      <p:sp>
        <p:nvSpPr>
          <p:cNvPr id="8" name="TextBox 7">
            <a:extLst>
              <a:ext uri="{FF2B5EF4-FFF2-40B4-BE49-F238E27FC236}">
                <a16:creationId xmlns:a16="http://schemas.microsoft.com/office/drawing/2014/main" id="{2E2A344B-EE9E-4DFC-AC12-5B527D1EBBDF}"/>
              </a:ext>
            </a:extLst>
          </p:cNvPr>
          <p:cNvSpPr txBox="1"/>
          <p:nvPr/>
        </p:nvSpPr>
        <p:spPr>
          <a:xfrm>
            <a:off x="8248108" y="2776451"/>
            <a:ext cx="3788721" cy="1815882"/>
          </a:xfrm>
          <a:prstGeom prst="rect">
            <a:avLst/>
          </a:prstGeom>
          <a:noFill/>
        </p:spPr>
        <p:txBody>
          <a:bodyPr wrap="square" rtlCol="0">
            <a:spAutoFit/>
          </a:bodyPr>
          <a:lstStyle/>
          <a:p>
            <a:r>
              <a:rPr lang="en-US" sz="2800" dirty="0"/>
              <a:t>What letter do these data points take the form of?</a:t>
            </a:r>
            <a:br>
              <a:rPr lang="en-US" sz="2800" dirty="0"/>
            </a:br>
            <a:r>
              <a:rPr lang="en-US" sz="2800" dirty="0"/>
              <a:t>What does that mean?</a:t>
            </a:r>
          </a:p>
        </p:txBody>
      </p:sp>
    </p:spTree>
    <p:extLst>
      <p:ext uri="{BB962C8B-B14F-4D97-AF65-F5344CB8AC3E}">
        <p14:creationId xmlns:p14="http://schemas.microsoft.com/office/powerpoint/2010/main" val="358516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pic>
        <p:nvPicPr>
          <p:cNvPr id="9" name="Picture 8">
            <a:extLst>
              <a:ext uri="{FF2B5EF4-FFF2-40B4-BE49-F238E27FC236}">
                <a16:creationId xmlns:a16="http://schemas.microsoft.com/office/drawing/2014/main" id="{00CFAC5C-0525-4471-BB44-4E851BE645E5}"/>
              </a:ext>
            </a:extLst>
          </p:cNvPr>
          <p:cNvPicPr>
            <a:picLocks noChangeAspect="1"/>
          </p:cNvPicPr>
          <p:nvPr/>
        </p:nvPicPr>
        <p:blipFill>
          <a:blip r:embed="rId5"/>
          <a:stretch>
            <a:fillRect/>
          </a:stretch>
        </p:blipFill>
        <p:spPr>
          <a:xfrm>
            <a:off x="1737685" y="460949"/>
            <a:ext cx="8716629" cy="5936102"/>
          </a:xfrm>
          <a:prstGeom prst="rect">
            <a:avLst/>
          </a:prstGeom>
        </p:spPr>
      </p:pic>
    </p:spTree>
    <p:extLst>
      <p:ext uri="{BB962C8B-B14F-4D97-AF65-F5344CB8AC3E}">
        <p14:creationId xmlns:p14="http://schemas.microsoft.com/office/powerpoint/2010/main" val="302294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a:xfrm>
            <a:off x="838200" y="661237"/>
            <a:ext cx="10515600" cy="1325563"/>
          </a:xfrm>
        </p:spPr>
        <p:txBody>
          <a:bodyPr>
            <a:noAutofit/>
          </a:bodyPr>
          <a:lstStyle/>
          <a:p>
            <a:r>
              <a:rPr lang="en-US" sz="3600" i="1" dirty="0">
                <a:latin typeface="Calibri" panose="020F0502020204030204" pitchFamily="34" charset="0"/>
                <a:cs typeface="Times New Roman" panose="02020603050405020304" pitchFamily="18" charset="0"/>
              </a:rPr>
              <a:t>“What was the big deal about the ‘first million cases’ or ‘first 100,000 deaths?’  What is a ‘milestone?’</a:t>
            </a:r>
            <a:br>
              <a:rPr lang="en-US" sz="3600" i="1" dirty="0">
                <a:latin typeface="Calibri" panose="020F0502020204030204" pitchFamily="34" charset="0"/>
                <a:cs typeface="Times New Roman" panose="02020603050405020304" pitchFamily="18" charset="0"/>
              </a:rPr>
            </a:br>
            <a:endParaRPr lang="en-US" sz="3600" dirty="0"/>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p:txBody>
          <a:bodyPr>
            <a:normAutofit fontScale="92500" lnSpcReduction="10000"/>
          </a:bodyPr>
          <a:lstStyle/>
          <a:p>
            <a:pPr marL="0" indent="0">
              <a:lnSpc>
                <a:spcPct val="200000"/>
              </a:lnSpc>
              <a:buNone/>
            </a:pPr>
            <a:r>
              <a:rPr lang="en-US" sz="3600" dirty="0"/>
              <a:t>‘Round numbers’</a:t>
            </a:r>
          </a:p>
          <a:p>
            <a:pPr marL="0" indent="0">
              <a:lnSpc>
                <a:spcPct val="200000"/>
              </a:lnSpc>
              <a:buNone/>
            </a:pPr>
            <a:r>
              <a:rPr lang="en-US" sz="3600" dirty="0"/>
              <a:t>Sound scary and get peoples’ attention</a:t>
            </a:r>
          </a:p>
          <a:p>
            <a:pPr marL="0" indent="0">
              <a:lnSpc>
                <a:spcPct val="200000"/>
              </a:lnSpc>
              <a:buNone/>
            </a:pPr>
            <a:r>
              <a:rPr lang="en-US" sz="3600" dirty="0"/>
              <a:t>No statistical significance</a:t>
            </a:r>
          </a:p>
          <a:p>
            <a:pPr marL="0" indent="0">
              <a:lnSpc>
                <a:spcPct val="200000"/>
              </a:lnSpc>
              <a:buNone/>
            </a:pPr>
            <a:r>
              <a:rPr lang="en-US" sz="3600" dirty="0"/>
              <a:t>Potential for misunderstanding is great</a:t>
            </a:r>
          </a:p>
        </p:txBody>
      </p:sp>
    </p:spTree>
    <p:extLst>
      <p:ext uri="{BB962C8B-B14F-4D97-AF65-F5344CB8AC3E}">
        <p14:creationId xmlns:p14="http://schemas.microsoft.com/office/powerpoint/2010/main" val="66379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a:xfrm>
            <a:off x="838200" y="491181"/>
            <a:ext cx="10515600" cy="1580053"/>
          </a:xfrm>
        </p:spPr>
        <p:txBody>
          <a:bodyPr>
            <a:normAutofit/>
          </a:bodyPr>
          <a:lstStyle/>
          <a:p>
            <a:r>
              <a:rPr lang="en-US" sz="3600" i="1" dirty="0">
                <a:effectLst/>
                <a:latin typeface="Calibri" panose="020F0502020204030204" pitchFamily="34" charset="0"/>
                <a:ea typeface="Calibri" panose="020F0502020204030204" pitchFamily="34" charset="0"/>
                <a:cs typeface="Times New Roman" panose="02020603050405020304" pitchFamily="18" charset="0"/>
              </a:rPr>
              <a:t>“Do countries that do better preventing chronic illness have fewer COVID-19 deaths?”</a:t>
            </a:r>
            <a:br>
              <a:rPr lang="en-US" sz="3600" i="1" dirty="0">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5" name="Content Placeholder 4">
            <a:extLst>
              <a:ext uri="{FF2B5EF4-FFF2-40B4-BE49-F238E27FC236}">
                <a16:creationId xmlns:a16="http://schemas.microsoft.com/office/drawing/2014/main" id="{EFD89D52-0622-468E-AB4D-09D8F50E6E08}"/>
              </a:ext>
            </a:extLst>
          </p:cNvPr>
          <p:cNvSpPr>
            <a:spLocks noGrp="1"/>
          </p:cNvSpPr>
          <p:nvPr>
            <p:ph idx="1"/>
          </p:nvPr>
        </p:nvSpPr>
        <p:spPr>
          <a:xfrm>
            <a:off x="838200" y="3194277"/>
            <a:ext cx="10515600" cy="2982686"/>
          </a:xfrm>
        </p:spPr>
        <p:txBody>
          <a:bodyPr>
            <a:normAutofit/>
          </a:bodyPr>
          <a:lstStyle/>
          <a:p>
            <a:pPr marL="0" indent="0">
              <a:lnSpc>
                <a:spcPct val="200000"/>
              </a:lnSpc>
              <a:buNone/>
            </a:pPr>
            <a:r>
              <a:rPr lang="en-US" sz="3600" dirty="0"/>
              <a:t>Counts vs rates</a:t>
            </a:r>
          </a:p>
          <a:p>
            <a:pPr marL="0" indent="0">
              <a:lnSpc>
                <a:spcPct val="200000"/>
              </a:lnSpc>
              <a:buNone/>
            </a:pPr>
            <a:r>
              <a:rPr lang="en-US" sz="3600" dirty="0"/>
              <a:t>Apples to oranges!</a:t>
            </a:r>
          </a:p>
        </p:txBody>
      </p:sp>
    </p:spTree>
    <p:extLst>
      <p:ext uri="{BB962C8B-B14F-4D97-AF65-F5344CB8AC3E}">
        <p14:creationId xmlns:p14="http://schemas.microsoft.com/office/powerpoint/2010/main" val="288872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140CBA-33A8-456A-9BA4-0FE786940187}"/>
              </a:ext>
            </a:extLst>
          </p:cNvPr>
          <p:cNvPicPr>
            <a:picLocks noChangeAspect="1"/>
          </p:cNvPicPr>
          <p:nvPr/>
        </p:nvPicPr>
        <p:blipFill>
          <a:blip r:embed="rId3">
            <a:duotone>
              <a:prstClr val="black"/>
              <a:schemeClr val="accent3">
                <a:tint val="45000"/>
                <a:satMod val="400000"/>
              </a:schemeClr>
            </a:duotone>
            <a:alphaModFix amt="37000"/>
          </a:blip>
          <a:stretch>
            <a:fillRect/>
          </a:stretch>
        </p:blipFill>
        <p:spPr>
          <a:xfrm>
            <a:off x="8086150" y="2445582"/>
            <a:ext cx="7584347" cy="7566324"/>
          </a:xfrm>
          <a:prstGeom prst="rect">
            <a:avLst/>
          </a:prstGeom>
          <a:ln>
            <a:noFill/>
          </a:ln>
        </p:spPr>
      </p:pic>
      <p:pic>
        <p:nvPicPr>
          <p:cNvPr id="2" name="Picture 1">
            <a:extLst>
              <a:ext uri="{FF2B5EF4-FFF2-40B4-BE49-F238E27FC236}">
                <a16:creationId xmlns:a16="http://schemas.microsoft.com/office/drawing/2014/main" id="{CB88FB81-A9C8-4036-92C6-765216053D39}"/>
              </a:ext>
            </a:extLst>
          </p:cNvPr>
          <p:cNvPicPr>
            <a:picLocks noChangeAspect="1"/>
          </p:cNvPicPr>
          <p:nvPr/>
        </p:nvPicPr>
        <p:blipFill>
          <a:blip r:embed="rId4">
            <a:alphaModFix/>
          </a:blip>
          <a:stretch>
            <a:fillRect/>
          </a:stretch>
        </p:blipFill>
        <p:spPr>
          <a:xfrm>
            <a:off x="-1496150" y="1480458"/>
            <a:ext cx="2992300" cy="2982686"/>
          </a:xfrm>
          <a:prstGeom prst="rect">
            <a:avLst/>
          </a:prstGeom>
        </p:spPr>
      </p:pic>
      <p:sp>
        <p:nvSpPr>
          <p:cNvPr id="3" name="Title 2">
            <a:extLst>
              <a:ext uri="{FF2B5EF4-FFF2-40B4-BE49-F238E27FC236}">
                <a16:creationId xmlns:a16="http://schemas.microsoft.com/office/drawing/2014/main" id="{9BBD343E-BEE7-4E11-815A-3440F1DBB7E2}"/>
              </a:ext>
            </a:extLst>
          </p:cNvPr>
          <p:cNvSpPr>
            <a:spLocks noGrp="1"/>
          </p:cNvSpPr>
          <p:nvPr>
            <p:ph type="title"/>
          </p:nvPr>
        </p:nvSpPr>
        <p:spPr/>
        <p:txBody>
          <a:bodyPr>
            <a:noAutofit/>
          </a:bodyPr>
          <a:lstStyle/>
          <a:p>
            <a:r>
              <a:rPr lang="en-US" sz="3600" i="1" dirty="0">
                <a:effectLst/>
                <a:latin typeface="Calibri" panose="020F0502020204030204" pitchFamily="34" charset="0"/>
                <a:ea typeface="Calibri" panose="020F0502020204030204" pitchFamily="34" charset="0"/>
                <a:cs typeface="Times New Roman" panose="02020603050405020304" pitchFamily="18" charset="0"/>
              </a:rPr>
              <a:t>“So we can’t tell if countries that do better preventing chronic illness have fewer COVID-19 deaths?”</a:t>
            </a:r>
            <a:endParaRPr lang="en-US" sz="3600" dirty="0"/>
          </a:p>
        </p:txBody>
      </p:sp>
      <p:pic>
        <p:nvPicPr>
          <p:cNvPr id="12" name="Picture 11">
            <a:extLst>
              <a:ext uri="{FF2B5EF4-FFF2-40B4-BE49-F238E27FC236}">
                <a16:creationId xmlns:a16="http://schemas.microsoft.com/office/drawing/2014/main" id="{0919B1F7-D967-4DC3-95AD-6C7357D28153}"/>
              </a:ext>
            </a:extLst>
          </p:cNvPr>
          <p:cNvPicPr>
            <a:picLocks noChangeAspect="1"/>
          </p:cNvPicPr>
          <p:nvPr/>
        </p:nvPicPr>
        <p:blipFill>
          <a:blip r:embed="rId5"/>
          <a:stretch>
            <a:fillRect/>
          </a:stretch>
        </p:blipFill>
        <p:spPr>
          <a:xfrm>
            <a:off x="1171867" y="2033483"/>
            <a:ext cx="9848266" cy="3735549"/>
          </a:xfrm>
          <a:prstGeom prst="rect">
            <a:avLst/>
          </a:prstGeom>
        </p:spPr>
      </p:pic>
    </p:spTree>
    <p:extLst>
      <p:ext uri="{BB962C8B-B14F-4D97-AF65-F5344CB8AC3E}">
        <p14:creationId xmlns:p14="http://schemas.microsoft.com/office/powerpoint/2010/main" val="544115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3841</TotalTime>
  <Words>1478</Words>
  <Application>Microsoft Office PowerPoint</Application>
  <PresentationFormat>Widescreen</PresentationFormat>
  <Paragraphs>82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Questions to Answer</vt:lpstr>
      <vt:lpstr>“Does COVID-19 ‘survive the winter’ and have higher prevalence rates in countries with higher latitudes?” </vt:lpstr>
      <vt:lpstr>“Does it matter if you consider cumulative incidence rather than cumulative prevalence?” </vt:lpstr>
      <vt:lpstr>“So then does a person count twice toward cumulative incidence rates if he had COVID-19 more than once?”  </vt:lpstr>
      <vt:lpstr>“Back to the ‘distance-from-the-equator thing, what proof do you have besides ‘bubble size’?”  </vt:lpstr>
      <vt:lpstr>PowerPoint Presentation</vt:lpstr>
      <vt:lpstr>“What was the big deal about the ‘first million cases’ or ‘first 100,000 deaths?’  What is a ‘milestone?’ </vt:lpstr>
      <vt:lpstr>“Do countries that do better preventing chronic illness have fewer COVID-19 deaths?” </vt:lpstr>
      <vt:lpstr>“So we can’t tell if countries that do better preventing chronic illness have fewer COVID-19 deaths?”</vt:lpstr>
      <vt:lpstr>“So we can’t tell if countries that do better preventing chronic illness have fewer COVID-19 deaths?”</vt:lpstr>
      <vt:lpstr>“Do countries with higher population densities have higher COVID-19 cumulative incidence?”</vt:lpstr>
      <vt:lpstr>“Is there a correlation between case counts of SARS/MERS and COVID-19 prevalence rates in countries?” </vt:lpstr>
      <vt:lpstr>“Did anyone really think that New York City could produce the number of specially trained RNs to care for the patients who would be using the 40,000 additional ventilators that the governor insisted they require?”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Branch</dc:creator>
  <cp:lastModifiedBy>Scott Branch</cp:lastModifiedBy>
  <cp:revision>49</cp:revision>
  <dcterms:created xsi:type="dcterms:W3CDTF">2021-07-02T23:08:22Z</dcterms:created>
  <dcterms:modified xsi:type="dcterms:W3CDTF">2021-07-05T15:38:13Z</dcterms:modified>
</cp:coreProperties>
</file>