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0" r:id="rId2"/>
    <p:sldId id="264" r:id="rId3"/>
    <p:sldId id="263" r:id="rId4"/>
    <p:sldId id="266" r:id="rId5"/>
    <p:sldId id="267" r:id="rId6"/>
    <p:sldId id="268" r:id="rId7"/>
    <p:sldId id="269" r:id="rId8"/>
    <p:sldId id="270" r:id="rId9"/>
    <p:sldId id="271" r:id="rId10"/>
    <p:sldId id="272" r:id="rId11"/>
    <p:sldId id="273" r:id="rId12"/>
    <p:sldId id="274" r:id="rId13"/>
    <p:sldId id="281" r:id="rId14"/>
    <p:sldId id="275" r:id="rId15"/>
    <p:sldId id="276" r:id="rId16"/>
    <p:sldId id="277" r:id="rId17"/>
    <p:sldId id="279" r:id="rId18"/>
    <p:sldId id="278" r:id="rId19"/>
    <p:sldId id="280" r:id="rId20"/>
    <p:sldId id="282" r:id="rId21"/>
    <p:sldId id="284" r:id="rId22"/>
    <p:sldId id="259" r:id="rId23"/>
    <p:sldId id="28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DDCB463-E0BB-449B-AA98-EBFBED2B153E}">
          <p14:sldIdLst>
            <p14:sldId id="260"/>
            <p14:sldId id="264"/>
            <p14:sldId id="263"/>
            <p14:sldId id="266"/>
            <p14:sldId id="267"/>
            <p14:sldId id="268"/>
            <p14:sldId id="269"/>
            <p14:sldId id="270"/>
            <p14:sldId id="271"/>
            <p14:sldId id="272"/>
            <p14:sldId id="273"/>
            <p14:sldId id="274"/>
            <p14:sldId id="281"/>
            <p14:sldId id="275"/>
            <p14:sldId id="276"/>
            <p14:sldId id="277"/>
            <p14:sldId id="279"/>
            <p14:sldId id="278"/>
            <p14:sldId id="280"/>
            <p14:sldId id="282"/>
            <p14:sldId id="284"/>
            <p14:sldId id="259"/>
            <p14:sldId id="28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619" autoAdjust="0"/>
  </p:normalViewPr>
  <p:slideViewPr>
    <p:cSldViewPr snapToGrid="0">
      <p:cViewPr varScale="1">
        <p:scale>
          <a:sx n="81" d="100"/>
          <a:sy n="81" d="100"/>
        </p:scale>
        <p:origin x="132"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F521C-0A57-414B-8B39-A9107AFB8B8F}" type="datetimeFigureOut">
              <a:rPr lang="en-US" smtClean="0"/>
              <a:t>7/3/2021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B8118D-BCB0-4D5C-AD10-0D48B0924F19}" type="slidenum">
              <a:rPr lang="en-US" smtClean="0"/>
              <a:t>‹#›</a:t>
            </a:fld>
            <a:endParaRPr lang="en-US" dirty="0"/>
          </a:p>
        </p:txBody>
      </p:sp>
    </p:spTree>
    <p:extLst>
      <p:ext uri="{BB962C8B-B14F-4D97-AF65-F5344CB8AC3E}">
        <p14:creationId xmlns:p14="http://schemas.microsoft.com/office/powerpoint/2010/main" val="1503778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github.com/CSSEGISandData"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cdc.gov/csels/dsepd/ss1978/lesson3/section2.htm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B8118D-BCB0-4D5C-AD10-0D48B0924F19}" type="slidenum">
              <a:rPr lang="en-US" smtClean="0"/>
              <a:t>1</a:t>
            </a:fld>
            <a:endParaRPr lang="en-US" dirty="0"/>
          </a:p>
        </p:txBody>
      </p:sp>
    </p:spTree>
    <p:extLst>
      <p:ext uri="{BB962C8B-B14F-4D97-AF65-F5344CB8AC3E}">
        <p14:creationId xmlns:p14="http://schemas.microsoft.com/office/powerpoint/2010/main" val="30839276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B8118D-BCB0-4D5C-AD10-0D48B0924F19}" type="slidenum">
              <a:rPr lang="en-US" smtClean="0"/>
              <a:t>15</a:t>
            </a:fld>
            <a:endParaRPr lang="en-US" dirty="0"/>
          </a:p>
        </p:txBody>
      </p:sp>
    </p:spTree>
    <p:extLst>
      <p:ext uri="{BB962C8B-B14F-4D97-AF65-F5344CB8AC3E}">
        <p14:creationId xmlns:p14="http://schemas.microsoft.com/office/powerpoint/2010/main" val="2857233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just a couple lines of code, using the right library, the dataset that was already cleaned and ‘wrangled’ in R can produce some amazing insights.</a:t>
            </a:r>
          </a:p>
        </p:txBody>
      </p:sp>
      <p:sp>
        <p:nvSpPr>
          <p:cNvPr id="4" name="Slide Number Placeholder 3"/>
          <p:cNvSpPr>
            <a:spLocks noGrp="1"/>
          </p:cNvSpPr>
          <p:nvPr>
            <p:ph type="sldNum" sz="quarter" idx="5"/>
          </p:nvPr>
        </p:nvSpPr>
        <p:spPr/>
        <p:txBody>
          <a:bodyPr/>
          <a:lstStyle/>
          <a:p>
            <a:fld id="{8DB8118D-BCB0-4D5C-AD10-0D48B0924F19}" type="slidenum">
              <a:rPr lang="en-US" smtClean="0"/>
              <a:t>16</a:t>
            </a:fld>
            <a:endParaRPr lang="en-US" dirty="0"/>
          </a:p>
        </p:txBody>
      </p:sp>
    </p:spTree>
    <p:extLst>
      <p:ext uri="{BB962C8B-B14F-4D97-AF65-F5344CB8AC3E}">
        <p14:creationId xmlns:p14="http://schemas.microsoft.com/office/powerpoint/2010/main" val="3842396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key to comparing different variables and attempting any kind of regression or correlation is to convert case counts to case rates, based on population.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In the correlation matrix, COVID deaths have a positive correlation with every chronic condition listed EXCEPT DIABETES.  The only variable on the correlation matrix that does not have a positive correlation with death, interestingly, is diabetes.  Not even in the media has it been suggested that having diabetes is some sort of protective factor against COVID-19!  Since diabetes and obesity do not show as having a positive correlation (which is simply common knowledge), this is a clue that something is amiss with the diabetes variable within this dataset.</a:t>
            </a:r>
          </a:p>
          <a:p>
            <a:endParaRPr lang="en-US" dirty="0"/>
          </a:p>
        </p:txBody>
      </p:sp>
      <p:sp>
        <p:nvSpPr>
          <p:cNvPr id="4" name="Slide Number Placeholder 3"/>
          <p:cNvSpPr>
            <a:spLocks noGrp="1"/>
          </p:cNvSpPr>
          <p:nvPr>
            <p:ph type="sldNum" sz="quarter" idx="5"/>
          </p:nvPr>
        </p:nvSpPr>
        <p:spPr/>
        <p:txBody>
          <a:bodyPr/>
          <a:lstStyle/>
          <a:p>
            <a:fld id="{8DB8118D-BCB0-4D5C-AD10-0D48B0924F19}" type="slidenum">
              <a:rPr lang="en-US" smtClean="0"/>
              <a:t>17</a:t>
            </a:fld>
            <a:endParaRPr lang="en-US" dirty="0"/>
          </a:p>
        </p:txBody>
      </p:sp>
    </p:spTree>
    <p:extLst>
      <p:ext uri="{BB962C8B-B14F-4D97-AF65-F5344CB8AC3E}">
        <p14:creationId xmlns:p14="http://schemas.microsoft.com/office/powerpoint/2010/main" val="3034878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seems surprising.</a:t>
            </a:r>
          </a:p>
        </p:txBody>
      </p:sp>
      <p:sp>
        <p:nvSpPr>
          <p:cNvPr id="4" name="Slide Number Placeholder 3"/>
          <p:cNvSpPr>
            <a:spLocks noGrp="1"/>
          </p:cNvSpPr>
          <p:nvPr>
            <p:ph type="sldNum" sz="quarter" idx="5"/>
          </p:nvPr>
        </p:nvSpPr>
        <p:spPr/>
        <p:txBody>
          <a:bodyPr/>
          <a:lstStyle/>
          <a:p>
            <a:fld id="{8DB8118D-BCB0-4D5C-AD10-0D48B0924F19}" type="slidenum">
              <a:rPr lang="en-US" smtClean="0"/>
              <a:t>18</a:t>
            </a:fld>
            <a:endParaRPr lang="en-US" dirty="0"/>
          </a:p>
        </p:txBody>
      </p:sp>
    </p:spTree>
    <p:extLst>
      <p:ext uri="{BB962C8B-B14F-4D97-AF65-F5344CB8AC3E}">
        <p14:creationId xmlns:p14="http://schemas.microsoft.com/office/powerpoint/2010/main" val="520870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Upon further review of SARS and MERS data as collected by the Johns Hopkins Whiting School of Engineering, it was discovered that so few countries had formally reported actual cases of SARS and MERS, that valid comparison with COVID-19 case prevalence would not be possible.  There simply is not enough case count data.</a:t>
            </a:r>
          </a:p>
          <a:p>
            <a:endParaRPr lang="en-US" dirty="0"/>
          </a:p>
        </p:txBody>
      </p:sp>
      <p:sp>
        <p:nvSpPr>
          <p:cNvPr id="4" name="Slide Number Placeholder 3"/>
          <p:cNvSpPr>
            <a:spLocks noGrp="1"/>
          </p:cNvSpPr>
          <p:nvPr>
            <p:ph type="sldNum" sz="quarter" idx="5"/>
          </p:nvPr>
        </p:nvSpPr>
        <p:spPr/>
        <p:txBody>
          <a:bodyPr/>
          <a:lstStyle/>
          <a:p>
            <a:fld id="{8DB8118D-BCB0-4D5C-AD10-0D48B0924F19}" type="slidenum">
              <a:rPr lang="en-US" smtClean="0"/>
              <a:t>19</a:t>
            </a:fld>
            <a:endParaRPr lang="en-US" dirty="0"/>
          </a:p>
        </p:txBody>
      </p:sp>
    </p:spTree>
    <p:extLst>
      <p:ext uri="{BB962C8B-B14F-4D97-AF65-F5344CB8AC3E}">
        <p14:creationId xmlns:p14="http://schemas.microsoft.com/office/powerpoint/2010/main" val="3165297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Care of ventilator-dependent intensive care unit (ICU) patients is generally done at a 1:1 or 1:2 staffing ratio.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 in the immense amount of time to ‘suit up’ for each trip into a patient room, and a 1:2 ratio would quickly wear down even the most experienced, energetic RN.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Assuming that everything else is perfect, and that these superheroes could work 12 hour shifts, 7 days per week indefinitely, you would need an additional 40,000 experienced ICU RNs to staff the patients on the requested 40,000 additional ventilators.  And that doesn’t even take the </a:t>
            </a:r>
            <a:r>
              <a:rPr lang="en-US" i="1" dirty="0"/>
              <a:t>doctors</a:t>
            </a:r>
            <a:r>
              <a:rPr lang="en-US" i="0" dirty="0"/>
              <a:t> into account!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Yes, of course you can shift staff around, especially as in-person clinic visits and elective surgeries are cancelled, but none of those actions will produce 40,000 ICU RNs.</a:t>
            </a:r>
            <a:endParaRPr lang="en-US" dirty="0"/>
          </a:p>
          <a:p>
            <a:endParaRPr lang="en-US" dirty="0"/>
          </a:p>
        </p:txBody>
      </p:sp>
      <p:sp>
        <p:nvSpPr>
          <p:cNvPr id="4" name="Slide Number Placeholder 3"/>
          <p:cNvSpPr>
            <a:spLocks noGrp="1"/>
          </p:cNvSpPr>
          <p:nvPr>
            <p:ph type="sldNum" sz="quarter" idx="5"/>
          </p:nvPr>
        </p:nvSpPr>
        <p:spPr/>
        <p:txBody>
          <a:bodyPr/>
          <a:lstStyle/>
          <a:p>
            <a:fld id="{8DB8118D-BCB0-4D5C-AD10-0D48B0924F19}" type="slidenum">
              <a:rPr lang="en-US" smtClean="0"/>
              <a:t>20</a:t>
            </a:fld>
            <a:endParaRPr lang="en-US" dirty="0"/>
          </a:p>
        </p:txBody>
      </p:sp>
    </p:spTree>
    <p:extLst>
      <p:ext uri="{BB962C8B-B14F-4D97-AF65-F5344CB8AC3E}">
        <p14:creationId xmlns:p14="http://schemas.microsoft.com/office/powerpoint/2010/main" val="2510169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B8118D-BCB0-4D5C-AD10-0D48B0924F19}" type="slidenum">
              <a:rPr lang="en-US" smtClean="0"/>
              <a:t>21</a:t>
            </a:fld>
            <a:endParaRPr lang="en-US" dirty="0"/>
          </a:p>
        </p:txBody>
      </p:sp>
    </p:spTree>
    <p:extLst>
      <p:ext uri="{BB962C8B-B14F-4D97-AF65-F5344CB8AC3E}">
        <p14:creationId xmlns:p14="http://schemas.microsoft.com/office/powerpoint/2010/main" val="2414434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Three datasets from the Johns Hopkins Whiting School of Engineering Github repository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https://github.com/CSSEGISandData</a:t>
            </a:r>
            <a:r>
              <a:rPr lang="en-US" sz="1800" dirty="0">
                <a:effectLst/>
                <a:latin typeface="Calibri" panose="020F0502020204030204" pitchFamily="34" charset="0"/>
                <a:ea typeface="Calibri" panose="020F0502020204030204" pitchFamily="34" charset="0"/>
                <a:cs typeface="Times New Roman" panose="02020603050405020304" pitchFamily="18" charset="0"/>
              </a:rPr>
              <a:t>) were used.  The datasets were in the form of .rds files.  One contained COVID case counts and new cases by country.  Another contained MERS and SARS data for the same countries, along with environmental and demographic information.  A third contained latitude, longitude, and populations.  All were imported into R using readRDS().</a:t>
            </a:r>
          </a:p>
          <a:p>
            <a:endParaRPr lang="en-US" sz="1800" dirty="0">
              <a:effectLst/>
              <a:latin typeface="Calibri" panose="020F0502020204030204" pitchFamily="34" charset="0"/>
              <a:cs typeface="Times New Roman" panose="02020603050405020304" pitchFamily="18" charset="0"/>
            </a:endParaRPr>
          </a:p>
          <a:p>
            <a:r>
              <a:rPr lang="en-US" sz="1800" dirty="0">
                <a:effectLst/>
                <a:latin typeface="Calibri" panose="020F0502020204030204" pitchFamily="34" charset="0"/>
                <a:cs typeface="Times New Roman" panose="02020603050405020304" pitchFamily="18" charset="0"/>
              </a:rPr>
              <a:t>For healthcare-only data, a data source such as cms.gov would be adequate, as reporting definitions are clear.  The CDC has datasets that allow for interactive visualizations, too.  These datasets do not include comprehensive international data, however, so are not helpful for this project except as visualization references.</a:t>
            </a:r>
          </a:p>
          <a:p>
            <a:endParaRPr lang="en-US" sz="1800" dirty="0">
              <a:effectLst/>
              <a:latin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8DB8118D-BCB0-4D5C-AD10-0D48B0924F19}" type="slidenum">
              <a:rPr lang="en-US" smtClean="0"/>
              <a:t>5</a:t>
            </a:fld>
            <a:endParaRPr lang="en-US" dirty="0"/>
          </a:p>
        </p:txBody>
      </p:sp>
    </p:spTree>
    <p:extLst>
      <p:ext uri="{BB962C8B-B14F-4D97-AF65-F5344CB8AC3E}">
        <p14:creationId xmlns:p14="http://schemas.microsoft.com/office/powerpoint/2010/main" val="434158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After importing the datasets into R, they were written back out as .csv files for simpler importation into SQLite.  (Microsoft SQL Server Management Studio was not readily available for use).  After trial and error of joining datasets within SQLite and the realization that at least one dataset needed to be changed from long to wide format, all three were brought back into R for reshaping and joining (using merge()).  Initial dataset exploration was done at that time using summary().</a:t>
            </a:r>
          </a:p>
          <a:p>
            <a:endParaRPr lang="en-US" sz="18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Variables were selected based on ease of retrieval, availability of data definitions, and clinical understanding of chronic illness and the impact of the external factors, such as national healthcare delivery models, population density, as well as predisposing conditions (such as obesity) on chronic conditions.  In the event that enough data would be available for predictive analytic modeling, SARS and MERS prevalence data was included, as “…the lessons we learned in the past from the SARS and the MERS epidemics are the best cultural weapons with which to face this new global threat.” (Petrosillo et al., 2020).   Interestingly, China, which is known to be the country of origin of the COVID-19 virus, had the highest count of SARS cases.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Because COVID-19 data has been fastidiously collected on a daily basis by organizations such as Johns Hopkins, many publicly available datasets are of such great size as to make personal handling unfeasible (Kellen &amp; Maragakis, N.D.).  This was mitigated by taking a single point in time snapshot of COVID-19 data across the world.  The date selected was June 11, 2021.  Fortunately, epidemiologic data nearly always contains ‘cumulative’ data and/or prevalence data, so even a single point in time scan of available data reveals much more than what is occurring on just that day.</a:t>
            </a:r>
          </a:p>
          <a:p>
            <a:pPr marL="0" marR="0">
              <a:lnSpc>
                <a:spcPct val="20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After merging the three datasets, cleaning and wrangling the data, and spot checking for sanity, the combined dataset was imported into Power BI.  Calculated columns of infectious disease prevalence rates of COVID-19, MERS, and SARS were created next.  The validity of the MERS and SARS data is questionable due to extremely small case counts, as neither of those diseases made it to the ‘pandemic’ level of spread.</a:t>
            </a:r>
          </a:p>
          <a:p>
            <a:endParaRPr lang="en-US" dirty="0"/>
          </a:p>
        </p:txBody>
      </p:sp>
      <p:sp>
        <p:nvSpPr>
          <p:cNvPr id="4" name="Slide Number Placeholder 3"/>
          <p:cNvSpPr>
            <a:spLocks noGrp="1"/>
          </p:cNvSpPr>
          <p:nvPr>
            <p:ph type="sldNum" sz="quarter" idx="5"/>
          </p:nvPr>
        </p:nvSpPr>
        <p:spPr/>
        <p:txBody>
          <a:bodyPr/>
          <a:lstStyle/>
          <a:p>
            <a:fld id="{8DB8118D-BCB0-4D5C-AD10-0D48B0924F19}" type="slidenum">
              <a:rPr lang="en-US" smtClean="0"/>
              <a:t>6</a:t>
            </a:fld>
            <a:endParaRPr lang="en-US" dirty="0"/>
          </a:p>
        </p:txBody>
      </p:sp>
    </p:spTree>
    <p:extLst>
      <p:ext uri="{BB962C8B-B14F-4D97-AF65-F5344CB8AC3E}">
        <p14:creationId xmlns:p14="http://schemas.microsoft.com/office/powerpoint/2010/main" val="2093692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The normal process of outlier detection was viewed differently within this project than within most data science projects.  Traditionally, each variable in a dataset is examined, often via visual representations such as histograms, cumulative distributive function (CDF), or probability mass frequency (PMF) charts.  In the case of a brand new rapidly emerging virus, however, outliers are to be expected and attempts to remove them introduce the risk of destroying essential elements of insight within the dataset.  The matter of miniscule sample sizes (from countries with population of less than 100,000, for example) and their propensity to skew data was decided to be too likely to introduce noise into the understanding of COVID-19, and those countries were removed from the datasets prior to analysis.  Unfortunately, many of the countries with populations of less than 100,000 share other characteristics, such as island status and location in warmer climates (or nearer to the equator).</a:t>
            </a:r>
          </a:p>
          <a:p>
            <a:pPr marL="0" marR="0">
              <a:lnSpc>
                <a:spcPct val="20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Additionally, countries that were not able to supply data on such commonly collected and reported variables such as obesity, smoking, and HIV status were eliminated from the datasets due to concerns about credibility of any of the supplied data given the glaring omissions of ‘standard’ public health data.  These attempts to decrease noise within the data likely served to remove demographically similar countries from the dataset, which does decrease applicability (or decrease generalizability) across all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	Power BI was used for exploratory data analysis.  Based on those findings, the data was pulled back into R for additional examination, such as correlation coefficient review.</a:t>
            </a:r>
          </a:p>
          <a:p>
            <a:endParaRPr lang="en-US" dirty="0"/>
          </a:p>
        </p:txBody>
      </p:sp>
      <p:sp>
        <p:nvSpPr>
          <p:cNvPr id="4" name="Slide Number Placeholder 3"/>
          <p:cNvSpPr>
            <a:spLocks noGrp="1"/>
          </p:cNvSpPr>
          <p:nvPr>
            <p:ph type="sldNum" sz="quarter" idx="5"/>
          </p:nvPr>
        </p:nvSpPr>
        <p:spPr/>
        <p:txBody>
          <a:bodyPr/>
          <a:lstStyle/>
          <a:p>
            <a:fld id="{8DB8118D-BCB0-4D5C-AD10-0D48B0924F19}" type="slidenum">
              <a:rPr lang="en-US" smtClean="0"/>
              <a:t>7</a:t>
            </a:fld>
            <a:endParaRPr lang="en-US" dirty="0"/>
          </a:p>
        </p:txBody>
      </p:sp>
    </p:spTree>
    <p:extLst>
      <p:ext uri="{BB962C8B-B14F-4D97-AF65-F5344CB8AC3E}">
        <p14:creationId xmlns:p14="http://schemas.microsoft.com/office/powerpoint/2010/main" val="4128537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B8118D-BCB0-4D5C-AD10-0D48B0924F19}" type="slidenum">
              <a:rPr lang="en-US" smtClean="0"/>
              <a:t>10</a:t>
            </a:fld>
            <a:endParaRPr lang="en-US" dirty="0"/>
          </a:p>
        </p:txBody>
      </p:sp>
    </p:spTree>
    <p:extLst>
      <p:ext uri="{BB962C8B-B14F-4D97-AF65-F5344CB8AC3E}">
        <p14:creationId xmlns:p14="http://schemas.microsoft.com/office/powerpoint/2010/main" val="3081450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107000"/>
              </a:lnSpc>
              <a:spcBef>
                <a:spcPts val="0"/>
              </a:spcBef>
              <a:spcAft>
                <a:spcPts val="0"/>
              </a:spcAft>
              <a:buFont typeface="+mj-lt"/>
              <a:buNone/>
            </a:pPr>
            <a:r>
              <a:rPr lang="en-US"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point prevalence vs. period prevalence, </a:t>
            </a:r>
            <a:r>
              <a:rPr lang="en-US" sz="1800" u="sng"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hlinkClick r:id="rId3"/>
              </a:rPr>
              <a:t>https://www.cdc.gov/csels/dsepd/ss1978/lesson3/section2.html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The dataset used did not use point prevalence or period prevalence.  It used cumulative cases, and the description table did not specify if this referred to unique persons or not.   Therefore, it is likely that the cumulative cases reported in this dataset will include individuals who tested positive, then negative at least twice at a minimum number of days between testing (or whatever standard each country uses), then positive again.  Reports of this occurring have been scarce, and likely do not affect conclusions gained from this project.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8DB8118D-BCB0-4D5C-AD10-0D48B0924F19}" type="slidenum">
              <a:rPr lang="en-US" smtClean="0"/>
              <a:t>11</a:t>
            </a:fld>
            <a:endParaRPr lang="en-US" dirty="0"/>
          </a:p>
        </p:txBody>
      </p:sp>
    </p:spTree>
    <p:extLst>
      <p:ext uri="{BB962C8B-B14F-4D97-AF65-F5344CB8AC3E}">
        <p14:creationId xmlns:p14="http://schemas.microsoft.com/office/powerpoint/2010/main" val="3501557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Since distance from the equator can be calculated as the absolute value of the latitude, a latitude of 40 is the same distance from the equator as a latitude of -40.  From this chart a sort of ‘V’ shape among rates of COVID-19 prevalence as compared to latitude of the center of the country.  This suggests a correlation between latitude and COVID-19 prevalence.  </a:t>
            </a:r>
          </a:p>
          <a:p>
            <a:endParaRPr lang="en-US" dirty="0"/>
          </a:p>
        </p:txBody>
      </p:sp>
      <p:sp>
        <p:nvSpPr>
          <p:cNvPr id="4" name="Slide Number Placeholder 3"/>
          <p:cNvSpPr>
            <a:spLocks noGrp="1"/>
          </p:cNvSpPr>
          <p:nvPr>
            <p:ph type="sldNum" sz="quarter" idx="5"/>
          </p:nvPr>
        </p:nvSpPr>
        <p:spPr/>
        <p:txBody>
          <a:bodyPr/>
          <a:lstStyle/>
          <a:p>
            <a:fld id="{8DB8118D-BCB0-4D5C-AD10-0D48B0924F19}" type="slidenum">
              <a:rPr lang="en-US" smtClean="0"/>
              <a:t>12</a:t>
            </a:fld>
            <a:endParaRPr lang="en-US" dirty="0"/>
          </a:p>
        </p:txBody>
      </p:sp>
    </p:spTree>
    <p:extLst>
      <p:ext uri="{BB962C8B-B14F-4D97-AF65-F5344CB8AC3E}">
        <p14:creationId xmlns:p14="http://schemas.microsoft.com/office/powerpoint/2010/main" val="2111542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Since distance from the equator can be calculated as the absolute value of the latitude, a latitude of 40 is the same distance from the equator as a latitude of -40.  From this chart a sort of ‘V’ shape among rates of COVID-19 prevalence as compared to latitude of the center of the country.  This suggests a correlation between latitude and COVID-19 prevalence.  </a:t>
            </a:r>
          </a:p>
          <a:p>
            <a:endParaRPr lang="en-US" dirty="0"/>
          </a:p>
        </p:txBody>
      </p:sp>
      <p:sp>
        <p:nvSpPr>
          <p:cNvPr id="4" name="Slide Number Placeholder 3"/>
          <p:cNvSpPr>
            <a:spLocks noGrp="1"/>
          </p:cNvSpPr>
          <p:nvPr>
            <p:ph type="sldNum" sz="quarter" idx="5"/>
          </p:nvPr>
        </p:nvSpPr>
        <p:spPr/>
        <p:txBody>
          <a:bodyPr/>
          <a:lstStyle/>
          <a:p>
            <a:fld id="{8DB8118D-BCB0-4D5C-AD10-0D48B0924F19}" type="slidenum">
              <a:rPr lang="en-US" smtClean="0"/>
              <a:t>13</a:t>
            </a:fld>
            <a:endParaRPr lang="en-US" dirty="0"/>
          </a:p>
        </p:txBody>
      </p:sp>
    </p:spTree>
    <p:extLst>
      <p:ext uri="{BB962C8B-B14F-4D97-AF65-F5344CB8AC3E}">
        <p14:creationId xmlns:p14="http://schemas.microsoft.com/office/powerpoint/2010/main" val="2893492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of arbitrary numbers ending with a lot of zeros has great potential to skew peoples’ understanding of the severity of the disease and/or its spread.</a:t>
            </a:r>
          </a:p>
          <a:p>
            <a:r>
              <a:rPr lang="en-US" dirty="0"/>
              <a:t>When the news announcer says “The U.S. has hit a milestone 1 million cases today,” the viewer has no context for that statement and is likelier than not to interpret that somehow things are worse today than they were yesterday.</a:t>
            </a:r>
          </a:p>
          <a:p>
            <a:r>
              <a:rPr lang="en-US" dirty="0"/>
              <a:t>The only thing ‘milestone’ about 1 million cases is that there are 1 million more than when we had zero cases.</a:t>
            </a:r>
          </a:p>
          <a:p>
            <a:r>
              <a:rPr lang="en-US" dirty="0"/>
              <a:t>Better uses of the term milestone might be the date that vaccinations started or the number of days since disease discovery until vaccine approval or the point at which the number of deaths exceeds the number of deaths of some other significant event in history.</a:t>
            </a:r>
          </a:p>
          <a:p>
            <a:r>
              <a:rPr lang="en-US" dirty="0"/>
              <a:t>Without any context, there really is no milestone.</a:t>
            </a:r>
          </a:p>
        </p:txBody>
      </p:sp>
      <p:sp>
        <p:nvSpPr>
          <p:cNvPr id="4" name="Slide Number Placeholder 3"/>
          <p:cNvSpPr>
            <a:spLocks noGrp="1"/>
          </p:cNvSpPr>
          <p:nvPr>
            <p:ph type="sldNum" sz="quarter" idx="5"/>
          </p:nvPr>
        </p:nvSpPr>
        <p:spPr/>
        <p:txBody>
          <a:bodyPr/>
          <a:lstStyle/>
          <a:p>
            <a:fld id="{8DB8118D-BCB0-4D5C-AD10-0D48B0924F19}" type="slidenum">
              <a:rPr lang="en-US" smtClean="0"/>
              <a:t>14</a:t>
            </a:fld>
            <a:endParaRPr lang="en-US" dirty="0"/>
          </a:p>
        </p:txBody>
      </p:sp>
    </p:spTree>
    <p:extLst>
      <p:ext uri="{BB962C8B-B14F-4D97-AF65-F5344CB8AC3E}">
        <p14:creationId xmlns:p14="http://schemas.microsoft.com/office/powerpoint/2010/main" val="2172987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56B26-E8B5-4FB2-8ED8-A2605FCA8C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BB8D1C-99FF-45B1-AB58-25651E01A0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E1C69E-5663-453A-916C-A6BBACD7030D}"/>
              </a:ext>
            </a:extLst>
          </p:cNvPr>
          <p:cNvSpPr>
            <a:spLocks noGrp="1"/>
          </p:cNvSpPr>
          <p:nvPr>
            <p:ph type="dt" sz="half" idx="10"/>
          </p:nvPr>
        </p:nvSpPr>
        <p:spPr/>
        <p:txBody>
          <a:bodyPr/>
          <a:lstStyle/>
          <a:p>
            <a:fld id="{70768CF1-622C-464D-9BBE-3FB93F7E3439}" type="datetimeFigureOut">
              <a:rPr lang="en-US" smtClean="0"/>
              <a:t>7/2/2021</a:t>
            </a:fld>
            <a:endParaRPr lang="en-US" dirty="0"/>
          </a:p>
        </p:txBody>
      </p:sp>
      <p:sp>
        <p:nvSpPr>
          <p:cNvPr id="5" name="Footer Placeholder 4">
            <a:extLst>
              <a:ext uri="{FF2B5EF4-FFF2-40B4-BE49-F238E27FC236}">
                <a16:creationId xmlns:a16="http://schemas.microsoft.com/office/drawing/2014/main" id="{039D5C4F-F283-4CE2-99E0-90A78A5C7A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B5A80-188B-4F34-B039-C4CFD89B3BB2}"/>
              </a:ext>
            </a:extLst>
          </p:cNvPr>
          <p:cNvSpPr>
            <a:spLocks noGrp="1"/>
          </p:cNvSpPr>
          <p:nvPr>
            <p:ph type="sldNum" sz="quarter" idx="12"/>
          </p:nvPr>
        </p:nvSpPr>
        <p:spPr/>
        <p:txBody>
          <a:bodyPr/>
          <a:lstStyle/>
          <a:p>
            <a:fld id="{2BEC543F-A75E-45C4-AE78-80DE2CF8039D}" type="slidenum">
              <a:rPr lang="en-US" smtClean="0"/>
              <a:t>‹#›</a:t>
            </a:fld>
            <a:endParaRPr lang="en-US" dirty="0"/>
          </a:p>
        </p:txBody>
      </p:sp>
    </p:spTree>
    <p:extLst>
      <p:ext uri="{BB962C8B-B14F-4D97-AF65-F5344CB8AC3E}">
        <p14:creationId xmlns:p14="http://schemas.microsoft.com/office/powerpoint/2010/main" val="3356848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4FB8B-8674-458F-A6C6-881DABA2CB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EDCCE3-FB31-4E95-836C-E87BD68DAE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CCF2FE-019F-493F-BA01-5239F5ABEA19}"/>
              </a:ext>
            </a:extLst>
          </p:cNvPr>
          <p:cNvSpPr>
            <a:spLocks noGrp="1"/>
          </p:cNvSpPr>
          <p:nvPr>
            <p:ph type="dt" sz="half" idx="10"/>
          </p:nvPr>
        </p:nvSpPr>
        <p:spPr/>
        <p:txBody>
          <a:bodyPr/>
          <a:lstStyle/>
          <a:p>
            <a:fld id="{70768CF1-622C-464D-9BBE-3FB93F7E3439}" type="datetimeFigureOut">
              <a:rPr lang="en-US" smtClean="0"/>
              <a:t>7/2/2021</a:t>
            </a:fld>
            <a:endParaRPr lang="en-US" dirty="0"/>
          </a:p>
        </p:txBody>
      </p:sp>
      <p:sp>
        <p:nvSpPr>
          <p:cNvPr id="5" name="Footer Placeholder 4">
            <a:extLst>
              <a:ext uri="{FF2B5EF4-FFF2-40B4-BE49-F238E27FC236}">
                <a16:creationId xmlns:a16="http://schemas.microsoft.com/office/drawing/2014/main" id="{EB73553A-7789-47D9-8112-BFB6A47C02B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079C8FD-B050-4F17-A6D7-068934A11F16}"/>
              </a:ext>
            </a:extLst>
          </p:cNvPr>
          <p:cNvSpPr>
            <a:spLocks noGrp="1"/>
          </p:cNvSpPr>
          <p:nvPr>
            <p:ph type="sldNum" sz="quarter" idx="12"/>
          </p:nvPr>
        </p:nvSpPr>
        <p:spPr/>
        <p:txBody>
          <a:bodyPr/>
          <a:lstStyle/>
          <a:p>
            <a:fld id="{2BEC543F-A75E-45C4-AE78-80DE2CF8039D}" type="slidenum">
              <a:rPr lang="en-US" smtClean="0"/>
              <a:t>‹#›</a:t>
            </a:fld>
            <a:endParaRPr lang="en-US" dirty="0"/>
          </a:p>
        </p:txBody>
      </p:sp>
    </p:spTree>
    <p:extLst>
      <p:ext uri="{BB962C8B-B14F-4D97-AF65-F5344CB8AC3E}">
        <p14:creationId xmlns:p14="http://schemas.microsoft.com/office/powerpoint/2010/main" val="1306673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A72337-B2DC-4379-BC31-ADA6AFE6DD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92E744-83BE-4626-85B1-9BA7162BF6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32FB1E-DF8D-4B36-A79C-C07DCAC32FAC}"/>
              </a:ext>
            </a:extLst>
          </p:cNvPr>
          <p:cNvSpPr>
            <a:spLocks noGrp="1"/>
          </p:cNvSpPr>
          <p:nvPr>
            <p:ph type="dt" sz="half" idx="10"/>
          </p:nvPr>
        </p:nvSpPr>
        <p:spPr/>
        <p:txBody>
          <a:bodyPr/>
          <a:lstStyle/>
          <a:p>
            <a:fld id="{70768CF1-622C-464D-9BBE-3FB93F7E3439}" type="datetimeFigureOut">
              <a:rPr lang="en-US" smtClean="0"/>
              <a:t>7/2/2021</a:t>
            </a:fld>
            <a:endParaRPr lang="en-US" dirty="0"/>
          </a:p>
        </p:txBody>
      </p:sp>
      <p:sp>
        <p:nvSpPr>
          <p:cNvPr id="5" name="Footer Placeholder 4">
            <a:extLst>
              <a:ext uri="{FF2B5EF4-FFF2-40B4-BE49-F238E27FC236}">
                <a16:creationId xmlns:a16="http://schemas.microsoft.com/office/drawing/2014/main" id="{5BDA571F-9AC7-4DD2-9034-9230EF8E3DB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18F03FC-4EB6-4099-B8D4-79A68604824A}"/>
              </a:ext>
            </a:extLst>
          </p:cNvPr>
          <p:cNvSpPr>
            <a:spLocks noGrp="1"/>
          </p:cNvSpPr>
          <p:nvPr>
            <p:ph type="sldNum" sz="quarter" idx="12"/>
          </p:nvPr>
        </p:nvSpPr>
        <p:spPr/>
        <p:txBody>
          <a:bodyPr/>
          <a:lstStyle/>
          <a:p>
            <a:fld id="{2BEC543F-A75E-45C4-AE78-80DE2CF8039D}" type="slidenum">
              <a:rPr lang="en-US" smtClean="0"/>
              <a:t>‹#›</a:t>
            </a:fld>
            <a:endParaRPr lang="en-US" dirty="0"/>
          </a:p>
        </p:txBody>
      </p:sp>
    </p:spTree>
    <p:extLst>
      <p:ext uri="{BB962C8B-B14F-4D97-AF65-F5344CB8AC3E}">
        <p14:creationId xmlns:p14="http://schemas.microsoft.com/office/powerpoint/2010/main" val="3792873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CED9A-4D02-4393-872D-5F2CACF8A2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73873D-E579-4CBD-997F-3C63DDEEFE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459222-7D94-41AB-9770-B4DF2157CA7B}"/>
              </a:ext>
            </a:extLst>
          </p:cNvPr>
          <p:cNvSpPr>
            <a:spLocks noGrp="1"/>
          </p:cNvSpPr>
          <p:nvPr>
            <p:ph type="dt" sz="half" idx="10"/>
          </p:nvPr>
        </p:nvSpPr>
        <p:spPr/>
        <p:txBody>
          <a:bodyPr/>
          <a:lstStyle/>
          <a:p>
            <a:fld id="{70768CF1-622C-464D-9BBE-3FB93F7E3439}" type="datetimeFigureOut">
              <a:rPr lang="en-US" smtClean="0"/>
              <a:t>7/2/2021</a:t>
            </a:fld>
            <a:endParaRPr lang="en-US" dirty="0"/>
          </a:p>
        </p:txBody>
      </p:sp>
      <p:sp>
        <p:nvSpPr>
          <p:cNvPr id="5" name="Footer Placeholder 4">
            <a:extLst>
              <a:ext uri="{FF2B5EF4-FFF2-40B4-BE49-F238E27FC236}">
                <a16:creationId xmlns:a16="http://schemas.microsoft.com/office/drawing/2014/main" id="{89A94BAE-2018-42E9-8C09-3E254E09A8D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F24F8FC-0DC4-436D-A3EA-969BDE10EB8B}"/>
              </a:ext>
            </a:extLst>
          </p:cNvPr>
          <p:cNvSpPr>
            <a:spLocks noGrp="1"/>
          </p:cNvSpPr>
          <p:nvPr>
            <p:ph type="sldNum" sz="quarter" idx="12"/>
          </p:nvPr>
        </p:nvSpPr>
        <p:spPr/>
        <p:txBody>
          <a:bodyPr/>
          <a:lstStyle/>
          <a:p>
            <a:fld id="{2BEC543F-A75E-45C4-AE78-80DE2CF8039D}" type="slidenum">
              <a:rPr lang="en-US" smtClean="0"/>
              <a:t>‹#›</a:t>
            </a:fld>
            <a:endParaRPr lang="en-US" dirty="0"/>
          </a:p>
        </p:txBody>
      </p:sp>
    </p:spTree>
    <p:extLst>
      <p:ext uri="{BB962C8B-B14F-4D97-AF65-F5344CB8AC3E}">
        <p14:creationId xmlns:p14="http://schemas.microsoft.com/office/powerpoint/2010/main" val="3558980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3A70-2DF5-4824-96AA-1580C09C83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642C88-99C0-438E-A4E5-6E177C8EE9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DF8B50-31EB-4F25-A579-385442530B2F}"/>
              </a:ext>
            </a:extLst>
          </p:cNvPr>
          <p:cNvSpPr>
            <a:spLocks noGrp="1"/>
          </p:cNvSpPr>
          <p:nvPr>
            <p:ph type="dt" sz="half" idx="10"/>
          </p:nvPr>
        </p:nvSpPr>
        <p:spPr/>
        <p:txBody>
          <a:bodyPr/>
          <a:lstStyle/>
          <a:p>
            <a:fld id="{70768CF1-622C-464D-9BBE-3FB93F7E3439}" type="datetimeFigureOut">
              <a:rPr lang="en-US" smtClean="0"/>
              <a:t>7/2/2021</a:t>
            </a:fld>
            <a:endParaRPr lang="en-US" dirty="0"/>
          </a:p>
        </p:txBody>
      </p:sp>
      <p:sp>
        <p:nvSpPr>
          <p:cNvPr id="5" name="Footer Placeholder 4">
            <a:extLst>
              <a:ext uri="{FF2B5EF4-FFF2-40B4-BE49-F238E27FC236}">
                <a16:creationId xmlns:a16="http://schemas.microsoft.com/office/drawing/2014/main" id="{73924688-8077-482B-A535-22136D43BCC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E632FE8-753C-408C-91B0-03C84B2B38B4}"/>
              </a:ext>
            </a:extLst>
          </p:cNvPr>
          <p:cNvSpPr>
            <a:spLocks noGrp="1"/>
          </p:cNvSpPr>
          <p:nvPr>
            <p:ph type="sldNum" sz="quarter" idx="12"/>
          </p:nvPr>
        </p:nvSpPr>
        <p:spPr/>
        <p:txBody>
          <a:bodyPr/>
          <a:lstStyle/>
          <a:p>
            <a:fld id="{2BEC543F-A75E-45C4-AE78-80DE2CF8039D}" type="slidenum">
              <a:rPr lang="en-US" smtClean="0"/>
              <a:t>‹#›</a:t>
            </a:fld>
            <a:endParaRPr lang="en-US" dirty="0"/>
          </a:p>
        </p:txBody>
      </p:sp>
    </p:spTree>
    <p:extLst>
      <p:ext uri="{BB962C8B-B14F-4D97-AF65-F5344CB8AC3E}">
        <p14:creationId xmlns:p14="http://schemas.microsoft.com/office/powerpoint/2010/main" val="3347927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9A16A-14E6-4A6A-A7CE-AFE1101203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A8642A-51DB-4414-89DA-3182463835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7D314F-7CB5-4A56-AD2E-965760B719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8454B6-D85F-4B4A-B164-D518DC0CA081}"/>
              </a:ext>
            </a:extLst>
          </p:cNvPr>
          <p:cNvSpPr>
            <a:spLocks noGrp="1"/>
          </p:cNvSpPr>
          <p:nvPr>
            <p:ph type="dt" sz="half" idx="10"/>
          </p:nvPr>
        </p:nvSpPr>
        <p:spPr/>
        <p:txBody>
          <a:bodyPr/>
          <a:lstStyle/>
          <a:p>
            <a:fld id="{70768CF1-622C-464D-9BBE-3FB93F7E3439}" type="datetimeFigureOut">
              <a:rPr lang="en-US" smtClean="0"/>
              <a:t>7/2/2021</a:t>
            </a:fld>
            <a:endParaRPr lang="en-US" dirty="0"/>
          </a:p>
        </p:txBody>
      </p:sp>
      <p:sp>
        <p:nvSpPr>
          <p:cNvPr id="6" name="Footer Placeholder 5">
            <a:extLst>
              <a:ext uri="{FF2B5EF4-FFF2-40B4-BE49-F238E27FC236}">
                <a16:creationId xmlns:a16="http://schemas.microsoft.com/office/drawing/2014/main" id="{B899BA76-0F59-4AFB-9FCA-F3DBC78089A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F6679E1-7C9D-4FF7-82C3-CA143F3C2859}"/>
              </a:ext>
            </a:extLst>
          </p:cNvPr>
          <p:cNvSpPr>
            <a:spLocks noGrp="1"/>
          </p:cNvSpPr>
          <p:nvPr>
            <p:ph type="sldNum" sz="quarter" idx="12"/>
          </p:nvPr>
        </p:nvSpPr>
        <p:spPr/>
        <p:txBody>
          <a:bodyPr/>
          <a:lstStyle/>
          <a:p>
            <a:fld id="{2BEC543F-A75E-45C4-AE78-80DE2CF8039D}" type="slidenum">
              <a:rPr lang="en-US" smtClean="0"/>
              <a:t>‹#›</a:t>
            </a:fld>
            <a:endParaRPr lang="en-US" dirty="0"/>
          </a:p>
        </p:txBody>
      </p:sp>
    </p:spTree>
    <p:extLst>
      <p:ext uri="{BB962C8B-B14F-4D97-AF65-F5344CB8AC3E}">
        <p14:creationId xmlns:p14="http://schemas.microsoft.com/office/powerpoint/2010/main" val="3843915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49BF1-A7A4-4CC2-BA7E-E199EEDE00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FB6CA4-E42B-49D5-8EC4-C48C8F3C91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F4ECF4-50F8-486F-85A0-4409D634DD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558A57-ACD2-4E8F-A2F3-90A411C8F0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E56568-15A8-4AF8-82BA-EE4340974B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8204E0-0F63-414C-93A9-C2C6B733D3D3}"/>
              </a:ext>
            </a:extLst>
          </p:cNvPr>
          <p:cNvSpPr>
            <a:spLocks noGrp="1"/>
          </p:cNvSpPr>
          <p:nvPr>
            <p:ph type="dt" sz="half" idx="10"/>
          </p:nvPr>
        </p:nvSpPr>
        <p:spPr/>
        <p:txBody>
          <a:bodyPr/>
          <a:lstStyle/>
          <a:p>
            <a:fld id="{70768CF1-622C-464D-9BBE-3FB93F7E3439}" type="datetimeFigureOut">
              <a:rPr lang="en-US" smtClean="0"/>
              <a:t>7/2/2021</a:t>
            </a:fld>
            <a:endParaRPr lang="en-US" dirty="0"/>
          </a:p>
        </p:txBody>
      </p:sp>
      <p:sp>
        <p:nvSpPr>
          <p:cNvPr id="8" name="Footer Placeholder 7">
            <a:extLst>
              <a:ext uri="{FF2B5EF4-FFF2-40B4-BE49-F238E27FC236}">
                <a16:creationId xmlns:a16="http://schemas.microsoft.com/office/drawing/2014/main" id="{3D914CF6-2992-4EE3-BEE0-4208735A2F2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63AD154-C841-4F49-82F1-952B6A104967}"/>
              </a:ext>
            </a:extLst>
          </p:cNvPr>
          <p:cNvSpPr>
            <a:spLocks noGrp="1"/>
          </p:cNvSpPr>
          <p:nvPr>
            <p:ph type="sldNum" sz="quarter" idx="12"/>
          </p:nvPr>
        </p:nvSpPr>
        <p:spPr/>
        <p:txBody>
          <a:bodyPr/>
          <a:lstStyle/>
          <a:p>
            <a:fld id="{2BEC543F-A75E-45C4-AE78-80DE2CF8039D}" type="slidenum">
              <a:rPr lang="en-US" smtClean="0"/>
              <a:t>‹#›</a:t>
            </a:fld>
            <a:endParaRPr lang="en-US" dirty="0"/>
          </a:p>
        </p:txBody>
      </p:sp>
    </p:spTree>
    <p:extLst>
      <p:ext uri="{BB962C8B-B14F-4D97-AF65-F5344CB8AC3E}">
        <p14:creationId xmlns:p14="http://schemas.microsoft.com/office/powerpoint/2010/main" val="327866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9599F-3A46-4B87-BB6A-D45D25ABB1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CF10A8-34F8-4F34-A2C2-0D18DA7AFF2D}"/>
              </a:ext>
            </a:extLst>
          </p:cNvPr>
          <p:cNvSpPr>
            <a:spLocks noGrp="1"/>
          </p:cNvSpPr>
          <p:nvPr>
            <p:ph type="dt" sz="half" idx="10"/>
          </p:nvPr>
        </p:nvSpPr>
        <p:spPr/>
        <p:txBody>
          <a:bodyPr/>
          <a:lstStyle/>
          <a:p>
            <a:fld id="{70768CF1-622C-464D-9BBE-3FB93F7E3439}" type="datetimeFigureOut">
              <a:rPr lang="en-US" smtClean="0"/>
              <a:t>7/2/2021</a:t>
            </a:fld>
            <a:endParaRPr lang="en-US" dirty="0"/>
          </a:p>
        </p:txBody>
      </p:sp>
      <p:sp>
        <p:nvSpPr>
          <p:cNvPr id="4" name="Footer Placeholder 3">
            <a:extLst>
              <a:ext uri="{FF2B5EF4-FFF2-40B4-BE49-F238E27FC236}">
                <a16:creationId xmlns:a16="http://schemas.microsoft.com/office/drawing/2014/main" id="{B9E1EFD5-CF39-47DB-9F66-31DA2858B3E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717BCA0-9CA3-4F46-A829-80C639E84810}"/>
              </a:ext>
            </a:extLst>
          </p:cNvPr>
          <p:cNvSpPr>
            <a:spLocks noGrp="1"/>
          </p:cNvSpPr>
          <p:nvPr>
            <p:ph type="sldNum" sz="quarter" idx="12"/>
          </p:nvPr>
        </p:nvSpPr>
        <p:spPr/>
        <p:txBody>
          <a:bodyPr/>
          <a:lstStyle/>
          <a:p>
            <a:fld id="{2BEC543F-A75E-45C4-AE78-80DE2CF8039D}" type="slidenum">
              <a:rPr lang="en-US" smtClean="0"/>
              <a:t>‹#›</a:t>
            </a:fld>
            <a:endParaRPr lang="en-US" dirty="0"/>
          </a:p>
        </p:txBody>
      </p:sp>
    </p:spTree>
    <p:extLst>
      <p:ext uri="{BB962C8B-B14F-4D97-AF65-F5344CB8AC3E}">
        <p14:creationId xmlns:p14="http://schemas.microsoft.com/office/powerpoint/2010/main" val="629476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F07828-405B-4CA1-B6C6-B05A33A36DCE}"/>
              </a:ext>
            </a:extLst>
          </p:cNvPr>
          <p:cNvSpPr>
            <a:spLocks noGrp="1"/>
          </p:cNvSpPr>
          <p:nvPr>
            <p:ph type="dt" sz="half" idx="10"/>
          </p:nvPr>
        </p:nvSpPr>
        <p:spPr/>
        <p:txBody>
          <a:bodyPr/>
          <a:lstStyle/>
          <a:p>
            <a:fld id="{70768CF1-622C-464D-9BBE-3FB93F7E3439}" type="datetimeFigureOut">
              <a:rPr lang="en-US" smtClean="0"/>
              <a:t>7/2/2021</a:t>
            </a:fld>
            <a:endParaRPr lang="en-US" dirty="0"/>
          </a:p>
        </p:txBody>
      </p:sp>
      <p:sp>
        <p:nvSpPr>
          <p:cNvPr id="3" name="Footer Placeholder 2">
            <a:extLst>
              <a:ext uri="{FF2B5EF4-FFF2-40B4-BE49-F238E27FC236}">
                <a16:creationId xmlns:a16="http://schemas.microsoft.com/office/drawing/2014/main" id="{E1D75B63-29CD-448A-8A58-80CA75F0755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9F80F09-4196-4558-8A04-43E5845FE932}"/>
              </a:ext>
            </a:extLst>
          </p:cNvPr>
          <p:cNvSpPr>
            <a:spLocks noGrp="1"/>
          </p:cNvSpPr>
          <p:nvPr>
            <p:ph type="sldNum" sz="quarter" idx="12"/>
          </p:nvPr>
        </p:nvSpPr>
        <p:spPr/>
        <p:txBody>
          <a:bodyPr/>
          <a:lstStyle/>
          <a:p>
            <a:fld id="{2BEC543F-A75E-45C4-AE78-80DE2CF8039D}" type="slidenum">
              <a:rPr lang="en-US" smtClean="0"/>
              <a:t>‹#›</a:t>
            </a:fld>
            <a:endParaRPr lang="en-US" dirty="0"/>
          </a:p>
        </p:txBody>
      </p:sp>
    </p:spTree>
    <p:extLst>
      <p:ext uri="{BB962C8B-B14F-4D97-AF65-F5344CB8AC3E}">
        <p14:creationId xmlns:p14="http://schemas.microsoft.com/office/powerpoint/2010/main" val="2899963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A01A6-AC59-4031-90A0-DBC1061D30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1A85E3-F08C-46B6-B7D9-4EC65F2671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D41824-C413-4B0B-AC0A-1BA38523C2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A32524-B102-4750-9964-02B1F92E993B}"/>
              </a:ext>
            </a:extLst>
          </p:cNvPr>
          <p:cNvSpPr>
            <a:spLocks noGrp="1"/>
          </p:cNvSpPr>
          <p:nvPr>
            <p:ph type="dt" sz="half" idx="10"/>
          </p:nvPr>
        </p:nvSpPr>
        <p:spPr/>
        <p:txBody>
          <a:bodyPr/>
          <a:lstStyle/>
          <a:p>
            <a:fld id="{70768CF1-622C-464D-9BBE-3FB93F7E3439}" type="datetimeFigureOut">
              <a:rPr lang="en-US" smtClean="0"/>
              <a:t>7/2/2021</a:t>
            </a:fld>
            <a:endParaRPr lang="en-US" dirty="0"/>
          </a:p>
        </p:txBody>
      </p:sp>
      <p:sp>
        <p:nvSpPr>
          <p:cNvPr id="6" name="Footer Placeholder 5">
            <a:extLst>
              <a:ext uri="{FF2B5EF4-FFF2-40B4-BE49-F238E27FC236}">
                <a16:creationId xmlns:a16="http://schemas.microsoft.com/office/drawing/2014/main" id="{65491A71-42BD-40C2-8235-24AD7D9D50A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477C429-D39A-46EC-8250-D73FBA5E67FA}"/>
              </a:ext>
            </a:extLst>
          </p:cNvPr>
          <p:cNvSpPr>
            <a:spLocks noGrp="1"/>
          </p:cNvSpPr>
          <p:nvPr>
            <p:ph type="sldNum" sz="quarter" idx="12"/>
          </p:nvPr>
        </p:nvSpPr>
        <p:spPr/>
        <p:txBody>
          <a:bodyPr/>
          <a:lstStyle/>
          <a:p>
            <a:fld id="{2BEC543F-A75E-45C4-AE78-80DE2CF8039D}" type="slidenum">
              <a:rPr lang="en-US" smtClean="0"/>
              <a:t>‹#›</a:t>
            </a:fld>
            <a:endParaRPr lang="en-US" dirty="0"/>
          </a:p>
        </p:txBody>
      </p:sp>
    </p:spTree>
    <p:extLst>
      <p:ext uri="{BB962C8B-B14F-4D97-AF65-F5344CB8AC3E}">
        <p14:creationId xmlns:p14="http://schemas.microsoft.com/office/powerpoint/2010/main" val="2224178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07EFB-CCC2-4598-B9AC-0A7A3207B5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C88E6E-14E4-478C-A6F2-B9D6EB98A3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3E73C9A0-8789-4924-8540-0B3ED1FFC3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48739D-5BFC-4C24-BDE7-F79A71AC3CB6}"/>
              </a:ext>
            </a:extLst>
          </p:cNvPr>
          <p:cNvSpPr>
            <a:spLocks noGrp="1"/>
          </p:cNvSpPr>
          <p:nvPr>
            <p:ph type="dt" sz="half" idx="10"/>
          </p:nvPr>
        </p:nvSpPr>
        <p:spPr/>
        <p:txBody>
          <a:bodyPr/>
          <a:lstStyle/>
          <a:p>
            <a:fld id="{70768CF1-622C-464D-9BBE-3FB93F7E3439}" type="datetimeFigureOut">
              <a:rPr lang="en-US" smtClean="0"/>
              <a:t>7/2/2021</a:t>
            </a:fld>
            <a:endParaRPr lang="en-US" dirty="0"/>
          </a:p>
        </p:txBody>
      </p:sp>
      <p:sp>
        <p:nvSpPr>
          <p:cNvPr id="6" name="Footer Placeholder 5">
            <a:extLst>
              <a:ext uri="{FF2B5EF4-FFF2-40B4-BE49-F238E27FC236}">
                <a16:creationId xmlns:a16="http://schemas.microsoft.com/office/drawing/2014/main" id="{D84E3ED4-47BF-4631-AB20-0B834DFA718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8D6BB6B-705C-47CA-853F-E439F18AABAA}"/>
              </a:ext>
            </a:extLst>
          </p:cNvPr>
          <p:cNvSpPr>
            <a:spLocks noGrp="1"/>
          </p:cNvSpPr>
          <p:nvPr>
            <p:ph type="sldNum" sz="quarter" idx="12"/>
          </p:nvPr>
        </p:nvSpPr>
        <p:spPr/>
        <p:txBody>
          <a:bodyPr/>
          <a:lstStyle/>
          <a:p>
            <a:fld id="{2BEC543F-A75E-45C4-AE78-80DE2CF8039D}" type="slidenum">
              <a:rPr lang="en-US" smtClean="0"/>
              <a:t>‹#›</a:t>
            </a:fld>
            <a:endParaRPr lang="en-US" dirty="0"/>
          </a:p>
        </p:txBody>
      </p:sp>
    </p:spTree>
    <p:extLst>
      <p:ext uri="{BB962C8B-B14F-4D97-AF65-F5344CB8AC3E}">
        <p14:creationId xmlns:p14="http://schemas.microsoft.com/office/powerpoint/2010/main" val="1899621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B3FB70-8296-4E6F-80C0-7DD78CBC75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1D940A-413C-4E35-80D1-DEBD3BFBD5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15DE0-A143-4A2A-B390-5205EB0787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768CF1-622C-464D-9BBE-3FB93F7E3439}" type="datetimeFigureOut">
              <a:rPr lang="en-US" smtClean="0"/>
              <a:t>7/2/2021</a:t>
            </a:fld>
            <a:endParaRPr lang="en-US" dirty="0"/>
          </a:p>
        </p:txBody>
      </p:sp>
      <p:sp>
        <p:nvSpPr>
          <p:cNvPr id="5" name="Footer Placeholder 4">
            <a:extLst>
              <a:ext uri="{FF2B5EF4-FFF2-40B4-BE49-F238E27FC236}">
                <a16:creationId xmlns:a16="http://schemas.microsoft.com/office/drawing/2014/main" id="{0E05BF88-EBD7-4B6D-BF21-8020F969B7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25F4BF-BF18-46C0-8FF9-87A3E8ACAE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C543F-A75E-45C4-AE78-80DE2CF8039D}" type="slidenum">
              <a:rPr lang="en-US" smtClean="0"/>
              <a:t>‹#›</a:t>
            </a:fld>
            <a:endParaRPr lang="en-US" dirty="0"/>
          </a:p>
        </p:txBody>
      </p:sp>
    </p:spTree>
    <p:extLst>
      <p:ext uri="{BB962C8B-B14F-4D97-AF65-F5344CB8AC3E}">
        <p14:creationId xmlns:p14="http://schemas.microsoft.com/office/powerpoint/2010/main" val="1439721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8" Type="http://schemas.openxmlformats.org/officeDocument/2006/relationships/hyperlink" Target="https://pubmed.ncbi.nlm.nih.gov/33954917/" TargetMode="External"/><Relationship Id="rId3" Type="http://schemas.openxmlformats.org/officeDocument/2006/relationships/hyperlink" Target="https://pubmed.ncbi.nlm.nih.gov/32940573/" TargetMode="External"/><Relationship Id="rId7" Type="http://schemas.openxmlformats.org/officeDocument/2006/relationships/hyperlink" Target="https://pubmed.ncbi.nlm.nih.gov/32933047/"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doi.org/10.1016/S1473-3099(20)30120-1" TargetMode="External"/><Relationship Id="rId5" Type="http://schemas.openxmlformats.org/officeDocument/2006/relationships/hyperlink" Target="https://doi.org/10.1016/S2215-0366(20)30133-4" TargetMode="External"/><Relationship Id="rId4" Type="http://schemas.openxmlformats.org/officeDocument/2006/relationships/hyperlink" Target="https://www.nationalreview.com/news/covid-19-death-toll-surpasses-3-million-worldwide/"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hopkinsmedicine.org/health/conditions-and-diseases/coronavirus/covid-19-vaccine-what-you-need-to-know" TargetMode="External"/><Relationship Id="rId7" Type="http://schemas.openxmlformats.org/officeDocument/2006/relationships/hyperlink" Target="https://pubmed.ncbi.nlm.nih.gov/32091134/"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pubmed.ncbi.nlm.nih.gov/33577115/" TargetMode="External"/><Relationship Id="rId5" Type="http://schemas.openxmlformats.org/officeDocument/2006/relationships/hyperlink" Target="https://pubmed.ncbi.nlm.nih.gov/32234451/" TargetMode="External"/><Relationship Id="rId4" Type="http://schemas.openxmlformats.org/officeDocument/2006/relationships/hyperlink" Target="https://pubmed.ncbi.nlm.nih.gov/32100877/"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F216371-EF7B-431F-9D59-55FC31794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85B0BA0-F1BA-4336-A573-8076EE992C67}"/>
              </a:ext>
            </a:extLst>
          </p:cNvPr>
          <p:cNvSpPr>
            <a:spLocks noGrp="1"/>
          </p:cNvSpPr>
          <p:nvPr>
            <p:ph type="ctrTitle"/>
          </p:nvPr>
        </p:nvSpPr>
        <p:spPr>
          <a:xfrm>
            <a:off x="6981824" y="1367673"/>
            <a:ext cx="4375151" cy="2665509"/>
          </a:xfrm>
        </p:spPr>
        <p:txBody>
          <a:bodyPr>
            <a:normAutofit/>
          </a:bodyPr>
          <a:lstStyle/>
          <a:p>
            <a:pPr algn="l"/>
            <a:r>
              <a:rPr lang="en-US" sz="4500" dirty="0">
                <a:solidFill>
                  <a:schemeClr val="bg1"/>
                </a:solidFill>
              </a:rPr>
              <a:t>COVID-19: Finding Answers Within Raw Data to Avoid Media Bias</a:t>
            </a:r>
          </a:p>
        </p:txBody>
      </p:sp>
      <p:sp>
        <p:nvSpPr>
          <p:cNvPr id="3" name="Subtitle 2">
            <a:extLst>
              <a:ext uri="{FF2B5EF4-FFF2-40B4-BE49-F238E27FC236}">
                <a16:creationId xmlns:a16="http://schemas.microsoft.com/office/drawing/2014/main" id="{EE2D93E3-7384-4596-AE76-6A1A289956B2}"/>
              </a:ext>
            </a:extLst>
          </p:cNvPr>
          <p:cNvSpPr>
            <a:spLocks noGrp="1"/>
          </p:cNvSpPr>
          <p:nvPr>
            <p:ph type="subTitle" idx="1"/>
          </p:nvPr>
        </p:nvSpPr>
        <p:spPr>
          <a:xfrm>
            <a:off x="6979182" y="4414179"/>
            <a:ext cx="4377793" cy="1498099"/>
          </a:xfrm>
        </p:spPr>
        <p:txBody>
          <a:bodyPr>
            <a:noAutofit/>
          </a:bodyPr>
          <a:lstStyle/>
          <a:p>
            <a:pPr algn="l"/>
            <a:r>
              <a:rPr lang="en-US" dirty="0">
                <a:solidFill>
                  <a:schemeClr val="bg1"/>
                </a:solidFill>
              </a:rPr>
              <a:t>Jolene M. Branch</a:t>
            </a:r>
            <a:br>
              <a:rPr lang="en-US" dirty="0">
                <a:solidFill>
                  <a:schemeClr val="bg1"/>
                </a:solidFill>
              </a:rPr>
            </a:br>
            <a:r>
              <a:rPr lang="en-US" dirty="0">
                <a:solidFill>
                  <a:schemeClr val="bg1"/>
                </a:solidFill>
              </a:rPr>
              <a:t>DSC680: Applied Data Science</a:t>
            </a:r>
            <a:br>
              <a:rPr lang="en-US" dirty="0">
                <a:solidFill>
                  <a:schemeClr val="bg1"/>
                </a:solidFill>
              </a:rPr>
            </a:br>
            <a:r>
              <a:rPr lang="en-US" dirty="0">
                <a:solidFill>
                  <a:schemeClr val="bg1"/>
                </a:solidFill>
              </a:rPr>
              <a:t>Bellevue University</a:t>
            </a:r>
            <a:br>
              <a:rPr lang="en-US" dirty="0">
                <a:solidFill>
                  <a:schemeClr val="bg1"/>
                </a:solidFill>
              </a:rPr>
            </a:br>
            <a:r>
              <a:rPr lang="en-US" dirty="0">
                <a:solidFill>
                  <a:schemeClr val="bg1"/>
                </a:solidFill>
              </a:rPr>
              <a:t>July 5, 2021</a:t>
            </a:r>
          </a:p>
        </p:txBody>
      </p:sp>
      <p:grpSp>
        <p:nvGrpSpPr>
          <p:cNvPr id="11" name="Group 10">
            <a:extLst>
              <a:ext uri="{FF2B5EF4-FFF2-40B4-BE49-F238E27FC236}">
                <a16:creationId xmlns:a16="http://schemas.microsoft.com/office/drawing/2014/main" id="{9BFFD157-D6B7-49C8-8010-8A653B16F6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6270085" cy="6858000"/>
            <a:chOff x="1" y="0"/>
            <a:chExt cx="6270085" cy="6858000"/>
          </a:xfrm>
          <a:effectLst>
            <a:outerShdw blurRad="381000" dist="152400" algn="l" rotWithShape="0">
              <a:prstClr val="black">
                <a:alpha val="10000"/>
              </a:prstClr>
            </a:outerShdw>
          </a:effectLst>
        </p:grpSpPr>
        <p:grpSp>
          <p:nvGrpSpPr>
            <p:cNvPr id="12" name="Group 11">
              <a:extLst>
                <a:ext uri="{FF2B5EF4-FFF2-40B4-BE49-F238E27FC236}">
                  <a16:creationId xmlns:a16="http://schemas.microsoft.com/office/drawing/2014/main" id="{34A1260A-F763-4B08-B3B0-9AB02E0916D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 y="0"/>
              <a:ext cx="6084449" cy="6858000"/>
              <a:chOff x="1" y="0"/>
              <a:chExt cx="6084449" cy="6858000"/>
            </a:xfrm>
          </p:grpSpPr>
          <p:sp>
            <p:nvSpPr>
              <p:cNvPr id="6" name="Rectangle 35">
                <a:extLst>
                  <a:ext uri="{FF2B5EF4-FFF2-40B4-BE49-F238E27FC236}">
                    <a16:creationId xmlns:a16="http://schemas.microsoft.com/office/drawing/2014/main" id="{F3B18E67-E612-46F7-BB08-BBB14DF2B9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6084449" cy="6858000"/>
              </a:xfrm>
              <a:custGeom>
                <a:avLst/>
                <a:gdLst>
                  <a:gd name="connsiteX0" fmla="*/ 0 w 5936343"/>
                  <a:gd name="connsiteY0" fmla="*/ 0 h 6858000"/>
                  <a:gd name="connsiteX1" fmla="*/ 5936343 w 5936343"/>
                  <a:gd name="connsiteY1" fmla="*/ 0 h 6858000"/>
                  <a:gd name="connsiteX2" fmla="*/ 5936343 w 5936343"/>
                  <a:gd name="connsiteY2" fmla="*/ 6858000 h 6858000"/>
                  <a:gd name="connsiteX3" fmla="*/ 0 w 5936343"/>
                  <a:gd name="connsiteY3" fmla="*/ 6858000 h 6858000"/>
                  <a:gd name="connsiteX4" fmla="*/ 0 w 5936343"/>
                  <a:gd name="connsiteY4" fmla="*/ 0 h 6858000"/>
                  <a:gd name="connsiteX0" fmla="*/ 0 w 5936343"/>
                  <a:gd name="connsiteY0" fmla="*/ 0 h 6858000"/>
                  <a:gd name="connsiteX1" fmla="*/ 5936343 w 5936343"/>
                  <a:gd name="connsiteY1" fmla="*/ 0 h 6858000"/>
                  <a:gd name="connsiteX2" fmla="*/ 5929223 w 5936343"/>
                  <a:gd name="connsiteY2" fmla="*/ 1702279 h 6858000"/>
                  <a:gd name="connsiteX3" fmla="*/ 5936343 w 5936343"/>
                  <a:gd name="connsiteY3" fmla="*/ 6858000 h 6858000"/>
                  <a:gd name="connsiteX4" fmla="*/ 0 w 5936343"/>
                  <a:gd name="connsiteY4" fmla="*/ 6858000 h 6858000"/>
                  <a:gd name="connsiteX5" fmla="*/ 0 w 5936343"/>
                  <a:gd name="connsiteY5" fmla="*/ 0 h 6858000"/>
                  <a:gd name="connsiteX0" fmla="*/ 0 w 6073025"/>
                  <a:gd name="connsiteY0" fmla="*/ 0 h 6858000"/>
                  <a:gd name="connsiteX1" fmla="*/ 5936343 w 6073025"/>
                  <a:gd name="connsiteY1" fmla="*/ 0 h 6858000"/>
                  <a:gd name="connsiteX2" fmla="*/ 6072996 w 6073025"/>
                  <a:gd name="connsiteY2" fmla="*/ 1840302 h 6858000"/>
                  <a:gd name="connsiteX3" fmla="*/ 5936343 w 6073025"/>
                  <a:gd name="connsiteY3" fmla="*/ 6858000 h 6858000"/>
                  <a:gd name="connsiteX4" fmla="*/ 0 w 6073025"/>
                  <a:gd name="connsiteY4" fmla="*/ 6858000 h 6858000"/>
                  <a:gd name="connsiteX5" fmla="*/ 0 w 6073025"/>
                  <a:gd name="connsiteY5" fmla="*/ 0 h 6858000"/>
                  <a:gd name="connsiteX0" fmla="*/ 0 w 6387976"/>
                  <a:gd name="connsiteY0" fmla="*/ 0 h 6858000"/>
                  <a:gd name="connsiteX1" fmla="*/ 5936343 w 6387976"/>
                  <a:gd name="connsiteY1" fmla="*/ 0 h 6858000"/>
                  <a:gd name="connsiteX2" fmla="*/ 6072996 w 6387976"/>
                  <a:gd name="connsiteY2" fmla="*/ 1840302 h 6858000"/>
                  <a:gd name="connsiteX3" fmla="*/ 5986732 w 6387976"/>
                  <a:gd name="connsiteY3" fmla="*/ 4675517 h 6858000"/>
                  <a:gd name="connsiteX4" fmla="*/ 5936343 w 6387976"/>
                  <a:gd name="connsiteY4" fmla="*/ 6858000 h 6858000"/>
                  <a:gd name="connsiteX5" fmla="*/ 0 w 6387976"/>
                  <a:gd name="connsiteY5" fmla="*/ 6858000 h 6858000"/>
                  <a:gd name="connsiteX6" fmla="*/ 0 w 6387976"/>
                  <a:gd name="connsiteY6" fmla="*/ 0 h 6858000"/>
                  <a:gd name="connsiteX0" fmla="*/ 0 w 6073674"/>
                  <a:gd name="connsiteY0" fmla="*/ 0 h 6858000"/>
                  <a:gd name="connsiteX1" fmla="*/ 5936343 w 6073674"/>
                  <a:gd name="connsiteY1" fmla="*/ 0 h 6858000"/>
                  <a:gd name="connsiteX2" fmla="*/ 6072996 w 6073674"/>
                  <a:gd name="connsiteY2" fmla="*/ 1840302 h 6858000"/>
                  <a:gd name="connsiteX3" fmla="*/ 5986732 w 6073674"/>
                  <a:gd name="connsiteY3" fmla="*/ 4675517 h 6858000"/>
                  <a:gd name="connsiteX4" fmla="*/ 5936343 w 6073674"/>
                  <a:gd name="connsiteY4" fmla="*/ 6858000 h 6858000"/>
                  <a:gd name="connsiteX5" fmla="*/ 0 w 6073674"/>
                  <a:gd name="connsiteY5" fmla="*/ 6858000 h 6858000"/>
                  <a:gd name="connsiteX6" fmla="*/ 0 w 6073674"/>
                  <a:gd name="connsiteY6" fmla="*/ 0 h 6858000"/>
                  <a:gd name="connsiteX0" fmla="*/ 0 w 6073134"/>
                  <a:gd name="connsiteY0" fmla="*/ 0 h 6858000"/>
                  <a:gd name="connsiteX1" fmla="*/ 5936343 w 6073134"/>
                  <a:gd name="connsiteY1" fmla="*/ 0 h 6858000"/>
                  <a:gd name="connsiteX2" fmla="*/ 6072996 w 6073134"/>
                  <a:gd name="connsiteY2" fmla="*/ 1840302 h 6858000"/>
                  <a:gd name="connsiteX3" fmla="*/ 5681932 w 6073134"/>
                  <a:gd name="connsiteY3" fmla="*/ 4537495 h 6858000"/>
                  <a:gd name="connsiteX4" fmla="*/ 5936343 w 6073134"/>
                  <a:gd name="connsiteY4" fmla="*/ 6858000 h 6858000"/>
                  <a:gd name="connsiteX5" fmla="*/ 0 w 6073134"/>
                  <a:gd name="connsiteY5" fmla="*/ 6858000 h 6858000"/>
                  <a:gd name="connsiteX6" fmla="*/ 0 w 6073134"/>
                  <a:gd name="connsiteY6" fmla="*/ 0 h 6858000"/>
                  <a:gd name="connsiteX0" fmla="*/ 0 w 6084449"/>
                  <a:gd name="connsiteY0" fmla="*/ 0 h 6858000"/>
                  <a:gd name="connsiteX1" fmla="*/ 5936343 w 6084449"/>
                  <a:gd name="connsiteY1" fmla="*/ 0 h 6858000"/>
                  <a:gd name="connsiteX2" fmla="*/ 6072996 w 6084449"/>
                  <a:gd name="connsiteY2" fmla="*/ 1840302 h 6858000"/>
                  <a:gd name="connsiteX3" fmla="*/ 5681932 w 6084449"/>
                  <a:gd name="connsiteY3" fmla="*/ 4537495 h 6858000"/>
                  <a:gd name="connsiteX4" fmla="*/ 5936343 w 6084449"/>
                  <a:gd name="connsiteY4" fmla="*/ 6858000 h 6858000"/>
                  <a:gd name="connsiteX5" fmla="*/ 0 w 6084449"/>
                  <a:gd name="connsiteY5" fmla="*/ 6858000 h 6858000"/>
                  <a:gd name="connsiteX6" fmla="*/ 0 w 6084449"/>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4449" h="6858000">
                    <a:moveTo>
                      <a:pt x="0" y="0"/>
                    </a:moveTo>
                    <a:lnTo>
                      <a:pt x="5936343" y="0"/>
                    </a:lnTo>
                    <a:cubicBezTo>
                      <a:pt x="5933970" y="567426"/>
                      <a:pt x="6075369" y="1272876"/>
                      <a:pt x="6072996" y="1840302"/>
                    </a:cubicBezTo>
                    <a:cubicBezTo>
                      <a:pt x="6161907" y="2901352"/>
                      <a:pt x="5704708" y="3701212"/>
                      <a:pt x="5681932" y="4537495"/>
                    </a:cubicBezTo>
                    <a:cubicBezTo>
                      <a:pt x="5659157" y="5373778"/>
                      <a:pt x="5801196" y="6361982"/>
                      <a:pt x="5936343" y="6858000"/>
                    </a:cubicBezTo>
                    <a:lnTo>
                      <a:pt x="0" y="6858000"/>
                    </a:lnTo>
                    <a:lnTo>
                      <a:pt x="0" y="0"/>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Rectangle 35">
                <a:extLst>
                  <a:ext uri="{FF2B5EF4-FFF2-40B4-BE49-F238E27FC236}">
                    <a16:creationId xmlns:a16="http://schemas.microsoft.com/office/drawing/2014/main" id="{CF575B15-84F8-405E-851F-197ACA0B7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6084449" cy="6858000"/>
              </a:xfrm>
              <a:custGeom>
                <a:avLst/>
                <a:gdLst>
                  <a:gd name="connsiteX0" fmla="*/ 0 w 5936343"/>
                  <a:gd name="connsiteY0" fmla="*/ 0 h 6858000"/>
                  <a:gd name="connsiteX1" fmla="*/ 5936343 w 5936343"/>
                  <a:gd name="connsiteY1" fmla="*/ 0 h 6858000"/>
                  <a:gd name="connsiteX2" fmla="*/ 5936343 w 5936343"/>
                  <a:gd name="connsiteY2" fmla="*/ 6858000 h 6858000"/>
                  <a:gd name="connsiteX3" fmla="*/ 0 w 5936343"/>
                  <a:gd name="connsiteY3" fmla="*/ 6858000 h 6858000"/>
                  <a:gd name="connsiteX4" fmla="*/ 0 w 5936343"/>
                  <a:gd name="connsiteY4" fmla="*/ 0 h 6858000"/>
                  <a:gd name="connsiteX0" fmla="*/ 0 w 5936343"/>
                  <a:gd name="connsiteY0" fmla="*/ 0 h 6858000"/>
                  <a:gd name="connsiteX1" fmla="*/ 5936343 w 5936343"/>
                  <a:gd name="connsiteY1" fmla="*/ 0 h 6858000"/>
                  <a:gd name="connsiteX2" fmla="*/ 5929223 w 5936343"/>
                  <a:gd name="connsiteY2" fmla="*/ 1702279 h 6858000"/>
                  <a:gd name="connsiteX3" fmla="*/ 5936343 w 5936343"/>
                  <a:gd name="connsiteY3" fmla="*/ 6858000 h 6858000"/>
                  <a:gd name="connsiteX4" fmla="*/ 0 w 5936343"/>
                  <a:gd name="connsiteY4" fmla="*/ 6858000 h 6858000"/>
                  <a:gd name="connsiteX5" fmla="*/ 0 w 5936343"/>
                  <a:gd name="connsiteY5" fmla="*/ 0 h 6858000"/>
                  <a:gd name="connsiteX0" fmla="*/ 0 w 6073025"/>
                  <a:gd name="connsiteY0" fmla="*/ 0 h 6858000"/>
                  <a:gd name="connsiteX1" fmla="*/ 5936343 w 6073025"/>
                  <a:gd name="connsiteY1" fmla="*/ 0 h 6858000"/>
                  <a:gd name="connsiteX2" fmla="*/ 6072996 w 6073025"/>
                  <a:gd name="connsiteY2" fmla="*/ 1840302 h 6858000"/>
                  <a:gd name="connsiteX3" fmla="*/ 5936343 w 6073025"/>
                  <a:gd name="connsiteY3" fmla="*/ 6858000 h 6858000"/>
                  <a:gd name="connsiteX4" fmla="*/ 0 w 6073025"/>
                  <a:gd name="connsiteY4" fmla="*/ 6858000 h 6858000"/>
                  <a:gd name="connsiteX5" fmla="*/ 0 w 6073025"/>
                  <a:gd name="connsiteY5" fmla="*/ 0 h 6858000"/>
                  <a:gd name="connsiteX0" fmla="*/ 0 w 6387976"/>
                  <a:gd name="connsiteY0" fmla="*/ 0 h 6858000"/>
                  <a:gd name="connsiteX1" fmla="*/ 5936343 w 6387976"/>
                  <a:gd name="connsiteY1" fmla="*/ 0 h 6858000"/>
                  <a:gd name="connsiteX2" fmla="*/ 6072996 w 6387976"/>
                  <a:gd name="connsiteY2" fmla="*/ 1840302 h 6858000"/>
                  <a:gd name="connsiteX3" fmla="*/ 5986732 w 6387976"/>
                  <a:gd name="connsiteY3" fmla="*/ 4675517 h 6858000"/>
                  <a:gd name="connsiteX4" fmla="*/ 5936343 w 6387976"/>
                  <a:gd name="connsiteY4" fmla="*/ 6858000 h 6858000"/>
                  <a:gd name="connsiteX5" fmla="*/ 0 w 6387976"/>
                  <a:gd name="connsiteY5" fmla="*/ 6858000 h 6858000"/>
                  <a:gd name="connsiteX6" fmla="*/ 0 w 6387976"/>
                  <a:gd name="connsiteY6" fmla="*/ 0 h 6858000"/>
                  <a:gd name="connsiteX0" fmla="*/ 0 w 6073674"/>
                  <a:gd name="connsiteY0" fmla="*/ 0 h 6858000"/>
                  <a:gd name="connsiteX1" fmla="*/ 5936343 w 6073674"/>
                  <a:gd name="connsiteY1" fmla="*/ 0 h 6858000"/>
                  <a:gd name="connsiteX2" fmla="*/ 6072996 w 6073674"/>
                  <a:gd name="connsiteY2" fmla="*/ 1840302 h 6858000"/>
                  <a:gd name="connsiteX3" fmla="*/ 5986732 w 6073674"/>
                  <a:gd name="connsiteY3" fmla="*/ 4675517 h 6858000"/>
                  <a:gd name="connsiteX4" fmla="*/ 5936343 w 6073674"/>
                  <a:gd name="connsiteY4" fmla="*/ 6858000 h 6858000"/>
                  <a:gd name="connsiteX5" fmla="*/ 0 w 6073674"/>
                  <a:gd name="connsiteY5" fmla="*/ 6858000 h 6858000"/>
                  <a:gd name="connsiteX6" fmla="*/ 0 w 6073674"/>
                  <a:gd name="connsiteY6" fmla="*/ 0 h 6858000"/>
                  <a:gd name="connsiteX0" fmla="*/ 0 w 6073134"/>
                  <a:gd name="connsiteY0" fmla="*/ 0 h 6858000"/>
                  <a:gd name="connsiteX1" fmla="*/ 5936343 w 6073134"/>
                  <a:gd name="connsiteY1" fmla="*/ 0 h 6858000"/>
                  <a:gd name="connsiteX2" fmla="*/ 6072996 w 6073134"/>
                  <a:gd name="connsiteY2" fmla="*/ 1840302 h 6858000"/>
                  <a:gd name="connsiteX3" fmla="*/ 5681932 w 6073134"/>
                  <a:gd name="connsiteY3" fmla="*/ 4537495 h 6858000"/>
                  <a:gd name="connsiteX4" fmla="*/ 5936343 w 6073134"/>
                  <a:gd name="connsiteY4" fmla="*/ 6858000 h 6858000"/>
                  <a:gd name="connsiteX5" fmla="*/ 0 w 6073134"/>
                  <a:gd name="connsiteY5" fmla="*/ 6858000 h 6858000"/>
                  <a:gd name="connsiteX6" fmla="*/ 0 w 6073134"/>
                  <a:gd name="connsiteY6" fmla="*/ 0 h 6858000"/>
                  <a:gd name="connsiteX0" fmla="*/ 0 w 6084449"/>
                  <a:gd name="connsiteY0" fmla="*/ 0 h 6858000"/>
                  <a:gd name="connsiteX1" fmla="*/ 5936343 w 6084449"/>
                  <a:gd name="connsiteY1" fmla="*/ 0 h 6858000"/>
                  <a:gd name="connsiteX2" fmla="*/ 6072996 w 6084449"/>
                  <a:gd name="connsiteY2" fmla="*/ 1840302 h 6858000"/>
                  <a:gd name="connsiteX3" fmla="*/ 5681932 w 6084449"/>
                  <a:gd name="connsiteY3" fmla="*/ 4537495 h 6858000"/>
                  <a:gd name="connsiteX4" fmla="*/ 5936343 w 6084449"/>
                  <a:gd name="connsiteY4" fmla="*/ 6858000 h 6858000"/>
                  <a:gd name="connsiteX5" fmla="*/ 0 w 6084449"/>
                  <a:gd name="connsiteY5" fmla="*/ 6858000 h 6858000"/>
                  <a:gd name="connsiteX6" fmla="*/ 0 w 6084449"/>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4449" h="6858000">
                    <a:moveTo>
                      <a:pt x="0" y="0"/>
                    </a:moveTo>
                    <a:lnTo>
                      <a:pt x="5936343" y="0"/>
                    </a:lnTo>
                    <a:cubicBezTo>
                      <a:pt x="5933970" y="567426"/>
                      <a:pt x="6075369" y="1272876"/>
                      <a:pt x="6072996" y="1840302"/>
                    </a:cubicBezTo>
                    <a:cubicBezTo>
                      <a:pt x="6161907" y="2901352"/>
                      <a:pt x="5704708" y="3701212"/>
                      <a:pt x="5681932" y="4537495"/>
                    </a:cubicBezTo>
                    <a:cubicBezTo>
                      <a:pt x="5659157" y="5373778"/>
                      <a:pt x="5801196" y="6361982"/>
                      <a:pt x="5936343" y="6858000"/>
                    </a:cubicBezTo>
                    <a:lnTo>
                      <a:pt x="0" y="6858000"/>
                    </a:lnTo>
                    <a:lnTo>
                      <a:pt x="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3" name="Group 12">
              <a:extLst>
                <a:ext uri="{FF2B5EF4-FFF2-40B4-BE49-F238E27FC236}">
                  <a16:creationId xmlns:a16="http://schemas.microsoft.com/office/drawing/2014/main" id="{2C6282AD-1695-490F-8FB6-BBAE001D78D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395368" y="0"/>
              <a:ext cx="874718" cy="6857455"/>
              <a:chOff x="5395368" y="0"/>
              <a:chExt cx="874718" cy="6857455"/>
            </a:xfrm>
          </p:grpSpPr>
          <p:sp>
            <p:nvSpPr>
              <p:cNvPr id="8" name="Freeform: Shape 13">
                <a:extLst>
                  <a:ext uri="{FF2B5EF4-FFF2-40B4-BE49-F238E27FC236}">
                    <a16:creationId xmlns:a16="http://schemas.microsoft.com/office/drawing/2014/main" id="{13E6E681-A750-4A32-9BF0-911FDF1D1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4000"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14">
                <a:extLst>
                  <a:ext uri="{FF2B5EF4-FFF2-40B4-BE49-F238E27FC236}">
                    <a16:creationId xmlns:a16="http://schemas.microsoft.com/office/drawing/2014/main" id="{1458AF90-18B2-472F-A526-F65270C997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399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pic>
        <p:nvPicPr>
          <p:cNvPr id="4" name="Picture 3">
            <a:extLst>
              <a:ext uri="{FF2B5EF4-FFF2-40B4-BE49-F238E27FC236}">
                <a16:creationId xmlns:a16="http://schemas.microsoft.com/office/drawing/2014/main" id="{6B140CBA-33A8-456A-9BA4-0FE786940187}"/>
              </a:ext>
            </a:extLst>
          </p:cNvPr>
          <p:cNvPicPr>
            <a:picLocks noChangeAspect="1"/>
          </p:cNvPicPr>
          <p:nvPr/>
        </p:nvPicPr>
        <p:blipFill>
          <a:blip r:embed="rId4"/>
          <a:stretch>
            <a:fillRect/>
          </a:stretch>
        </p:blipFill>
        <p:spPr>
          <a:xfrm>
            <a:off x="835024" y="1525896"/>
            <a:ext cx="4397376" cy="4386383"/>
          </a:xfrm>
          <a:prstGeom prst="rect">
            <a:avLst/>
          </a:prstGeom>
        </p:spPr>
      </p:pic>
    </p:spTree>
    <p:extLst>
      <p:ext uri="{BB962C8B-B14F-4D97-AF65-F5344CB8AC3E}">
        <p14:creationId xmlns:p14="http://schemas.microsoft.com/office/powerpoint/2010/main" val="1703195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140CBA-33A8-456A-9BA4-0FE786940187}"/>
              </a:ext>
            </a:extLst>
          </p:cNvPr>
          <p:cNvPicPr>
            <a:picLocks noChangeAspect="1"/>
          </p:cNvPicPr>
          <p:nvPr/>
        </p:nvPicPr>
        <p:blipFill>
          <a:blip r:embed="rId3">
            <a:duotone>
              <a:prstClr val="black"/>
              <a:schemeClr val="accent3">
                <a:tint val="45000"/>
                <a:satMod val="400000"/>
              </a:schemeClr>
            </a:duotone>
            <a:alphaModFix amt="37000"/>
          </a:blip>
          <a:stretch>
            <a:fillRect/>
          </a:stretch>
        </p:blipFill>
        <p:spPr>
          <a:xfrm>
            <a:off x="8086150" y="2445582"/>
            <a:ext cx="7584347" cy="7566324"/>
          </a:xfrm>
          <a:prstGeom prst="rect">
            <a:avLst/>
          </a:prstGeom>
          <a:ln>
            <a:noFill/>
          </a:ln>
        </p:spPr>
      </p:pic>
      <p:pic>
        <p:nvPicPr>
          <p:cNvPr id="2" name="Picture 1">
            <a:extLst>
              <a:ext uri="{FF2B5EF4-FFF2-40B4-BE49-F238E27FC236}">
                <a16:creationId xmlns:a16="http://schemas.microsoft.com/office/drawing/2014/main" id="{CB88FB81-A9C8-4036-92C6-765216053D39}"/>
              </a:ext>
            </a:extLst>
          </p:cNvPr>
          <p:cNvPicPr>
            <a:picLocks noChangeAspect="1"/>
          </p:cNvPicPr>
          <p:nvPr/>
        </p:nvPicPr>
        <p:blipFill>
          <a:blip r:embed="rId4">
            <a:alphaModFix/>
          </a:blip>
          <a:stretch>
            <a:fillRect/>
          </a:stretch>
        </p:blipFill>
        <p:spPr>
          <a:xfrm>
            <a:off x="-1496150" y="1480458"/>
            <a:ext cx="2992300" cy="2982686"/>
          </a:xfrm>
          <a:prstGeom prst="rect">
            <a:avLst/>
          </a:prstGeom>
        </p:spPr>
      </p:pic>
      <p:sp>
        <p:nvSpPr>
          <p:cNvPr id="3" name="Title 2">
            <a:extLst>
              <a:ext uri="{FF2B5EF4-FFF2-40B4-BE49-F238E27FC236}">
                <a16:creationId xmlns:a16="http://schemas.microsoft.com/office/drawing/2014/main" id="{9BBD343E-BEE7-4E11-815A-3440F1DBB7E2}"/>
              </a:ext>
            </a:extLst>
          </p:cNvPr>
          <p:cNvSpPr>
            <a:spLocks noGrp="1"/>
          </p:cNvSpPr>
          <p:nvPr>
            <p:ph type="title"/>
          </p:nvPr>
        </p:nvSpPr>
        <p:spPr/>
        <p:txBody>
          <a:bodyPr>
            <a:noAutofit/>
          </a:bodyPr>
          <a:lstStyle/>
          <a:p>
            <a:r>
              <a:rPr lang="en-US" sz="3600" i="1" dirty="0">
                <a:effectLst/>
                <a:latin typeface="Calibri" panose="020F0502020204030204" pitchFamily="34" charset="0"/>
                <a:ea typeface="Calibri" panose="020F0502020204030204" pitchFamily="34" charset="0"/>
                <a:cs typeface="Times New Roman" panose="02020603050405020304" pitchFamily="18" charset="0"/>
              </a:rPr>
              <a:t>“Does it matter if you consider cumulative incidence rather than cumulative prevalence?”</a:t>
            </a:r>
            <a:br>
              <a:rPr lang="en-US" sz="3600" i="1" dirty="0">
                <a:effectLst/>
                <a:latin typeface="Calibri" panose="020F0502020204030204" pitchFamily="34" charset="0"/>
                <a:ea typeface="Calibri" panose="020F0502020204030204" pitchFamily="34" charset="0"/>
                <a:cs typeface="Times New Roman" panose="02020603050405020304" pitchFamily="18" charset="0"/>
              </a:rPr>
            </a:br>
            <a:endParaRPr lang="en-US" sz="3600" dirty="0"/>
          </a:p>
        </p:txBody>
      </p:sp>
      <p:sp>
        <p:nvSpPr>
          <p:cNvPr id="5" name="Content Placeholder 4">
            <a:extLst>
              <a:ext uri="{FF2B5EF4-FFF2-40B4-BE49-F238E27FC236}">
                <a16:creationId xmlns:a16="http://schemas.microsoft.com/office/drawing/2014/main" id="{EFD89D52-0622-468E-AB4D-09D8F50E6E08}"/>
              </a:ext>
            </a:extLst>
          </p:cNvPr>
          <p:cNvSpPr>
            <a:spLocks noGrp="1"/>
          </p:cNvSpPr>
          <p:nvPr>
            <p:ph idx="1"/>
          </p:nvPr>
        </p:nvSpPr>
        <p:spPr/>
        <p:txBody>
          <a:bodyPr>
            <a:normAutofit/>
          </a:bodyPr>
          <a:lstStyle/>
          <a:p>
            <a:pPr marL="0" indent="0">
              <a:lnSpc>
                <a:spcPct val="200000"/>
              </a:lnSpc>
              <a:buNone/>
            </a:pPr>
            <a:r>
              <a:rPr lang="en-US" sz="3600" dirty="0"/>
              <a:t>Not so much for a brand-new disease, especially if you are considering cumulative case counts from the beginning until now.</a:t>
            </a:r>
          </a:p>
        </p:txBody>
      </p:sp>
    </p:spTree>
    <p:extLst>
      <p:ext uri="{BB962C8B-B14F-4D97-AF65-F5344CB8AC3E}">
        <p14:creationId xmlns:p14="http://schemas.microsoft.com/office/powerpoint/2010/main" val="3949304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140CBA-33A8-456A-9BA4-0FE786940187}"/>
              </a:ext>
            </a:extLst>
          </p:cNvPr>
          <p:cNvPicPr>
            <a:picLocks noChangeAspect="1"/>
          </p:cNvPicPr>
          <p:nvPr/>
        </p:nvPicPr>
        <p:blipFill>
          <a:blip r:embed="rId3">
            <a:duotone>
              <a:prstClr val="black"/>
              <a:schemeClr val="accent3">
                <a:tint val="45000"/>
                <a:satMod val="400000"/>
              </a:schemeClr>
            </a:duotone>
            <a:alphaModFix amt="37000"/>
          </a:blip>
          <a:stretch>
            <a:fillRect/>
          </a:stretch>
        </p:blipFill>
        <p:spPr>
          <a:xfrm>
            <a:off x="8086150" y="2445582"/>
            <a:ext cx="7584347" cy="7566324"/>
          </a:xfrm>
          <a:prstGeom prst="rect">
            <a:avLst/>
          </a:prstGeom>
          <a:ln>
            <a:noFill/>
          </a:ln>
        </p:spPr>
      </p:pic>
      <p:pic>
        <p:nvPicPr>
          <p:cNvPr id="2" name="Picture 1">
            <a:extLst>
              <a:ext uri="{FF2B5EF4-FFF2-40B4-BE49-F238E27FC236}">
                <a16:creationId xmlns:a16="http://schemas.microsoft.com/office/drawing/2014/main" id="{CB88FB81-A9C8-4036-92C6-765216053D39}"/>
              </a:ext>
            </a:extLst>
          </p:cNvPr>
          <p:cNvPicPr>
            <a:picLocks noChangeAspect="1"/>
          </p:cNvPicPr>
          <p:nvPr/>
        </p:nvPicPr>
        <p:blipFill>
          <a:blip r:embed="rId4">
            <a:alphaModFix/>
          </a:blip>
          <a:stretch>
            <a:fillRect/>
          </a:stretch>
        </p:blipFill>
        <p:spPr>
          <a:xfrm>
            <a:off x="-1496150" y="1480458"/>
            <a:ext cx="2992300" cy="2982686"/>
          </a:xfrm>
          <a:prstGeom prst="rect">
            <a:avLst/>
          </a:prstGeom>
        </p:spPr>
      </p:pic>
      <p:sp>
        <p:nvSpPr>
          <p:cNvPr id="3" name="Title 2">
            <a:extLst>
              <a:ext uri="{FF2B5EF4-FFF2-40B4-BE49-F238E27FC236}">
                <a16:creationId xmlns:a16="http://schemas.microsoft.com/office/drawing/2014/main" id="{9BBD343E-BEE7-4E11-815A-3440F1DBB7E2}"/>
              </a:ext>
            </a:extLst>
          </p:cNvPr>
          <p:cNvSpPr>
            <a:spLocks noGrp="1"/>
          </p:cNvSpPr>
          <p:nvPr>
            <p:ph type="title"/>
          </p:nvPr>
        </p:nvSpPr>
        <p:spPr/>
        <p:txBody>
          <a:bodyPr>
            <a:noAutofit/>
          </a:bodyPr>
          <a:lstStyle/>
          <a:p>
            <a:r>
              <a:rPr lang="en-US" sz="3600" i="1" dirty="0">
                <a:latin typeface="Calibri" panose="020F0502020204030204" pitchFamily="34" charset="0"/>
                <a:cs typeface="Times New Roman" panose="02020603050405020304" pitchFamily="18" charset="0"/>
              </a:rPr>
              <a:t>“So then does a person count twice toward cumulative incidence rates if he had COVID-19 more than once?” </a:t>
            </a:r>
            <a:br>
              <a:rPr lang="en-US" sz="3600" i="1" dirty="0">
                <a:latin typeface="Calibri" panose="020F0502020204030204" pitchFamily="34" charset="0"/>
                <a:cs typeface="Times New Roman" panose="02020603050405020304" pitchFamily="18" charset="0"/>
              </a:rPr>
            </a:br>
            <a:endParaRPr lang="en-US" sz="3600" dirty="0"/>
          </a:p>
        </p:txBody>
      </p:sp>
      <p:sp>
        <p:nvSpPr>
          <p:cNvPr id="5" name="Content Placeholder 4">
            <a:extLst>
              <a:ext uri="{FF2B5EF4-FFF2-40B4-BE49-F238E27FC236}">
                <a16:creationId xmlns:a16="http://schemas.microsoft.com/office/drawing/2014/main" id="{EFD89D52-0622-468E-AB4D-09D8F50E6E08}"/>
              </a:ext>
            </a:extLst>
          </p:cNvPr>
          <p:cNvSpPr>
            <a:spLocks noGrp="1"/>
          </p:cNvSpPr>
          <p:nvPr>
            <p:ph idx="1"/>
          </p:nvPr>
        </p:nvSpPr>
        <p:spPr/>
        <p:txBody>
          <a:bodyPr>
            <a:normAutofit/>
          </a:bodyPr>
          <a:lstStyle/>
          <a:p>
            <a:pPr marL="0" indent="0">
              <a:lnSpc>
                <a:spcPct val="200000"/>
              </a:lnSpc>
              <a:buNone/>
            </a:pPr>
            <a:r>
              <a:rPr lang="en-US" sz="3600" dirty="0"/>
              <a:t>Maybe.</a:t>
            </a:r>
          </a:p>
          <a:p>
            <a:pPr marL="0" indent="0">
              <a:lnSpc>
                <a:spcPct val="200000"/>
              </a:lnSpc>
              <a:buNone/>
            </a:pPr>
            <a:r>
              <a:rPr lang="en-US" sz="3600" dirty="0"/>
              <a:t>Only if tested more than once.</a:t>
            </a:r>
          </a:p>
          <a:p>
            <a:pPr marL="0" indent="0">
              <a:lnSpc>
                <a:spcPct val="200000"/>
              </a:lnSpc>
              <a:buNone/>
            </a:pPr>
            <a:r>
              <a:rPr lang="en-US" sz="3600" dirty="0"/>
              <a:t>Scare reports of this occurring.</a:t>
            </a:r>
          </a:p>
        </p:txBody>
      </p:sp>
    </p:spTree>
    <p:extLst>
      <p:ext uri="{BB962C8B-B14F-4D97-AF65-F5344CB8AC3E}">
        <p14:creationId xmlns:p14="http://schemas.microsoft.com/office/powerpoint/2010/main" val="2143533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140CBA-33A8-456A-9BA4-0FE786940187}"/>
              </a:ext>
            </a:extLst>
          </p:cNvPr>
          <p:cNvPicPr>
            <a:picLocks noChangeAspect="1"/>
          </p:cNvPicPr>
          <p:nvPr/>
        </p:nvPicPr>
        <p:blipFill>
          <a:blip r:embed="rId3">
            <a:duotone>
              <a:prstClr val="black"/>
              <a:schemeClr val="accent3">
                <a:tint val="45000"/>
                <a:satMod val="400000"/>
              </a:schemeClr>
            </a:duotone>
            <a:alphaModFix amt="37000"/>
          </a:blip>
          <a:stretch>
            <a:fillRect/>
          </a:stretch>
        </p:blipFill>
        <p:spPr>
          <a:xfrm>
            <a:off x="8086150" y="2445582"/>
            <a:ext cx="7584347" cy="7566324"/>
          </a:xfrm>
          <a:prstGeom prst="rect">
            <a:avLst/>
          </a:prstGeom>
          <a:ln>
            <a:noFill/>
          </a:ln>
        </p:spPr>
      </p:pic>
      <p:pic>
        <p:nvPicPr>
          <p:cNvPr id="2" name="Picture 1">
            <a:extLst>
              <a:ext uri="{FF2B5EF4-FFF2-40B4-BE49-F238E27FC236}">
                <a16:creationId xmlns:a16="http://schemas.microsoft.com/office/drawing/2014/main" id="{CB88FB81-A9C8-4036-92C6-765216053D39}"/>
              </a:ext>
            </a:extLst>
          </p:cNvPr>
          <p:cNvPicPr>
            <a:picLocks noChangeAspect="1"/>
          </p:cNvPicPr>
          <p:nvPr/>
        </p:nvPicPr>
        <p:blipFill>
          <a:blip r:embed="rId4">
            <a:alphaModFix/>
          </a:blip>
          <a:stretch>
            <a:fillRect/>
          </a:stretch>
        </p:blipFill>
        <p:spPr>
          <a:xfrm>
            <a:off x="-1496150" y="1480458"/>
            <a:ext cx="2992300" cy="2982686"/>
          </a:xfrm>
          <a:prstGeom prst="rect">
            <a:avLst/>
          </a:prstGeom>
        </p:spPr>
      </p:pic>
      <p:sp>
        <p:nvSpPr>
          <p:cNvPr id="3" name="Title 2">
            <a:extLst>
              <a:ext uri="{FF2B5EF4-FFF2-40B4-BE49-F238E27FC236}">
                <a16:creationId xmlns:a16="http://schemas.microsoft.com/office/drawing/2014/main" id="{9BBD343E-BEE7-4E11-815A-3440F1DBB7E2}"/>
              </a:ext>
            </a:extLst>
          </p:cNvPr>
          <p:cNvSpPr>
            <a:spLocks noGrp="1"/>
          </p:cNvSpPr>
          <p:nvPr>
            <p:ph type="title"/>
          </p:nvPr>
        </p:nvSpPr>
        <p:spPr/>
        <p:txBody>
          <a:bodyPr>
            <a:noAutofit/>
          </a:bodyPr>
          <a:lstStyle/>
          <a:p>
            <a:r>
              <a:rPr lang="en-US" sz="3600" i="1" dirty="0">
                <a:latin typeface="Calibri" panose="020F0502020204030204" pitchFamily="34" charset="0"/>
                <a:cs typeface="Times New Roman" panose="02020603050405020304" pitchFamily="18" charset="0"/>
              </a:rPr>
              <a:t>“Back to the ‘distance-from-the-equator thing, what proof do you have besides ‘bubble size’?” </a:t>
            </a:r>
            <a:br>
              <a:rPr lang="en-US" sz="3600" i="1" dirty="0">
                <a:latin typeface="Calibri" panose="020F0502020204030204" pitchFamily="34" charset="0"/>
                <a:cs typeface="Times New Roman" panose="02020603050405020304" pitchFamily="18" charset="0"/>
              </a:rPr>
            </a:br>
            <a:endParaRPr lang="en-US" sz="3600" dirty="0"/>
          </a:p>
        </p:txBody>
      </p:sp>
      <p:pic>
        <p:nvPicPr>
          <p:cNvPr id="7" name="Picture 6">
            <a:extLst>
              <a:ext uri="{FF2B5EF4-FFF2-40B4-BE49-F238E27FC236}">
                <a16:creationId xmlns:a16="http://schemas.microsoft.com/office/drawing/2014/main" id="{C09FC5E1-3B9A-4F30-818A-9A7F5EE9F473}"/>
              </a:ext>
            </a:extLst>
          </p:cNvPr>
          <p:cNvPicPr>
            <a:picLocks noChangeAspect="1"/>
          </p:cNvPicPr>
          <p:nvPr/>
        </p:nvPicPr>
        <p:blipFill>
          <a:blip r:embed="rId5"/>
          <a:stretch>
            <a:fillRect/>
          </a:stretch>
        </p:blipFill>
        <p:spPr>
          <a:xfrm>
            <a:off x="0" y="1233181"/>
            <a:ext cx="8248108" cy="5624819"/>
          </a:xfrm>
          <a:prstGeom prst="rect">
            <a:avLst/>
          </a:prstGeom>
        </p:spPr>
      </p:pic>
      <p:sp>
        <p:nvSpPr>
          <p:cNvPr id="8" name="TextBox 7">
            <a:extLst>
              <a:ext uri="{FF2B5EF4-FFF2-40B4-BE49-F238E27FC236}">
                <a16:creationId xmlns:a16="http://schemas.microsoft.com/office/drawing/2014/main" id="{2E2A344B-EE9E-4DFC-AC12-5B527D1EBBDF}"/>
              </a:ext>
            </a:extLst>
          </p:cNvPr>
          <p:cNvSpPr txBox="1"/>
          <p:nvPr/>
        </p:nvSpPr>
        <p:spPr>
          <a:xfrm>
            <a:off x="8248108" y="2776451"/>
            <a:ext cx="3788721" cy="1815882"/>
          </a:xfrm>
          <a:prstGeom prst="rect">
            <a:avLst/>
          </a:prstGeom>
          <a:noFill/>
        </p:spPr>
        <p:txBody>
          <a:bodyPr wrap="square" rtlCol="0">
            <a:spAutoFit/>
          </a:bodyPr>
          <a:lstStyle/>
          <a:p>
            <a:r>
              <a:rPr lang="en-US" sz="2800" dirty="0"/>
              <a:t>What letter do these data points take the form of?</a:t>
            </a:r>
            <a:br>
              <a:rPr lang="en-US" sz="2800" dirty="0"/>
            </a:br>
            <a:r>
              <a:rPr lang="en-US" sz="2800" dirty="0"/>
              <a:t>What does that mean?</a:t>
            </a:r>
          </a:p>
        </p:txBody>
      </p:sp>
    </p:spTree>
    <p:extLst>
      <p:ext uri="{BB962C8B-B14F-4D97-AF65-F5344CB8AC3E}">
        <p14:creationId xmlns:p14="http://schemas.microsoft.com/office/powerpoint/2010/main" val="3585169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140CBA-33A8-456A-9BA4-0FE786940187}"/>
              </a:ext>
            </a:extLst>
          </p:cNvPr>
          <p:cNvPicPr>
            <a:picLocks noChangeAspect="1"/>
          </p:cNvPicPr>
          <p:nvPr/>
        </p:nvPicPr>
        <p:blipFill>
          <a:blip r:embed="rId3">
            <a:duotone>
              <a:prstClr val="black"/>
              <a:schemeClr val="accent3">
                <a:tint val="45000"/>
                <a:satMod val="400000"/>
              </a:schemeClr>
            </a:duotone>
            <a:alphaModFix amt="37000"/>
          </a:blip>
          <a:stretch>
            <a:fillRect/>
          </a:stretch>
        </p:blipFill>
        <p:spPr>
          <a:xfrm>
            <a:off x="8086150" y="2445582"/>
            <a:ext cx="7584347" cy="7566324"/>
          </a:xfrm>
          <a:prstGeom prst="rect">
            <a:avLst/>
          </a:prstGeom>
          <a:ln>
            <a:noFill/>
          </a:ln>
        </p:spPr>
      </p:pic>
      <p:pic>
        <p:nvPicPr>
          <p:cNvPr id="2" name="Picture 1">
            <a:extLst>
              <a:ext uri="{FF2B5EF4-FFF2-40B4-BE49-F238E27FC236}">
                <a16:creationId xmlns:a16="http://schemas.microsoft.com/office/drawing/2014/main" id="{CB88FB81-A9C8-4036-92C6-765216053D39}"/>
              </a:ext>
            </a:extLst>
          </p:cNvPr>
          <p:cNvPicPr>
            <a:picLocks noChangeAspect="1"/>
          </p:cNvPicPr>
          <p:nvPr/>
        </p:nvPicPr>
        <p:blipFill>
          <a:blip r:embed="rId4">
            <a:alphaModFix/>
          </a:blip>
          <a:stretch>
            <a:fillRect/>
          </a:stretch>
        </p:blipFill>
        <p:spPr>
          <a:xfrm>
            <a:off x="-1496150" y="1480458"/>
            <a:ext cx="2992300" cy="2982686"/>
          </a:xfrm>
          <a:prstGeom prst="rect">
            <a:avLst/>
          </a:prstGeom>
        </p:spPr>
      </p:pic>
      <p:pic>
        <p:nvPicPr>
          <p:cNvPr id="9" name="Picture 8">
            <a:extLst>
              <a:ext uri="{FF2B5EF4-FFF2-40B4-BE49-F238E27FC236}">
                <a16:creationId xmlns:a16="http://schemas.microsoft.com/office/drawing/2014/main" id="{00CFAC5C-0525-4471-BB44-4E851BE645E5}"/>
              </a:ext>
            </a:extLst>
          </p:cNvPr>
          <p:cNvPicPr>
            <a:picLocks noChangeAspect="1"/>
          </p:cNvPicPr>
          <p:nvPr/>
        </p:nvPicPr>
        <p:blipFill>
          <a:blip r:embed="rId5"/>
          <a:stretch>
            <a:fillRect/>
          </a:stretch>
        </p:blipFill>
        <p:spPr>
          <a:xfrm>
            <a:off x="1737685" y="460949"/>
            <a:ext cx="8716629" cy="5936102"/>
          </a:xfrm>
          <a:prstGeom prst="rect">
            <a:avLst/>
          </a:prstGeom>
        </p:spPr>
      </p:pic>
    </p:spTree>
    <p:extLst>
      <p:ext uri="{BB962C8B-B14F-4D97-AF65-F5344CB8AC3E}">
        <p14:creationId xmlns:p14="http://schemas.microsoft.com/office/powerpoint/2010/main" val="3022948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140CBA-33A8-456A-9BA4-0FE786940187}"/>
              </a:ext>
            </a:extLst>
          </p:cNvPr>
          <p:cNvPicPr>
            <a:picLocks noChangeAspect="1"/>
          </p:cNvPicPr>
          <p:nvPr/>
        </p:nvPicPr>
        <p:blipFill>
          <a:blip r:embed="rId3">
            <a:duotone>
              <a:prstClr val="black"/>
              <a:schemeClr val="accent3">
                <a:tint val="45000"/>
                <a:satMod val="400000"/>
              </a:schemeClr>
            </a:duotone>
            <a:alphaModFix amt="37000"/>
          </a:blip>
          <a:stretch>
            <a:fillRect/>
          </a:stretch>
        </p:blipFill>
        <p:spPr>
          <a:xfrm>
            <a:off x="8086150" y="2445582"/>
            <a:ext cx="7584347" cy="7566324"/>
          </a:xfrm>
          <a:prstGeom prst="rect">
            <a:avLst/>
          </a:prstGeom>
          <a:ln>
            <a:noFill/>
          </a:ln>
        </p:spPr>
      </p:pic>
      <p:pic>
        <p:nvPicPr>
          <p:cNvPr id="2" name="Picture 1">
            <a:extLst>
              <a:ext uri="{FF2B5EF4-FFF2-40B4-BE49-F238E27FC236}">
                <a16:creationId xmlns:a16="http://schemas.microsoft.com/office/drawing/2014/main" id="{CB88FB81-A9C8-4036-92C6-765216053D39}"/>
              </a:ext>
            </a:extLst>
          </p:cNvPr>
          <p:cNvPicPr>
            <a:picLocks noChangeAspect="1"/>
          </p:cNvPicPr>
          <p:nvPr/>
        </p:nvPicPr>
        <p:blipFill>
          <a:blip r:embed="rId4">
            <a:alphaModFix/>
          </a:blip>
          <a:stretch>
            <a:fillRect/>
          </a:stretch>
        </p:blipFill>
        <p:spPr>
          <a:xfrm>
            <a:off x="-1496150" y="1480458"/>
            <a:ext cx="2992300" cy="2982686"/>
          </a:xfrm>
          <a:prstGeom prst="rect">
            <a:avLst/>
          </a:prstGeom>
        </p:spPr>
      </p:pic>
      <p:sp>
        <p:nvSpPr>
          <p:cNvPr id="3" name="Title 2">
            <a:extLst>
              <a:ext uri="{FF2B5EF4-FFF2-40B4-BE49-F238E27FC236}">
                <a16:creationId xmlns:a16="http://schemas.microsoft.com/office/drawing/2014/main" id="{9BBD343E-BEE7-4E11-815A-3440F1DBB7E2}"/>
              </a:ext>
            </a:extLst>
          </p:cNvPr>
          <p:cNvSpPr>
            <a:spLocks noGrp="1"/>
          </p:cNvSpPr>
          <p:nvPr>
            <p:ph type="title"/>
          </p:nvPr>
        </p:nvSpPr>
        <p:spPr>
          <a:xfrm>
            <a:off x="838200" y="661237"/>
            <a:ext cx="10515600" cy="1325563"/>
          </a:xfrm>
        </p:spPr>
        <p:txBody>
          <a:bodyPr>
            <a:noAutofit/>
          </a:bodyPr>
          <a:lstStyle/>
          <a:p>
            <a:r>
              <a:rPr lang="en-US" sz="3600" i="1" dirty="0">
                <a:latin typeface="Calibri" panose="020F0502020204030204" pitchFamily="34" charset="0"/>
                <a:cs typeface="Times New Roman" panose="02020603050405020304" pitchFamily="18" charset="0"/>
              </a:rPr>
              <a:t>“What was the big deal about the ‘first million cases’ or ‘first 100,000 deaths?’  What is a ‘milestone?’</a:t>
            </a:r>
            <a:br>
              <a:rPr lang="en-US" sz="3600" i="1" dirty="0">
                <a:latin typeface="Calibri" panose="020F0502020204030204" pitchFamily="34" charset="0"/>
                <a:cs typeface="Times New Roman" panose="02020603050405020304" pitchFamily="18" charset="0"/>
              </a:rPr>
            </a:br>
            <a:endParaRPr lang="en-US" sz="3600" dirty="0"/>
          </a:p>
        </p:txBody>
      </p:sp>
      <p:sp>
        <p:nvSpPr>
          <p:cNvPr id="5" name="Content Placeholder 4">
            <a:extLst>
              <a:ext uri="{FF2B5EF4-FFF2-40B4-BE49-F238E27FC236}">
                <a16:creationId xmlns:a16="http://schemas.microsoft.com/office/drawing/2014/main" id="{EFD89D52-0622-468E-AB4D-09D8F50E6E08}"/>
              </a:ext>
            </a:extLst>
          </p:cNvPr>
          <p:cNvSpPr>
            <a:spLocks noGrp="1"/>
          </p:cNvSpPr>
          <p:nvPr>
            <p:ph idx="1"/>
          </p:nvPr>
        </p:nvSpPr>
        <p:spPr/>
        <p:txBody>
          <a:bodyPr>
            <a:normAutofit fontScale="92500" lnSpcReduction="10000"/>
          </a:bodyPr>
          <a:lstStyle/>
          <a:p>
            <a:pPr marL="0" indent="0">
              <a:lnSpc>
                <a:spcPct val="200000"/>
              </a:lnSpc>
              <a:buNone/>
            </a:pPr>
            <a:r>
              <a:rPr lang="en-US" sz="3600" dirty="0"/>
              <a:t>‘Round numbers’</a:t>
            </a:r>
          </a:p>
          <a:p>
            <a:pPr marL="0" indent="0">
              <a:lnSpc>
                <a:spcPct val="200000"/>
              </a:lnSpc>
              <a:buNone/>
            </a:pPr>
            <a:r>
              <a:rPr lang="en-US" sz="3600" dirty="0"/>
              <a:t>Sound scary and get peoples’ attention</a:t>
            </a:r>
          </a:p>
          <a:p>
            <a:pPr marL="0" indent="0">
              <a:lnSpc>
                <a:spcPct val="200000"/>
              </a:lnSpc>
              <a:buNone/>
            </a:pPr>
            <a:r>
              <a:rPr lang="en-US" sz="3600" dirty="0"/>
              <a:t>No statistical significance</a:t>
            </a:r>
          </a:p>
          <a:p>
            <a:pPr marL="0" indent="0">
              <a:lnSpc>
                <a:spcPct val="200000"/>
              </a:lnSpc>
              <a:buNone/>
            </a:pPr>
            <a:r>
              <a:rPr lang="en-US" sz="3600" dirty="0"/>
              <a:t>Potential for misunderstanding is great</a:t>
            </a:r>
          </a:p>
        </p:txBody>
      </p:sp>
    </p:spTree>
    <p:extLst>
      <p:ext uri="{BB962C8B-B14F-4D97-AF65-F5344CB8AC3E}">
        <p14:creationId xmlns:p14="http://schemas.microsoft.com/office/powerpoint/2010/main" val="663791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140CBA-33A8-456A-9BA4-0FE786940187}"/>
              </a:ext>
            </a:extLst>
          </p:cNvPr>
          <p:cNvPicPr>
            <a:picLocks noChangeAspect="1"/>
          </p:cNvPicPr>
          <p:nvPr/>
        </p:nvPicPr>
        <p:blipFill>
          <a:blip r:embed="rId3">
            <a:duotone>
              <a:prstClr val="black"/>
              <a:schemeClr val="accent3">
                <a:tint val="45000"/>
                <a:satMod val="400000"/>
              </a:schemeClr>
            </a:duotone>
            <a:alphaModFix amt="37000"/>
          </a:blip>
          <a:stretch>
            <a:fillRect/>
          </a:stretch>
        </p:blipFill>
        <p:spPr>
          <a:xfrm>
            <a:off x="8086150" y="2445582"/>
            <a:ext cx="7584347" cy="7566324"/>
          </a:xfrm>
          <a:prstGeom prst="rect">
            <a:avLst/>
          </a:prstGeom>
          <a:ln>
            <a:noFill/>
          </a:ln>
        </p:spPr>
      </p:pic>
      <p:pic>
        <p:nvPicPr>
          <p:cNvPr id="2" name="Picture 1">
            <a:extLst>
              <a:ext uri="{FF2B5EF4-FFF2-40B4-BE49-F238E27FC236}">
                <a16:creationId xmlns:a16="http://schemas.microsoft.com/office/drawing/2014/main" id="{CB88FB81-A9C8-4036-92C6-765216053D39}"/>
              </a:ext>
            </a:extLst>
          </p:cNvPr>
          <p:cNvPicPr>
            <a:picLocks noChangeAspect="1"/>
          </p:cNvPicPr>
          <p:nvPr/>
        </p:nvPicPr>
        <p:blipFill>
          <a:blip r:embed="rId4">
            <a:alphaModFix/>
          </a:blip>
          <a:stretch>
            <a:fillRect/>
          </a:stretch>
        </p:blipFill>
        <p:spPr>
          <a:xfrm>
            <a:off x="-1496150" y="1480458"/>
            <a:ext cx="2992300" cy="2982686"/>
          </a:xfrm>
          <a:prstGeom prst="rect">
            <a:avLst/>
          </a:prstGeom>
        </p:spPr>
      </p:pic>
      <p:sp>
        <p:nvSpPr>
          <p:cNvPr id="3" name="Title 2">
            <a:extLst>
              <a:ext uri="{FF2B5EF4-FFF2-40B4-BE49-F238E27FC236}">
                <a16:creationId xmlns:a16="http://schemas.microsoft.com/office/drawing/2014/main" id="{9BBD343E-BEE7-4E11-815A-3440F1DBB7E2}"/>
              </a:ext>
            </a:extLst>
          </p:cNvPr>
          <p:cNvSpPr>
            <a:spLocks noGrp="1"/>
          </p:cNvSpPr>
          <p:nvPr>
            <p:ph type="title"/>
          </p:nvPr>
        </p:nvSpPr>
        <p:spPr>
          <a:xfrm>
            <a:off x="838200" y="491181"/>
            <a:ext cx="10515600" cy="1580053"/>
          </a:xfrm>
        </p:spPr>
        <p:txBody>
          <a:bodyPr>
            <a:normAutofit/>
          </a:bodyPr>
          <a:lstStyle/>
          <a:p>
            <a:r>
              <a:rPr lang="en-US" sz="3600" i="1" dirty="0">
                <a:effectLst/>
                <a:latin typeface="Calibri" panose="020F0502020204030204" pitchFamily="34" charset="0"/>
                <a:ea typeface="Calibri" panose="020F0502020204030204" pitchFamily="34" charset="0"/>
                <a:cs typeface="Times New Roman" panose="02020603050405020304" pitchFamily="18" charset="0"/>
              </a:rPr>
              <a:t>“Do countries that do better preventing chronic illness have fewer COVID-19 deaths?”</a:t>
            </a:r>
            <a:br>
              <a:rPr lang="en-US" sz="3600" i="1" dirty="0">
                <a:latin typeface="Calibri" panose="020F0502020204030204" pitchFamily="34" charset="0"/>
                <a:ea typeface="Calibri" panose="020F0502020204030204" pitchFamily="34" charset="0"/>
                <a:cs typeface="Times New Roman" panose="02020603050405020304" pitchFamily="18" charset="0"/>
              </a:rPr>
            </a:br>
            <a:endParaRPr lang="en-US" sz="3600" dirty="0"/>
          </a:p>
        </p:txBody>
      </p:sp>
      <p:sp>
        <p:nvSpPr>
          <p:cNvPr id="5" name="Content Placeholder 4">
            <a:extLst>
              <a:ext uri="{FF2B5EF4-FFF2-40B4-BE49-F238E27FC236}">
                <a16:creationId xmlns:a16="http://schemas.microsoft.com/office/drawing/2014/main" id="{EFD89D52-0622-468E-AB4D-09D8F50E6E08}"/>
              </a:ext>
            </a:extLst>
          </p:cNvPr>
          <p:cNvSpPr>
            <a:spLocks noGrp="1"/>
          </p:cNvSpPr>
          <p:nvPr>
            <p:ph idx="1"/>
          </p:nvPr>
        </p:nvSpPr>
        <p:spPr>
          <a:xfrm>
            <a:off x="838200" y="3194277"/>
            <a:ext cx="10515600" cy="2982686"/>
          </a:xfrm>
        </p:spPr>
        <p:txBody>
          <a:bodyPr>
            <a:normAutofit/>
          </a:bodyPr>
          <a:lstStyle/>
          <a:p>
            <a:pPr marL="0" indent="0">
              <a:lnSpc>
                <a:spcPct val="200000"/>
              </a:lnSpc>
              <a:buNone/>
            </a:pPr>
            <a:r>
              <a:rPr lang="en-US" sz="3600" dirty="0"/>
              <a:t>Counts vs rates</a:t>
            </a:r>
          </a:p>
          <a:p>
            <a:pPr marL="0" indent="0">
              <a:lnSpc>
                <a:spcPct val="200000"/>
              </a:lnSpc>
              <a:buNone/>
            </a:pPr>
            <a:r>
              <a:rPr lang="en-US" sz="3600" dirty="0"/>
              <a:t>Apples to oranges!</a:t>
            </a:r>
          </a:p>
        </p:txBody>
      </p:sp>
    </p:spTree>
    <p:extLst>
      <p:ext uri="{BB962C8B-B14F-4D97-AF65-F5344CB8AC3E}">
        <p14:creationId xmlns:p14="http://schemas.microsoft.com/office/powerpoint/2010/main" val="2888726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140CBA-33A8-456A-9BA4-0FE786940187}"/>
              </a:ext>
            </a:extLst>
          </p:cNvPr>
          <p:cNvPicPr>
            <a:picLocks noChangeAspect="1"/>
          </p:cNvPicPr>
          <p:nvPr/>
        </p:nvPicPr>
        <p:blipFill>
          <a:blip r:embed="rId3">
            <a:duotone>
              <a:prstClr val="black"/>
              <a:schemeClr val="accent3">
                <a:tint val="45000"/>
                <a:satMod val="400000"/>
              </a:schemeClr>
            </a:duotone>
            <a:alphaModFix amt="37000"/>
          </a:blip>
          <a:stretch>
            <a:fillRect/>
          </a:stretch>
        </p:blipFill>
        <p:spPr>
          <a:xfrm>
            <a:off x="8086150" y="2445582"/>
            <a:ext cx="7584347" cy="7566324"/>
          </a:xfrm>
          <a:prstGeom prst="rect">
            <a:avLst/>
          </a:prstGeom>
          <a:ln>
            <a:noFill/>
          </a:ln>
        </p:spPr>
      </p:pic>
      <p:pic>
        <p:nvPicPr>
          <p:cNvPr id="2" name="Picture 1">
            <a:extLst>
              <a:ext uri="{FF2B5EF4-FFF2-40B4-BE49-F238E27FC236}">
                <a16:creationId xmlns:a16="http://schemas.microsoft.com/office/drawing/2014/main" id="{CB88FB81-A9C8-4036-92C6-765216053D39}"/>
              </a:ext>
            </a:extLst>
          </p:cNvPr>
          <p:cNvPicPr>
            <a:picLocks noChangeAspect="1"/>
          </p:cNvPicPr>
          <p:nvPr/>
        </p:nvPicPr>
        <p:blipFill>
          <a:blip r:embed="rId4">
            <a:alphaModFix/>
          </a:blip>
          <a:stretch>
            <a:fillRect/>
          </a:stretch>
        </p:blipFill>
        <p:spPr>
          <a:xfrm>
            <a:off x="-1496150" y="1480458"/>
            <a:ext cx="2992300" cy="2982686"/>
          </a:xfrm>
          <a:prstGeom prst="rect">
            <a:avLst/>
          </a:prstGeom>
        </p:spPr>
      </p:pic>
      <p:sp>
        <p:nvSpPr>
          <p:cNvPr id="3" name="Title 2">
            <a:extLst>
              <a:ext uri="{FF2B5EF4-FFF2-40B4-BE49-F238E27FC236}">
                <a16:creationId xmlns:a16="http://schemas.microsoft.com/office/drawing/2014/main" id="{9BBD343E-BEE7-4E11-815A-3440F1DBB7E2}"/>
              </a:ext>
            </a:extLst>
          </p:cNvPr>
          <p:cNvSpPr>
            <a:spLocks noGrp="1"/>
          </p:cNvSpPr>
          <p:nvPr>
            <p:ph type="title"/>
          </p:nvPr>
        </p:nvSpPr>
        <p:spPr/>
        <p:txBody>
          <a:bodyPr>
            <a:noAutofit/>
          </a:bodyPr>
          <a:lstStyle/>
          <a:p>
            <a:r>
              <a:rPr lang="en-US" sz="3600" i="1" dirty="0">
                <a:effectLst/>
                <a:latin typeface="Calibri" panose="020F0502020204030204" pitchFamily="34" charset="0"/>
                <a:ea typeface="Calibri" panose="020F0502020204030204" pitchFamily="34" charset="0"/>
                <a:cs typeface="Times New Roman" panose="02020603050405020304" pitchFamily="18" charset="0"/>
              </a:rPr>
              <a:t>“So we can’t tell if countries that do better preventing chronic illness have fewer COVID-19 deaths?”</a:t>
            </a:r>
            <a:endParaRPr lang="en-US" sz="3600" dirty="0"/>
          </a:p>
        </p:txBody>
      </p:sp>
      <p:pic>
        <p:nvPicPr>
          <p:cNvPr id="12" name="Picture 11">
            <a:extLst>
              <a:ext uri="{FF2B5EF4-FFF2-40B4-BE49-F238E27FC236}">
                <a16:creationId xmlns:a16="http://schemas.microsoft.com/office/drawing/2014/main" id="{0919B1F7-D967-4DC3-95AD-6C7357D28153}"/>
              </a:ext>
            </a:extLst>
          </p:cNvPr>
          <p:cNvPicPr>
            <a:picLocks noChangeAspect="1"/>
          </p:cNvPicPr>
          <p:nvPr/>
        </p:nvPicPr>
        <p:blipFill>
          <a:blip r:embed="rId5"/>
          <a:stretch>
            <a:fillRect/>
          </a:stretch>
        </p:blipFill>
        <p:spPr>
          <a:xfrm>
            <a:off x="1171867" y="2033483"/>
            <a:ext cx="9848266" cy="3735549"/>
          </a:xfrm>
          <a:prstGeom prst="rect">
            <a:avLst/>
          </a:prstGeom>
        </p:spPr>
      </p:pic>
    </p:spTree>
    <p:extLst>
      <p:ext uri="{BB962C8B-B14F-4D97-AF65-F5344CB8AC3E}">
        <p14:creationId xmlns:p14="http://schemas.microsoft.com/office/powerpoint/2010/main" val="544115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140CBA-33A8-456A-9BA4-0FE786940187}"/>
              </a:ext>
            </a:extLst>
          </p:cNvPr>
          <p:cNvPicPr>
            <a:picLocks noChangeAspect="1"/>
          </p:cNvPicPr>
          <p:nvPr/>
        </p:nvPicPr>
        <p:blipFill>
          <a:blip r:embed="rId3">
            <a:duotone>
              <a:prstClr val="black"/>
              <a:schemeClr val="accent3">
                <a:tint val="45000"/>
                <a:satMod val="400000"/>
              </a:schemeClr>
            </a:duotone>
            <a:alphaModFix amt="37000"/>
          </a:blip>
          <a:stretch>
            <a:fillRect/>
          </a:stretch>
        </p:blipFill>
        <p:spPr>
          <a:xfrm>
            <a:off x="8086150" y="2445582"/>
            <a:ext cx="7584347" cy="7566324"/>
          </a:xfrm>
          <a:prstGeom prst="rect">
            <a:avLst/>
          </a:prstGeom>
          <a:ln>
            <a:noFill/>
          </a:ln>
        </p:spPr>
      </p:pic>
      <p:pic>
        <p:nvPicPr>
          <p:cNvPr id="2" name="Picture 1">
            <a:extLst>
              <a:ext uri="{FF2B5EF4-FFF2-40B4-BE49-F238E27FC236}">
                <a16:creationId xmlns:a16="http://schemas.microsoft.com/office/drawing/2014/main" id="{CB88FB81-A9C8-4036-92C6-765216053D39}"/>
              </a:ext>
            </a:extLst>
          </p:cNvPr>
          <p:cNvPicPr>
            <a:picLocks noChangeAspect="1"/>
          </p:cNvPicPr>
          <p:nvPr/>
        </p:nvPicPr>
        <p:blipFill>
          <a:blip r:embed="rId4">
            <a:alphaModFix/>
          </a:blip>
          <a:stretch>
            <a:fillRect/>
          </a:stretch>
        </p:blipFill>
        <p:spPr>
          <a:xfrm>
            <a:off x="-1496150" y="1480458"/>
            <a:ext cx="2992300" cy="2982686"/>
          </a:xfrm>
          <a:prstGeom prst="rect">
            <a:avLst/>
          </a:prstGeom>
        </p:spPr>
      </p:pic>
      <p:sp>
        <p:nvSpPr>
          <p:cNvPr id="3" name="Title 2">
            <a:extLst>
              <a:ext uri="{FF2B5EF4-FFF2-40B4-BE49-F238E27FC236}">
                <a16:creationId xmlns:a16="http://schemas.microsoft.com/office/drawing/2014/main" id="{9BBD343E-BEE7-4E11-815A-3440F1DBB7E2}"/>
              </a:ext>
            </a:extLst>
          </p:cNvPr>
          <p:cNvSpPr>
            <a:spLocks noGrp="1"/>
          </p:cNvSpPr>
          <p:nvPr>
            <p:ph type="title"/>
          </p:nvPr>
        </p:nvSpPr>
        <p:spPr/>
        <p:txBody>
          <a:bodyPr>
            <a:noAutofit/>
          </a:bodyPr>
          <a:lstStyle/>
          <a:p>
            <a:r>
              <a:rPr lang="en-US" sz="3600" i="1" dirty="0">
                <a:effectLst/>
                <a:latin typeface="Calibri" panose="020F0502020204030204" pitchFamily="34" charset="0"/>
                <a:ea typeface="Calibri" panose="020F0502020204030204" pitchFamily="34" charset="0"/>
                <a:cs typeface="Times New Roman" panose="02020603050405020304" pitchFamily="18" charset="0"/>
              </a:rPr>
              <a:t>“So we can’t tell if countries that do better preventing chronic illness have fewer COVID-19 deaths?”</a:t>
            </a:r>
            <a:endParaRPr lang="en-US" sz="3600" dirty="0"/>
          </a:p>
        </p:txBody>
      </p:sp>
      <p:sp>
        <p:nvSpPr>
          <p:cNvPr id="8" name="TextBox 7">
            <a:extLst>
              <a:ext uri="{FF2B5EF4-FFF2-40B4-BE49-F238E27FC236}">
                <a16:creationId xmlns:a16="http://schemas.microsoft.com/office/drawing/2014/main" id="{75324FBE-1773-4654-8866-7BE26DD9094F}"/>
              </a:ext>
            </a:extLst>
          </p:cNvPr>
          <p:cNvSpPr txBox="1"/>
          <p:nvPr/>
        </p:nvSpPr>
        <p:spPr>
          <a:xfrm>
            <a:off x="232756" y="2016962"/>
            <a:ext cx="2278241" cy="3170099"/>
          </a:xfrm>
          <a:prstGeom prst="rect">
            <a:avLst/>
          </a:prstGeom>
          <a:noFill/>
        </p:spPr>
        <p:txBody>
          <a:bodyPr wrap="square" rtlCol="0">
            <a:spAutoFit/>
          </a:bodyPr>
          <a:lstStyle/>
          <a:p>
            <a:r>
              <a:rPr lang="en-US" sz="2000" i="1" dirty="0"/>
              <a:t>Yes, we can!  COVID-19 death rates are higher in countries that do poorer at prevention of chronic medical conditions.</a:t>
            </a:r>
            <a:br>
              <a:rPr lang="en-US" sz="2000" i="1" dirty="0"/>
            </a:br>
            <a:r>
              <a:rPr lang="en-US" sz="2000" i="1" dirty="0"/>
              <a:t>*Diabetes appears to be reversed.</a:t>
            </a:r>
          </a:p>
        </p:txBody>
      </p:sp>
      <p:sp>
        <p:nvSpPr>
          <p:cNvPr id="9" name="TextBox 8">
            <a:extLst>
              <a:ext uri="{FF2B5EF4-FFF2-40B4-BE49-F238E27FC236}">
                <a16:creationId xmlns:a16="http://schemas.microsoft.com/office/drawing/2014/main" id="{AFD89A4C-A343-4B82-ABBC-AB5FF2BEC058}"/>
              </a:ext>
            </a:extLst>
          </p:cNvPr>
          <p:cNvSpPr txBox="1"/>
          <p:nvPr/>
        </p:nvSpPr>
        <p:spPr>
          <a:xfrm>
            <a:off x="8690079" y="2350582"/>
            <a:ext cx="3269165" cy="400110"/>
          </a:xfrm>
          <a:prstGeom prst="rect">
            <a:avLst/>
          </a:prstGeom>
          <a:noFill/>
        </p:spPr>
        <p:txBody>
          <a:bodyPr wrap="square" rtlCol="0">
            <a:spAutoFit/>
          </a:bodyPr>
          <a:lstStyle/>
          <a:p>
            <a:r>
              <a:rPr lang="en-US" sz="2000" dirty="0">
                <a:solidFill>
                  <a:schemeClr val="accent2">
                    <a:lumMod val="75000"/>
                  </a:schemeClr>
                </a:solidFill>
              </a:rPr>
              <a:t>Perfect positive correlation</a:t>
            </a:r>
          </a:p>
        </p:txBody>
      </p:sp>
      <p:sp>
        <p:nvSpPr>
          <p:cNvPr id="10" name="TextBox 9">
            <a:extLst>
              <a:ext uri="{FF2B5EF4-FFF2-40B4-BE49-F238E27FC236}">
                <a16:creationId xmlns:a16="http://schemas.microsoft.com/office/drawing/2014/main" id="{576A1380-3B11-43BB-8E35-238FAB120C28}"/>
              </a:ext>
            </a:extLst>
          </p:cNvPr>
          <p:cNvSpPr txBox="1"/>
          <p:nvPr/>
        </p:nvSpPr>
        <p:spPr>
          <a:xfrm>
            <a:off x="8690079" y="6492875"/>
            <a:ext cx="3269165" cy="400110"/>
          </a:xfrm>
          <a:prstGeom prst="rect">
            <a:avLst/>
          </a:prstGeom>
          <a:noFill/>
        </p:spPr>
        <p:txBody>
          <a:bodyPr wrap="square" rtlCol="0">
            <a:spAutoFit/>
          </a:bodyPr>
          <a:lstStyle/>
          <a:p>
            <a:r>
              <a:rPr lang="en-US" sz="2000" dirty="0">
                <a:solidFill>
                  <a:schemeClr val="accent1">
                    <a:lumMod val="75000"/>
                  </a:schemeClr>
                </a:solidFill>
              </a:rPr>
              <a:t>Perfect negative correlation</a:t>
            </a:r>
          </a:p>
        </p:txBody>
      </p:sp>
      <p:pic>
        <p:nvPicPr>
          <p:cNvPr id="13" name="Picture 12">
            <a:extLst>
              <a:ext uri="{FF2B5EF4-FFF2-40B4-BE49-F238E27FC236}">
                <a16:creationId xmlns:a16="http://schemas.microsoft.com/office/drawing/2014/main" id="{D8A72C94-3D8A-43E1-BE2B-B321D684131F}"/>
              </a:ext>
            </a:extLst>
          </p:cNvPr>
          <p:cNvPicPr>
            <a:picLocks noChangeAspect="1"/>
          </p:cNvPicPr>
          <p:nvPr/>
        </p:nvPicPr>
        <p:blipFill>
          <a:blip r:embed="rId5"/>
          <a:stretch>
            <a:fillRect/>
          </a:stretch>
        </p:blipFill>
        <p:spPr>
          <a:xfrm>
            <a:off x="2232561" y="1547951"/>
            <a:ext cx="6457518" cy="5267976"/>
          </a:xfrm>
          <a:prstGeom prst="rect">
            <a:avLst/>
          </a:prstGeom>
        </p:spPr>
      </p:pic>
      <p:sp>
        <p:nvSpPr>
          <p:cNvPr id="14" name="Oval 13">
            <a:extLst>
              <a:ext uri="{FF2B5EF4-FFF2-40B4-BE49-F238E27FC236}">
                <a16:creationId xmlns:a16="http://schemas.microsoft.com/office/drawing/2014/main" id="{AA3B7809-A511-4853-BF9F-AA9B5B50716C}"/>
              </a:ext>
            </a:extLst>
          </p:cNvPr>
          <p:cNvSpPr/>
          <p:nvPr/>
        </p:nvSpPr>
        <p:spPr>
          <a:xfrm>
            <a:off x="5082639" y="2445582"/>
            <a:ext cx="338275" cy="305110"/>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42AE8F60-450C-4FE5-8302-652A9B5BE7FC}"/>
              </a:ext>
            </a:extLst>
          </p:cNvPr>
          <p:cNvSpPr/>
          <p:nvPr/>
        </p:nvSpPr>
        <p:spPr>
          <a:xfrm>
            <a:off x="5104356" y="3170048"/>
            <a:ext cx="338275" cy="311473"/>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1F51B425-00A9-4940-B654-99C2FCA415F5}"/>
              </a:ext>
            </a:extLst>
          </p:cNvPr>
          <p:cNvSpPr/>
          <p:nvPr/>
        </p:nvSpPr>
        <p:spPr>
          <a:xfrm>
            <a:off x="5093125" y="4926955"/>
            <a:ext cx="338275" cy="305110"/>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E8FF6A98-F4B4-4522-8EB0-F6CCB94C9B3E}"/>
              </a:ext>
            </a:extLst>
          </p:cNvPr>
          <p:cNvSpPr/>
          <p:nvPr/>
        </p:nvSpPr>
        <p:spPr>
          <a:xfrm>
            <a:off x="5093124" y="5993059"/>
            <a:ext cx="338275" cy="305110"/>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61175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8E147F2-4C31-4EC8-812A-8DEE72E983DC}"/>
              </a:ext>
            </a:extLst>
          </p:cNvPr>
          <p:cNvPicPr>
            <a:picLocks noChangeAspect="1"/>
          </p:cNvPicPr>
          <p:nvPr/>
        </p:nvPicPr>
        <p:blipFill>
          <a:blip r:embed="rId3"/>
          <a:stretch>
            <a:fillRect/>
          </a:stretch>
        </p:blipFill>
        <p:spPr>
          <a:xfrm>
            <a:off x="2508106" y="1690688"/>
            <a:ext cx="6284465" cy="5126801"/>
          </a:xfrm>
          <a:prstGeom prst="rect">
            <a:avLst/>
          </a:prstGeom>
        </p:spPr>
      </p:pic>
      <p:pic>
        <p:nvPicPr>
          <p:cNvPr id="4" name="Picture 3">
            <a:extLst>
              <a:ext uri="{FF2B5EF4-FFF2-40B4-BE49-F238E27FC236}">
                <a16:creationId xmlns:a16="http://schemas.microsoft.com/office/drawing/2014/main" id="{6B140CBA-33A8-456A-9BA4-0FE786940187}"/>
              </a:ext>
            </a:extLst>
          </p:cNvPr>
          <p:cNvPicPr>
            <a:picLocks noChangeAspect="1"/>
          </p:cNvPicPr>
          <p:nvPr/>
        </p:nvPicPr>
        <p:blipFill>
          <a:blip r:embed="rId4">
            <a:duotone>
              <a:prstClr val="black"/>
              <a:schemeClr val="accent3">
                <a:tint val="45000"/>
                <a:satMod val="400000"/>
              </a:schemeClr>
            </a:duotone>
            <a:alphaModFix amt="37000"/>
          </a:blip>
          <a:stretch>
            <a:fillRect/>
          </a:stretch>
        </p:blipFill>
        <p:spPr>
          <a:xfrm>
            <a:off x="8086150" y="2457037"/>
            <a:ext cx="7584347" cy="7566324"/>
          </a:xfrm>
          <a:prstGeom prst="rect">
            <a:avLst/>
          </a:prstGeom>
          <a:ln>
            <a:noFill/>
          </a:ln>
        </p:spPr>
      </p:pic>
      <p:pic>
        <p:nvPicPr>
          <p:cNvPr id="2" name="Picture 1">
            <a:extLst>
              <a:ext uri="{FF2B5EF4-FFF2-40B4-BE49-F238E27FC236}">
                <a16:creationId xmlns:a16="http://schemas.microsoft.com/office/drawing/2014/main" id="{CB88FB81-A9C8-4036-92C6-765216053D39}"/>
              </a:ext>
            </a:extLst>
          </p:cNvPr>
          <p:cNvPicPr>
            <a:picLocks noChangeAspect="1"/>
          </p:cNvPicPr>
          <p:nvPr/>
        </p:nvPicPr>
        <p:blipFill>
          <a:blip r:embed="rId5">
            <a:alphaModFix/>
          </a:blip>
          <a:stretch>
            <a:fillRect/>
          </a:stretch>
        </p:blipFill>
        <p:spPr>
          <a:xfrm>
            <a:off x="-1496150" y="1480458"/>
            <a:ext cx="2992300" cy="2982686"/>
          </a:xfrm>
          <a:prstGeom prst="rect">
            <a:avLst/>
          </a:prstGeom>
        </p:spPr>
      </p:pic>
      <p:sp>
        <p:nvSpPr>
          <p:cNvPr id="3" name="Title 2">
            <a:extLst>
              <a:ext uri="{FF2B5EF4-FFF2-40B4-BE49-F238E27FC236}">
                <a16:creationId xmlns:a16="http://schemas.microsoft.com/office/drawing/2014/main" id="{9BBD343E-BEE7-4E11-815A-3440F1DBB7E2}"/>
              </a:ext>
            </a:extLst>
          </p:cNvPr>
          <p:cNvSpPr>
            <a:spLocks noGrp="1"/>
          </p:cNvSpPr>
          <p:nvPr>
            <p:ph type="title"/>
          </p:nvPr>
        </p:nvSpPr>
        <p:spPr/>
        <p:txBody>
          <a:bodyPr>
            <a:normAutofit fontScale="90000"/>
          </a:bodyPr>
          <a:lstStyle/>
          <a:p>
            <a:r>
              <a:rPr lang="en-US" sz="4400" i="1" dirty="0">
                <a:effectLst/>
                <a:latin typeface="Calibri" panose="020F0502020204030204" pitchFamily="34" charset="0"/>
                <a:ea typeface="Calibri" panose="020F0502020204030204" pitchFamily="34" charset="0"/>
                <a:cs typeface="Times New Roman" panose="02020603050405020304" pitchFamily="18" charset="0"/>
              </a:rPr>
              <a:t>“Do countries with higher population densities have higher COVID-19 cumulative incidence?”</a:t>
            </a:r>
            <a:endParaRPr lang="en-US" dirty="0"/>
          </a:p>
        </p:txBody>
      </p:sp>
      <p:sp>
        <p:nvSpPr>
          <p:cNvPr id="14" name="Oval 13">
            <a:extLst>
              <a:ext uri="{FF2B5EF4-FFF2-40B4-BE49-F238E27FC236}">
                <a16:creationId xmlns:a16="http://schemas.microsoft.com/office/drawing/2014/main" id="{E69EC69F-F875-4557-B299-CC9E378DB6A3}"/>
              </a:ext>
            </a:extLst>
          </p:cNvPr>
          <p:cNvSpPr/>
          <p:nvPr/>
        </p:nvSpPr>
        <p:spPr>
          <a:xfrm>
            <a:off x="7731722" y="3897946"/>
            <a:ext cx="330678" cy="759785"/>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F2021450-28A2-4801-80EF-FC927F342D7A}"/>
              </a:ext>
            </a:extLst>
          </p:cNvPr>
          <p:cNvSpPr txBox="1"/>
          <p:nvPr/>
        </p:nvSpPr>
        <p:spPr>
          <a:xfrm>
            <a:off x="8792571" y="3195118"/>
            <a:ext cx="3225258" cy="1477328"/>
          </a:xfrm>
          <a:prstGeom prst="rect">
            <a:avLst/>
          </a:prstGeom>
          <a:noFill/>
        </p:spPr>
        <p:txBody>
          <a:bodyPr wrap="square" rtlCol="0">
            <a:spAutoFit/>
          </a:bodyPr>
          <a:lstStyle/>
          <a:p>
            <a:r>
              <a:rPr lang="en-US" dirty="0"/>
              <a:t>There does not appear to be a correlation between population density and COVID-19 cases per 100,000 or COVID-19 deaths per 100,000.</a:t>
            </a:r>
          </a:p>
        </p:txBody>
      </p:sp>
    </p:spTree>
    <p:extLst>
      <p:ext uri="{BB962C8B-B14F-4D97-AF65-F5344CB8AC3E}">
        <p14:creationId xmlns:p14="http://schemas.microsoft.com/office/powerpoint/2010/main" val="1874424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140CBA-33A8-456A-9BA4-0FE786940187}"/>
              </a:ext>
            </a:extLst>
          </p:cNvPr>
          <p:cNvPicPr>
            <a:picLocks noChangeAspect="1"/>
          </p:cNvPicPr>
          <p:nvPr/>
        </p:nvPicPr>
        <p:blipFill>
          <a:blip r:embed="rId3">
            <a:duotone>
              <a:prstClr val="black"/>
              <a:schemeClr val="accent3">
                <a:tint val="45000"/>
                <a:satMod val="400000"/>
              </a:schemeClr>
            </a:duotone>
            <a:alphaModFix amt="37000"/>
          </a:blip>
          <a:stretch>
            <a:fillRect/>
          </a:stretch>
        </p:blipFill>
        <p:spPr>
          <a:xfrm>
            <a:off x="8086150" y="2445582"/>
            <a:ext cx="7584347" cy="7566324"/>
          </a:xfrm>
          <a:prstGeom prst="rect">
            <a:avLst/>
          </a:prstGeom>
          <a:ln>
            <a:noFill/>
          </a:ln>
        </p:spPr>
      </p:pic>
      <p:pic>
        <p:nvPicPr>
          <p:cNvPr id="2" name="Picture 1">
            <a:extLst>
              <a:ext uri="{FF2B5EF4-FFF2-40B4-BE49-F238E27FC236}">
                <a16:creationId xmlns:a16="http://schemas.microsoft.com/office/drawing/2014/main" id="{CB88FB81-A9C8-4036-92C6-765216053D39}"/>
              </a:ext>
            </a:extLst>
          </p:cNvPr>
          <p:cNvPicPr>
            <a:picLocks noChangeAspect="1"/>
          </p:cNvPicPr>
          <p:nvPr/>
        </p:nvPicPr>
        <p:blipFill>
          <a:blip r:embed="rId4">
            <a:alphaModFix/>
          </a:blip>
          <a:stretch>
            <a:fillRect/>
          </a:stretch>
        </p:blipFill>
        <p:spPr>
          <a:xfrm>
            <a:off x="-1496150" y="1480458"/>
            <a:ext cx="2992300" cy="2982686"/>
          </a:xfrm>
          <a:prstGeom prst="rect">
            <a:avLst/>
          </a:prstGeom>
        </p:spPr>
      </p:pic>
      <p:sp>
        <p:nvSpPr>
          <p:cNvPr id="3" name="Title 2">
            <a:extLst>
              <a:ext uri="{FF2B5EF4-FFF2-40B4-BE49-F238E27FC236}">
                <a16:creationId xmlns:a16="http://schemas.microsoft.com/office/drawing/2014/main" id="{9BBD343E-BEE7-4E11-815A-3440F1DBB7E2}"/>
              </a:ext>
            </a:extLst>
          </p:cNvPr>
          <p:cNvSpPr>
            <a:spLocks noGrp="1"/>
          </p:cNvSpPr>
          <p:nvPr>
            <p:ph type="title"/>
          </p:nvPr>
        </p:nvSpPr>
        <p:spPr>
          <a:xfrm>
            <a:off x="838199" y="365125"/>
            <a:ext cx="10949248" cy="1325563"/>
          </a:xfrm>
        </p:spPr>
        <p:txBody>
          <a:bodyPr>
            <a:noAutofit/>
          </a:bodyPr>
          <a:lstStyle/>
          <a:p>
            <a:r>
              <a:rPr lang="en-US" sz="3600" i="1" dirty="0">
                <a:effectLst/>
                <a:latin typeface="Calibri" panose="020F0502020204030204" pitchFamily="34" charset="0"/>
                <a:ea typeface="Calibri" panose="020F0502020204030204" pitchFamily="34" charset="0"/>
                <a:cs typeface="Times New Roman" panose="02020603050405020304" pitchFamily="18" charset="0"/>
              </a:rPr>
              <a:t>“Is there a correlation between case counts of SARS/MERS and COVID-19 prevalence rates in countries?”</a:t>
            </a:r>
            <a:br>
              <a:rPr lang="en-US" sz="3600" i="1" dirty="0">
                <a:latin typeface="Calibri" panose="020F0502020204030204" pitchFamily="34" charset="0"/>
                <a:ea typeface="Calibri" panose="020F0502020204030204" pitchFamily="34" charset="0"/>
                <a:cs typeface="Times New Roman" panose="02020603050405020304" pitchFamily="18" charset="0"/>
              </a:rPr>
            </a:br>
            <a:endParaRPr lang="en-US" sz="3600" dirty="0"/>
          </a:p>
        </p:txBody>
      </p:sp>
      <p:sp>
        <p:nvSpPr>
          <p:cNvPr id="5" name="Content Placeholder 4">
            <a:extLst>
              <a:ext uri="{FF2B5EF4-FFF2-40B4-BE49-F238E27FC236}">
                <a16:creationId xmlns:a16="http://schemas.microsoft.com/office/drawing/2014/main" id="{EFD89D52-0622-468E-AB4D-09D8F50E6E08}"/>
              </a:ext>
            </a:extLst>
          </p:cNvPr>
          <p:cNvSpPr>
            <a:spLocks noGrp="1"/>
          </p:cNvSpPr>
          <p:nvPr>
            <p:ph idx="1"/>
          </p:nvPr>
        </p:nvSpPr>
        <p:spPr/>
        <p:txBody>
          <a:bodyPr>
            <a:normAutofit/>
          </a:bodyPr>
          <a:lstStyle/>
          <a:p>
            <a:pPr marL="0" indent="0">
              <a:lnSpc>
                <a:spcPct val="200000"/>
              </a:lnSpc>
              <a:buNone/>
            </a:pPr>
            <a:r>
              <a:rPr lang="en-US" sz="3600" dirty="0"/>
              <a:t>Sure.  If you want there to be.</a:t>
            </a:r>
          </a:p>
          <a:p>
            <a:pPr marL="0" indent="0">
              <a:lnSpc>
                <a:spcPct val="200000"/>
              </a:lnSpc>
              <a:buNone/>
            </a:pPr>
            <a:r>
              <a:rPr lang="en-US" sz="3600" dirty="0"/>
              <a:t>Or not, if you don’t want it!</a:t>
            </a:r>
          </a:p>
          <a:p>
            <a:pPr marL="0" indent="0">
              <a:lnSpc>
                <a:spcPct val="200000"/>
              </a:lnSpc>
              <a:buNone/>
            </a:pPr>
            <a:r>
              <a:rPr lang="en-US" sz="3600" dirty="0"/>
              <a:t>super small case count = easy to ‘spin’ the data</a:t>
            </a:r>
          </a:p>
        </p:txBody>
      </p:sp>
    </p:spTree>
    <p:extLst>
      <p:ext uri="{BB962C8B-B14F-4D97-AF65-F5344CB8AC3E}">
        <p14:creationId xmlns:p14="http://schemas.microsoft.com/office/powerpoint/2010/main" val="1190395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140CBA-33A8-456A-9BA4-0FE786940187}"/>
              </a:ext>
            </a:extLst>
          </p:cNvPr>
          <p:cNvPicPr>
            <a:picLocks noChangeAspect="1"/>
          </p:cNvPicPr>
          <p:nvPr/>
        </p:nvPicPr>
        <p:blipFill>
          <a:blip r:embed="rId2">
            <a:alphaModFix amt="30000"/>
            <a:duotone>
              <a:prstClr val="black"/>
              <a:schemeClr val="accent3">
                <a:tint val="45000"/>
                <a:satMod val="400000"/>
              </a:schemeClr>
            </a:duotone>
          </a:blip>
          <a:stretch>
            <a:fillRect/>
          </a:stretch>
        </p:blipFill>
        <p:spPr>
          <a:xfrm>
            <a:off x="8086150" y="2445582"/>
            <a:ext cx="7584347" cy="7566324"/>
          </a:xfrm>
          <a:prstGeom prst="rect">
            <a:avLst/>
          </a:prstGeom>
          <a:ln>
            <a:noFill/>
          </a:ln>
        </p:spPr>
      </p:pic>
      <p:pic>
        <p:nvPicPr>
          <p:cNvPr id="2" name="Picture 1">
            <a:extLst>
              <a:ext uri="{FF2B5EF4-FFF2-40B4-BE49-F238E27FC236}">
                <a16:creationId xmlns:a16="http://schemas.microsoft.com/office/drawing/2014/main" id="{CB88FB81-A9C8-4036-92C6-765216053D39}"/>
              </a:ext>
            </a:extLst>
          </p:cNvPr>
          <p:cNvPicPr>
            <a:picLocks noChangeAspect="1"/>
          </p:cNvPicPr>
          <p:nvPr/>
        </p:nvPicPr>
        <p:blipFill>
          <a:blip r:embed="rId3"/>
          <a:stretch>
            <a:fillRect/>
          </a:stretch>
        </p:blipFill>
        <p:spPr>
          <a:xfrm>
            <a:off x="-1496150" y="1480458"/>
            <a:ext cx="2992300" cy="2982686"/>
          </a:xfrm>
          <a:prstGeom prst="rect">
            <a:avLst/>
          </a:prstGeom>
        </p:spPr>
      </p:pic>
      <p:sp>
        <p:nvSpPr>
          <p:cNvPr id="3" name="Title 2">
            <a:extLst>
              <a:ext uri="{FF2B5EF4-FFF2-40B4-BE49-F238E27FC236}">
                <a16:creationId xmlns:a16="http://schemas.microsoft.com/office/drawing/2014/main" id="{ED4EA1D6-3247-4635-B87D-0DE86E6CCFCC}"/>
              </a:ext>
            </a:extLst>
          </p:cNvPr>
          <p:cNvSpPr>
            <a:spLocks noGrp="1"/>
          </p:cNvSpPr>
          <p:nvPr>
            <p:ph type="title"/>
          </p:nvPr>
        </p:nvSpPr>
        <p:spPr/>
        <p:txBody>
          <a:bodyPr/>
          <a:lstStyle/>
          <a:p>
            <a:r>
              <a:rPr lang="en-US" dirty="0"/>
              <a:t>Table of Contents</a:t>
            </a:r>
          </a:p>
        </p:txBody>
      </p:sp>
      <p:sp>
        <p:nvSpPr>
          <p:cNvPr id="5" name="Content Placeholder 4">
            <a:extLst>
              <a:ext uri="{FF2B5EF4-FFF2-40B4-BE49-F238E27FC236}">
                <a16:creationId xmlns:a16="http://schemas.microsoft.com/office/drawing/2014/main" id="{EBBCC4F9-5971-4372-B200-CD1316B44173}"/>
              </a:ext>
            </a:extLst>
          </p:cNvPr>
          <p:cNvSpPr>
            <a:spLocks noGrp="1"/>
          </p:cNvSpPr>
          <p:nvPr>
            <p:ph idx="1"/>
          </p:nvPr>
        </p:nvSpPr>
        <p:spPr/>
        <p:txBody>
          <a:bodyPr/>
          <a:lstStyle/>
          <a:p>
            <a:r>
              <a:rPr lang="en-US" dirty="0"/>
              <a:t>Purpose and Questions to Answer</a:t>
            </a:r>
          </a:p>
          <a:p>
            <a:r>
              <a:rPr lang="en-US" dirty="0"/>
              <a:t>Data Sources</a:t>
            </a:r>
          </a:p>
          <a:p>
            <a:r>
              <a:rPr lang="en-US" dirty="0"/>
              <a:t>Methods</a:t>
            </a:r>
          </a:p>
          <a:p>
            <a:r>
              <a:rPr lang="en-US" dirty="0"/>
              <a:t>Answers</a:t>
            </a:r>
          </a:p>
          <a:p>
            <a:r>
              <a:rPr lang="en-US" dirty="0"/>
              <a:t>Conclusions</a:t>
            </a:r>
          </a:p>
          <a:p>
            <a:r>
              <a:rPr lang="en-US" dirty="0"/>
              <a:t>Resources</a:t>
            </a:r>
          </a:p>
        </p:txBody>
      </p:sp>
    </p:spTree>
    <p:extLst>
      <p:ext uri="{BB962C8B-B14F-4D97-AF65-F5344CB8AC3E}">
        <p14:creationId xmlns:p14="http://schemas.microsoft.com/office/powerpoint/2010/main" val="586175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140CBA-33A8-456A-9BA4-0FE786940187}"/>
              </a:ext>
            </a:extLst>
          </p:cNvPr>
          <p:cNvPicPr>
            <a:picLocks noChangeAspect="1"/>
          </p:cNvPicPr>
          <p:nvPr/>
        </p:nvPicPr>
        <p:blipFill>
          <a:blip r:embed="rId3">
            <a:duotone>
              <a:prstClr val="black"/>
              <a:schemeClr val="accent3">
                <a:tint val="45000"/>
                <a:satMod val="400000"/>
              </a:schemeClr>
            </a:duotone>
            <a:alphaModFix amt="37000"/>
          </a:blip>
          <a:stretch>
            <a:fillRect/>
          </a:stretch>
        </p:blipFill>
        <p:spPr>
          <a:xfrm>
            <a:off x="8086150" y="2445582"/>
            <a:ext cx="7584347" cy="7566324"/>
          </a:xfrm>
          <a:prstGeom prst="rect">
            <a:avLst/>
          </a:prstGeom>
          <a:ln>
            <a:noFill/>
          </a:ln>
        </p:spPr>
      </p:pic>
      <p:pic>
        <p:nvPicPr>
          <p:cNvPr id="2" name="Picture 1">
            <a:extLst>
              <a:ext uri="{FF2B5EF4-FFF2-40B4-BE49-F238E27FC236}">
                <a16:creationId xmlns:a16="http://schemas.microsoft.com/office/drawing/2014/main" id="{CB88FB81-A9C8-4036-92C6-765216053D39}"/>
              </a:ext>
            </a:extLst>
          </p:cNvPr>
          <p:cNvPicPr>
            <a:picLocks noChangeAspect="1"/>
          </p:cNvPicPr>
          <p:nvPr/>
        </p:nvPicPr>
        <p:blipFill>
          <a:blip r:embed="rId4">
            <a:alphaModFix/>
          </a:blip>
          <a:stretch>
            <a:fillRect/>
          </a:stretch>
        </p:blipFill>
        <p:spPr>
          <a:xfrm>
            <a:off x="-1496150" y="1480458"/>
            <a:ext cx="2992300" cy="2982686"/>
          </a:xfrm>
          <a:prstGeom prst="rect">
            <a:avLst/>
          </a:prstGeom>
        </p:spPr>
      </p:pic>
      <p:sp>
        <p:nvSpPr>
          <p:cNvPr id="3" name="Title 2">
            <a:extLst>
              <a:ext uri="{FF2B5EF4-FFF2-40B4-BE49-F238E27FC236}">
                <a16:creationId xmlns:a16="http://schemas.microsoft.com/office/drawing/2014/main" id="{9BBD343E-BEE7-4E11-815A-3440F1DBB7E2}"/>
              </a:ext>
            </a:extLst>
          </p:cNvPr>
          <p:cNvSpPr>
            <a:spLocks noGrp="1"/>
          </p:cNvSpPr>
          <p:nvPr>
            <p:ph type="title"/>
          </p:nvPr>
        </p:nvSpPr>
        <p:spPr>
          <a:xfrm>
            <a:off x="838200" y="365125"/>
            <a:ext cx="10515600" cy="2247446"/>
          </a:xfrm>
        </p:spPr>
        <p:txBody>
          <a:bodyPr>
            <a:noAutofit/>
          </a:bodyPr>
          <a:lstStyle/>
          <a:p>
            <a:r>
              <a:rPr lang="en-US" sz="3600" i="1" dirty="0">
                <a:latin typeface="Calibri" panose="020F0502020204030204" pitchFamily="34" charset="0"/>
                <a:cs typeface="Times New Roman" panose="02020603050405020304" pitchFamily="18" charset="0"/>
              </a:rPr>
              <a:t>“Did anyone really think that New York City could produce the number of specially trained RNs to care for the patients who would be using the 40,000 additional ventilators that the governor insisted they require?”</a:t>
            </a:r>
            <a:br>
              <a:rPr lang="en-US" sz="3600" i="1" dirty="0">
                <a:latin typeface="Calibri" panose="020F0502020204030204" pitchFamily="34" charset="0"/>
                <a:cs typeface="Times New Roman" panose="02020603050405020304" pitchFamily="18" charset="0"/>
              </a:rPr>
            </a:br>
            <a:endParaRPr lang="en-US" sz="3600" dirty="0"/>
          </a:p>
        </p:txBody>
      </p:sp>
      <p:sp>
        <p:nvSpPr>
          <p:cNvPr id="6" name="TextBox 5">
            <a:extLst>
              <a:ext uri="{FF2B5EF4-FFF2-40B4-BE49-F238E27FC236}">
                <a16:creationId xmlns:a16="http://schemas.microsoft.com/office/drawing/2014/main" id="{213F4C44-85B2-4E9D-9A6D-CB6C27CE789B}"/>
              </a:ext>
            </a:extLst>
          </p:cNvPr>
          <p:cNvSpPr txBox="1"/>
          <p:nvPr/>
        </p:nvSpPr>
        <p:spPr>
          <a:xfrm>
            <a:off x="1092530" y="2766951"/>
            <a:ext cx="9583387" cy="3293209"/>
          </a:xfrm>
          <a:prstGeom prst="rect">
            <a:avLst/>
          </a:prstGeom>
          <a:noFill/>
        </p:spPr>
        <p:txBody>
          <a:bodyPr wrap="square" rtlCol="0">
            <a:spAutoFit/>
          </a:bodyPr>
          <a:lstStyle/>
          <a:p>
            <a:r>
              <a:rPr lang="en-US" sz="2800" dirty="0"/>
              <a:t>Certainly not anyone in healthcare.</a:t>
            </a:r>
          </a:p>
          <a:p>
            <a:endParaRPr lang="en-US" sz="2800" dirty="0"/>
          </a:p>
          <a:p>
            <a:r>
              <a:rPr lang="en-US" sz="2800" dirty="0"/>
              <a:t>At a superhero-like 1:2 staffing ratio, with every ICU RN working 12-hour shifts, 7 days a week, with no absences due to illness or quarantine, you would need 40,000 additional ICU RNs.</a:t>
            </a:r>
          </a:p>
          <a:p>
            <a:endParaRPr lang="en-US" sz="2800" dirty="0"/>
          </a:p>
          <a:p>
            <a:r>
              <a:rPr lang="en-US" sz="2000" i="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 source of unbiased reporting of COVID-19 information (and a lot of other things) is not known.  However, unbiased data is available.”</a:t>
            </a:r>
            <a:endParaRPr lang="en-US" sz="2000" i="1" dirty="0">
              <a:solidFill>
                <a:srgbClr val="FF0000"/>
              </a:solidFill>
            </a:endParaRPr>
          </a:p>
        </p:txBody>
      </p:sp>
    </p:spTree>
    <p:extLst>
      <p:ext uri="{BB962C8B-B14F-4D97-AF65-F5344CB8AC3E}">
        <p14:creationId xmlns:p14="http://schemas.microsoft.com/office/powerpoint/2010/main" val="3951077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140CBA-33A8-456A-9BA4-0FE786940187}"/>
              </a:ext>
            </a:extLst>
          </p:cNvPr>
          <p:cNvPicPr>
            <a:picLocks noChangeAspect="1"/>
          </p:cNvPicPr>
          <p:nvPr/>
        </p:nvPicPr>
        <p:blipFill>
          <a:blip r:embed="rId3">
            <a:duotone>
              <a:prstClr val="black"/>
              <a:schemeClr val="accent3">
                <a:tint val="45000"/>
                <a:satMod val="400000"/>
              </a:schemeClr>
            </a:duotone>
            <a:alphaModFix amt="37000"/>
          </a:blip>
          <a:stretch>
            <a:fillRect/>
          </a:stretch>
        </p:blipFill>
        <p:spPr>
          <a:xfrm>
            <a:off x="8086150" y="2445582"/>
            <a:ext cx="7584347" cy="7566324"/>
          </a:xfrm>
          <a:prstGeom prst="rect">
            <a:avLst/>
          </a:prstGeom>
          <a:ln>
            <a:noFill/>
          </a:ln>
        </p:spPr>
      </p:pic>
      <p:pic>
        <p:nvPicPr>
          <p:cNvPr id="2" name="Picture 1">
            <a:extLst>
              <a:ext uri="{FF2B5EF4-FFF2-40B4-BE49-F238E27FC236}">
                <a16:creationId xmlns:a16="http://schemas.microsoft.com/office/drawing/2014/main" id="{CB88FB81-A9C8-4036-92C6-765216053D39}"/>
              </a:ext>
            </a:extLst>
          </p:cNvPr>
          <p:cNvPicPr>
            <a:picLocks noChangeAspect="1"/>
          </p:cNvPicPr>
          <p:nvPr/>
        </p:nvPicPr>
        <p:blipFill>
          <a:blip r:embed="rId4">
            <a:alphaModFix/>
          </a:blip>
          <a:stretch>
            <a:fillRect/>
          </a:stretch>
        </p:blipFill>
        <p:spPr>
          <a:xfrm>
            <a:off x="-1496150" y="1480458"/>
            <a:ext cx="2992300" cy="2982686"/>
          </a:xfrm>
          <a:prstGeom prst="rect">
            <a:avLst/>
          </a:prstGeom>
        </p:spPr>
      </p:pic>
      <p:sp>
        <p:nvSpPr>
          <p:cNvPr id="3" name="Title 2">
            <a:extLst>
              <a:ext uri="{FF2B5EF4-FFF2-40B4-BE49-F238E27FC236}">
                <a16:creationId xmlns:a16="http://schemas.microsoft.com/office/drawing/2014/main" id="{9BBD343E-BEE7-4E11-815A-3440F1DBB7E2}"/>
              </a:ext>
            </a:extLst>
          </p:cNvPr>
          <p:cNvSpPr>
            <a:spLocks noGrp="1"/>
          </p:cNvSpPr>
          <p:nvPr>
            <p:ph type="title"/>
          </p:nvPr>
        </p:nvSpPr>
        <p:spPr>
          <a:xfrm>
            <a:off x="838200" y="365125"/>
            <a:ext cx="10515600" cy="1499301"/>
          </a:xfrm>
        </p:spPr>
        <p:txBody>
          <a:bodyPr>
            <a:noAutofit/>
          </a:bodyPr>
          <a:lstStyle/>
          <a:p>
            <a:r>
              <a:rPr lang="en-US" sz="3600" dirty="0">
                <a:latin typeface="Calibri" panose="020F0502020204030204" pitchFamily="34" charset="0"/>
                <a:cs typeface="Times New Roman" panose="02020603050405020304" pitchFamily="18" charset="0"/>
              </a:rPr>
              <a:t>Conclusion</a:t>
            </a:r>
            <a:endParaRPr lang="en-US" sz="3600" dirty="0"/>
          </a:p>
        </p:txBody>
      </p:sp>
      <p:sp>
        <p:nvSpPr>
          <p:cNvPr id="6" name="TextBox 5">
            <a:extLst>
              <a:ext uri="{FF2B5EF4-FFF2-40B4-BE49-F238E27FC236}">
                <a16:creationId xmlns:a16="http://schemas.microsoft.com/office/drawing/2014/main" id="{213F4C44-85B2-4E9D-9A6D-CB6C27CE789B}"/>
              </a:ext>
            </a:extLst>
          </p:cNvPr>
          <p:cNvSpPr txBox="1"/>
          <p:nvPr/>
        </p:nvSpPr>
        <p:spPr>
          <a:xfrm>
            <a:off x="1092530" y="2766951"/>
            <a:ext cx="9583387" cy="1384995"/>
          </a:xfrm>
          <a:prstGeom prst="rect">
            <a:avLst/>
          </a:prstGeom>
          <a:noFill/>
        </p:spPr>
        <p:txBody>
          <a:bodyPr wrap="square" rtlCol="0">
            <a:spAutoFit/>
          </a:bodyPr>
          <a:lstStyle/>
          <a:p>
            <a:r>
              <a:rPr lang="en-US" sz="2800" i="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 source of unbiased reporting of COVID-19 information (and a lot of other things) is not known.  However, unbiased data is available.”</a:t>
            </a:r>
            <a:endParaRPr lang="en-US" sz="2800" i="1" dirty="0">
              <a:solidFill>
                <a:srgbClr val="FF0000"/>
              </a:solidFill>
            </a:endParaRPr>
          </a:p>
        </p:txBody>
      </p:sp>
    </p:spTree>
    <p:extLst>
      <p:ext uri="{BB962C8B-B14F-4D97-AF65-F5344CB8AC3E}">
        <p14:creationId xmlns:p14="http://schemas.microsoft.com/office/powerpoint/2010/main" val="4027739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140CBA-33A8-456A-9BA4-0FE786940187}"/>
              </a:ext>
            </a:extLst>
          </p:cNvPr>
          <p:cNvPicPr>
            <a:picLocks noChangeAspect="1"/>
          </p:cNvPicPr>
          <p:nvPr/>
        </p:nvPicPr>
        <p:blipFill>
          <a:blip r:embed="rId2">
            <a:duotone>
              <a:prstClr val="black"/>
              <a:schemeClr val="accent4">
                <a:tint val="45000"/>
                <a:satMod val="400000"/>
              </a:schemeClr>
            </a:duotone>
            <a:alphaModFix amt="30000"/>
          </a:blip>
          <a:stretch>
            <a:fillRect/>
          </a:stretch>
        </p:blipFill>
        <p:spPr>
          <a:xfrm>
            <a:off x="3378631" y="-220127"/>
            <a:ext cx="9176707" cy="9154900"/>
          </a:xfrm>
          <a:prstGeom prst="rect">
            <a:avLst/>
          </a:prstGeom>
          <a:ln>
            <a:noFill/>
          </a:ln>
        </p:spPr>
      </p:pic>
      <p:sp>
        <p:nvSpPr>
          <p:cNvPr id="2" name="Title 1">
            <a:extLst>
              <a:ext uri="{FF2B5EF4-FFF2-40B4-BE49-F238E27FC236}">
                <a16:creationId xmlns:a16="http://schemas.microsoft.com/office/drawing/2014/main" id="{856AB527-FFCC-4C7F-8716-84816A0D6239}"/>
              </a:ext>
            </a:extLst>
          </p:cNvPr>
          <p:cNvSpPr>
            <a:spLocks noGrp="1"/>
          </p:cNvSpPr>
          <p:nvPr>
            <p:ph type="title"/>
          </p:nvPr>
        </p:nvSpPr>
        <p:spPr/>
        <p:txBody>
          <a:bodyPr>
            <a:normAutofit/>
          </a:bodyPr>
          <a:lstStyle/>
          <a:p>
            <a:r>
              <a:rPr lang="en-US" sz="3600" dirty="0">
                <a:latin typeface="+mn-lt"/>
              </a:rPr>
              <a:t>References</a:t>
            </a:r>
          </a:p>
        </p:txBody>
      </p:sp>
      <p:sp>
        <p:nvSpPr>
          <p:cNvPr id="3" name="Content Placeholder 2">
            <a:extLst>
              <a:ext uri="{FF2B5EF4-FFF2-40B4-BE49-F238E27FC236}">
                <a16:creationId xmlns:a16="http://schemas.microsoft.com/office/drawing/2014/main" id="{E7BF6B92-F713-47E5-8D50-78CA15B27DE8}"/>
              </a:ext>
            </a:extLst>
          </p:cNvPr>
          <p:cNvSpPr>
            <a:spLocks noGrp="1"/>
          </p:cNvSpPr>
          <p:nvPr>
            <p:ph idx="1"/>
          </p:nvPr>
        </p:nvSpPr>
        <p:spPr/>
        <p:txBody>
          <a:bodyPr>
            <a:normAutofit lnSpcReduction="10000"/>
          </a:bodyPr>
          <a:lstStyle/>
          <a:p>
            <a:r>
              <a:rPr lang="en-US" sz="1800" dirty="0">
                <a:effectLst/>
                <a:latin typeface="Calibri" panose="020F0502020204030204" pitchFamily="34" charset="0"/>
                <a:ea typeface="Times New Roman" panose="02020603050405020304" pitchFamily="18" charset="0"/>
              </a:rPr>
              <a:t>Asrani, P., Hasan, G. M., Sohal, S. S., &amp; Hassan, M. D. I. (2020, November 24). </a:t>
            </a:r>
            <a:r>
              <a:rPr lang="en-US" sz="1800" i="1" dirty="0">
                <a:effectLst/>
                <a:latin typeface="Calibri" panose="020F0502020204030204" pitchFamily="34" charset="0"/>
                <a:ea typeface="Times New Roman" panose="02020603050405020304" pitchFamily="18" charset="0"/>
              </a:rPr>
              <a:t>Molecular Basis of Pathogenesis of Coronaviruses: A Comparative Genomics Approach to Planetary Health to Prevent Zoonotic Outbreaks in the 21st Century</a:t>
            </a:r>
            <a:r>
              <a:rPr lang="en-US" sz="1800" dirty="0">
                <a:effectLst/>
                <a:latin typeface="Calibri" panose="020F0502020204030204" pitchFamily="34" charset="0"/>
                <a:ea typeface="Times New Roman" panose="02020603050405020304" pitchFamily="18" charset="0"/>
              </a:rPr>
              <a:t>. Omics : a journal of integrative biology. </a:t>
            </a:r>
            <a:r>
              <a:rPr lang="en-US" sz="1800" u="sng" dirty="0">
                <a:solidFill>
                  <a:srgbClr val="0563C1"/>
                </a:solidFill>
                <a:effectLst/>
                <a:latin typeface="Calibri" panose="020F0502020204030204" pitchFamily="34" charset="0"/>
                <a:ea typeface="Times New Roman" panose="02020603050405020304" pitchFamily="18" charset="0"/>
                <a:hlinkClick r:id="rId3"/>
              </a:rPr>
              <a:t>https://pubmed.ncbi.nlm.nih.gov/32940573/</a:t>
            </a:r>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rPr>
              <a:t>Bernstein, B. (2021, April 17). </a:t>
            </a:r>
            <a:r>
              <a:rPr lang="en-US" sz="1800" i="1" dirty="0">
                <a:effectLst/>
                <a:latin typeface="Calibri" panose="020F0502020204030204" pitchFamily="34" charset="0"/>
                <a:ea typeface="Times New Roman" panose="02020603050405020304" pitchFamily="18" charset="0"/>
              </a:rPr>
              <a:t>COVID-19 Death Toll Surpasses 3 Million Worldwide</a:t>
            </a:r>
            <a:r>
              <a:rPr lang="en-US" sz="1800" dirty="0">
                <a:effectLst/>
                <a:latin typeface="Calibri" panose="020F0502020204030204" pitchFamily="34" charset="0"/>
                <a:ea typeface="Times New Roman" panose="02020603050405020304" pitchFamily="18" charset="0"/>
              </a:rPr>
              <a:t>. National Review. </a:t>
            </a:r>
            <a:r>
              <a:rPr lang="en-US" sz="1800" u="sng" dirty="0">
                <a:solidFill>
                  <a:srgbClr val="0563C1"/>
                </a:solidFill>
                <a:effectLst/>
                <a:latin typeface="Calibri" panose="020F0502020204030204" pitchFamily="34" charset="0"/>
                <a:ea typeface="Times New Roman" panose="02020603050405020304" pitchFamily="18" charset="0"/>
                <a:hlinkClick r:id="rId4"/>
              </a:rPr>
              <a:t>https://www.nationalreview.com/news/covid-19-death-toll-surpasses-3-million-worldwide/</a:t>
            </a:r>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rPr>
              <a:t>D'Agostino, A., Demartini, B., Cavallotti, S., &amp; Gambini, O. (2020, May). </a:t>
            </a:r>
            <a:r>
              <a:rPr lang="en-US" sz="1800" i="1" dirty="0">
                <a:effectLst/>
                <a:latin typeface="Calibri" panose="020F0502020204030204" pitchFamily="34" charset="0"/>
                <a:ea typeface="Times New Roman" panose="02020603050405020304" pitchFamily="18" charset="0"/>
              </a:rPr>
              <a:t>Mental health services in Italy during the COVID-19 outbreak</a:t>
            </a:r>
            <a:r>
              <a:rPr lang="en-US" sz="1800" dirty="0">
                <a:effectLst/>
                <a:latin typeface="Calibri" panose="020F0502020204030204" pitchFamily="34" charset="0"/>
                <a:ea typeface="Times New Roman" panose="02020603050405020304" pitchFamily="18" charset="0"/>
              </a:rPr>
              <a:t>. The Lancet: Psychiatry. </a:t>
            </a:r>
            <a:r>
              <a:rPr lang="en-US" sz="1800" u="sng" dirty="0">
                <a:solidFill>
                  <a:srgbClr val="0563C1"/>
                </a:solidFill>
                <a:effectLst/>
                <a:latin typeface="Calibri" panose="020F0502020204030204" pitchFamily="34" charset="0"/>
                <a:ea typeface="Times New Roman" panose="02020603050405020304" pitchFamily="18" charset="0"/>
                <a:hlinkClick r:id="rId5"/>
              </a:rPr>
              <a:t>https://doi.org/10.1016/S2215-0366(20)30133-4</a:t>
            </a:r>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rPr>
              <a:t>Dong, E., Du, H., &amp; Gardner, L. (2020, February 19). </a:t>
            </a:r>
            <a:r>
              <a:rPr lang="en-US" sz="1800" i="1" dirty="0">
                <a:effectLst/>
                <a:latin typeface="Calibri" panose="020F0502020204030204" pitchFamily="34" charset="0"/>
                <a:ea typeface="Times New Roman" panose="02020603050405020304" pitchFamily="18" charset="0"/>
              </a:rPr>
              <a:t>An interactive web-based dashboard to track COVID-19 in real time</a:t>
            </a:r>
            <a:r>
              <a:rPr lang="en-US" sz="1800" dirty="0">
                <a:effectLst/>
                <a:latin typeface="Calibri" panose="020F0502020204030204" pitchFamily="34" charset="0"/>
                <a:ea typeface="Times New Roman" panose="02020603050405020304" pitchFamily="18" charset="0"/>
              </a:rPr>
              <a:t>. Redirecting. </a:t>
            </a:r>
            <a:r>
              <a:rPr lang="en-US" sz="1800" u="sng" dirty="0">
                <a:solidFill>
                  <a:srgbClr val="0563C1"/>
                </a:solidFill>
                <a:effectLst/>
                <a:latin typeface="Calibri" panose="020F0502020204030204" pitchFamily="34" charset="0"/>
                <a:ea typeface="Times New Roman" panose="02020603050405020304" pitchFamily="18" charset="0"/>
                <a:hlinkClick r:id="rId6"/>
              </a:rPr>
              <a:t>https://doi.org/10.1016/S1473-3099(20)30120-1</a:t>
            </a:r>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rPr>
              <a:t>Elrashdy, F., Redwan, E. M., &amp; Uversky, V. N. (2020, September 11). </a:t>
            </a:r>
            <a:r>
              <a:rPr lang="en-US" sz="1800" i="1" dirty="0">
                <a:effectLst/>
                <a:latin typeface="Calibri" panose="020F0502020204030204" pitchFamily="34" charset="0"/>
                <a:ea typeface="Times New Roman" panose="02020603050405020304" pitchFamily="18" charset="0"/>
              </a:rPr>
              <a:t>Why COVID-19 Transmission Is More Efficient and Aggressive Than Viral Transmission in Previous Coronavirus Epidemics?</a:t>
            </a:r>
            <a:r>
              <a:rPr lang="en-US" sz="1800" dirty="0">
                <a:effectLst/>
                <a:latin typeface="Calibri" panose="020F0502020204030204" pitchFamily="34" charset="0"/>
                <a:ea typeface="Times New Roman" panose="02020603050405020304" pitchFamily="18" charset="0"/>
              </a:rPr>
              <a:t> Biomolecules. </a:t>
            </a:r>
            <a:r>
              <a:rPr lang="en-US" sz="1800" u="sng" dirty="0">
                <a:solidFill>
                  <a:srgbClr val="0563C1"/>
                </a:solidFill>
                <a:effectLst/>
                <a:latin typeface="Calibri" panose="020F0502020204030204" pitchFamily="34" charset="0"/>
                <a:ea typeface="Times New Roman" panose="02020603050405020304" pitchFamily="18" charset="0"/>
                <a:hlinkClick r:id="rId7"/>
              </a:rPr>
              <a:t>https://pubmed.ncbi.nlm.nih.gov/32933047/</a:t>
            </a:r>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rPr>
              <a:t>El-Sayed, A., Abdel-Daim, M. M., &amp; Kamel, M. (2021, May 5). </a:t>
            </a:r>
            <a:r>
              <a:rPr lang="en-US" sz="1800" i="1" dirty="0">
                <a:effectLst/>
                <a:latin typeface="Calibri" panose="020F0502020204030204" pitchFamily="34" charset="0"/>
                <a:ea typeface="Times New Roman" panose="02020603050405020304" pitchFamily="18" charset="0"/>
              </a:rPr>
              <a:t>Causes of respiratory failure in COVID-19 patients</a:t>
            </a:r>
            <a:r>
              <a:rPr lang="en-US" sz="1800" dirty="0">
                <a:effectLst/>
                <a:latin typeface="Calibri" panose="020F0502020204030204" pitchFamily="34" charset="0"/>
                <a:ea typeface="Times New Roman" panose="02020603050405020304" pitchFamily="18" charset="0"/>
              </a:rPr>
              <a:t>. Environmental science and pollution research international. </a:t>
            </a:r>
            <a:r>
              <a:rPr lang="en-US" sz="1800" u="sng" dirty="0">
                <a:solidFill>
                  <a:srgbClr val="0563C1"/>
                </a:solidFill>
                <a:effectLst/>
                <a:latin typeface="Calibri" panose="020F0502020204030204" pitchFamily="34" charset="0"/>
                <a:ea typeface="Times New Roman" panose="02020603050405020304" pitchFamily="18" charset="0"/>
                <a:hlinkClick r:id="rId8"/>
              </a:rPr>
              <a:t>https://pubmed.ncbi.nlm.nih.gov/33954917/</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8729642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140CBA-33A8-456A-9BA4-0FE786940187}"/>
              </a:ext>
            </a:extLst>
          </p:cNvPr>
          <p:cNvPicPr>
            <a:picLocks noChangeAspect="1"/>
          </p:cNvPicPr>
          <p:nvPr/>
        </p:nvPicPr>
        <p:blipFill>
          <a:blip r:embed="rId2">
            <a:duotone>
              <a:prstClr val="black"/>
              <a:schemeClr val="accent4">
                <a:tint val="45000"/>
                <a:satMod val="400000"/>
              </a:schemeClr>
            </a:duotone>
            <a:alphaModFix amt="30000"/>
          </a:blip>
          <a:stretch>
            <a:fillRect/>
          </a:stretch>
        </p:blipFill>
        <p:spPr>
          <a:xfrm>
            <a:off x="3378631" y="-220127"/>
            <a:ext cx="9176707" cy="9154900"/>
          </a:xfrm>
          <a:prstGeom prst="rect">
            <a:avLst/>
          </a:prstGeom>
          <a:ln>
            <a:noFill/>
          </a:ln>
        </p:spPr>
      </p:pic>
      <p:sp>
        <p:nvSpPr>
          <p:cNvPr id="2" name="Title 1">
            <a:extLst>
              <a:ext uri="{FF2B5EF4-FFF2-40B4-BE49-F238E27FC236}">
                <a16:creationId xmlns:a16="http://schemas.microsoft.com/office/drawing/2014/main" id="{856AB527-FFCC-4C7F-8716-84816A0D6239}"/>
              </a:ext>
            </a:extLst>
          </p:cNvPr>
          <p:cNvSpPr>
            <a:spLocks noGrp="1"/>
          </p:cNvSpPr>
          <p:nvPr>
            <p:ph type="title"/>
          </p:nvPr>
        </p:nvSpPr>
        <p:spPr>
          <a:xfrm>
            <a:off x="838200" y="365126"/>
            <a:ext cx="10515600" cy="1261794"/>
          </a:xfrm>
        </p:spPr>
        <p:txBody>
          <a:bodyPr/>
          <a:lstStyle/>
          <a:p>
            <a:r>
              <a:rPr lang="en-US" sz="3600" dirty="0">
                <a:latin typeface="+mn-lt"/>
              </a:rPr>
              <a:t>References</a:t>
            </a:r>
            <a:r>
              <a:rPr lang="en-US" dirty="0">
                <a:latin typeface="+mn-lt"/>
              </a:rPr>
              <a:t> </a:t>
            </a:r>
            <a:r>
              <a:rPr lang="en-US" sz="2000" dirty="0">
                <a:latin typeface="+mn-lt"/>
              </a:rPr>
              <a:t>(continued)</a:t>
            </a:r>
            <a:endParaRPr lang="en-US" dirty="0">
              <a:latin typeface="+mn-lt"/>
            </a:endParaRPr>
          </a:p>
        </p:txBody>
      </p:sp>
      <p:sp>
        <p:nvSpPr>
          <p:cNvPr id="3" name="Content Placeholder 2">
            <a:extLst>
              <a:ext uri="{FF2B5EF4-FFF2-40B4-BE49-F238E27FC236}">
                <a16:creationId xmlns:a16="http://schemas.microsoft.com/office/drawing/2014/main" id="{E7BF6B92-F713-47E5-8D50-78CA15B27DE8}"/>
              </a:ext>
            </a:extLst>
          </p:cNvPr>
          <p:cNvSpPr>
            <a:spLocks noGrp="1"/>
          </p:cNvSpPr>
          <p:nvPr>
            <p:ph idx="1"/>
          </p:nvPr>
        </p:nvSpPr>
        <p:spPr/>
        <p:txBody>
          <a:bodyPr>
            <a:normAutofit/>
          </a:bodyPr>
          <a:lstStyle/>
          <a:p>
            <a:r>
              <a:rPr lang="en-US" sz="1800" dirty="0">
                <a:effectLst/>
                <a:latin typeface="Calibri" panose="020F0502020204030204" pitchFamily="34" charset="0"/>
                <a:ea typeface="Times New Roman" panose="02020603050405020304" pitchFamily="18" charset="0"/>
                <a:cs typeface="Calibri" panose="020F0502020204030204" pitchFamily="34" charset="0"/>
              </a:rPr>
              <a:t>Kellen, G. D., &amp; Maragakis, L. L. (n.d.). </a:t>
            </a:r>
            <a:r>
              <a:rPr lang="en-US" sz="1800" i="1" dirty="0">
                <a:effectLst/>
                <a:latin typeface="Calibri" panose="020F0502020204030204" pitchFamily="34" charset="0"/>
                <a:ea typeface="Times New Roman" panose="02020603050405020304" pitchFamily="18" charset="0"/>
                <a:cs typeface="Calibri" panose="020F0502020204030204" pitchFamily="34" charset="0"/>
              </a:rPr>
              <a:t>COVID-19 Vaccine: What You Need to Know</a:t>
            </a:r>
            <a:r>
              <a:rPr lang="en-US" sz="1800" dirty="0">
                <a:effectLst/>
                <a:latin typeface="Calibri" panose="020F0502020204030204" pitchFamily="34" charset="0"/>
                <a:ea typeface="Times New Roman" panose="02020603050405020304" pitchFamily="18" charset="0"/>
                <a:cs typeface="Calibri" panose="020F0502020204030204" pitchFamily="34" charset="0"/>
              </a:rPr>
              <a:t>. Johns Hopkins Medicine. </a:t>
            </a:r>
            <a:r>
              <a:rPr lang="en-US" sz="1800" u="sng" dirty="0">
                <a:solidFill>
                  <a:srgbClr val="0563C1"/>
                </a:solidFill>
                <a:effectLst/>
                <a:latin typeface="Calibri" panose="020F0502020204030204" pitchFamily="34" charset="0"/>
                <a:ea typeface="Times New Roman" panose="02020603050405020304" pitchFamily="18" charset="0"/>
                <a:cs typeface="Calibri" panose="020F0502020204030204" pitchFamily="34" charset="0"/>
                <a:hlinkClick r:id="rId3"/>
              </a:rPr>
              <a:t>https://www.hopkinsmedicine.org/health/conditions-and-diseases/coronavirus/covid-19-vaccine-what-you-need-to-know</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rPr>
              <a:t>Liu, Z., Xiao, X., Wei, X., Li, J., Tan, H., Zhu, J., Zhang, Q., Wu, J., &amp; Liu, L. (2020, March 11). </a:t>
            </a:r>
            <a:r>
              <a:rPr lang="en-US" sz="1800" i="1" dirty="0">
                <a:effectLst/>
                <a:latin typeface="Calibri" panose="020F0502020204030204" pitchFamily="34" charset="0"/>
                <a:ea typeface="Times New Roman" panose="02020603050405020304" pitchFamily="18" charset="0"/>
              </a:rPr>
              <a:t>Composition and divergence of coronavirus spike proteins and host ACE2 receptors predict potential intermediate hosts of SARS-CoV-2</a:t>
            </a:r>
            <a:r>
              <a:rPr lang="en-US" sz="1800" dirty="0">
                <a:effectLst/>
                <a:latin typeface="Calibri" panose="020F0502020204030204" pitchFamily="34" charset="0"/>
                <a:ea typeface="Times New Roman" panose="02020603050405020304" pitchFamily="18" charset="0"/>
              </a:rPr>
              <a:t>. Journal of medical virology. </a:t>
            </a:r>
            <a:r>
              <a:rPr lang="en-US" sz="1800" u="sng" dirty="0">
                <a:solidFill>
                  <a:srgbClr val="0563C1"/>
                </a:solidFill>
                <a:effectLst/>
                <a:latin typeface="Calibri" panose="020F0502020204030204" pitchFamily="34" charset="0"/>
                <a:ea typeface="Times New Roman" panose="02020603050405020304" pitchFamily="18" charset="0"/>
                <a:hlinkClick r:id="rId4"/>
              </a:rPr>
              <a:t>https://pubmed.ncbi.nlm.nih.gov/32100877/</a:t>
            </a:r>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rPr>
              <a:t>Petrosillo, N., Viceconte, G., Ergonul, O., Ippolito, G., &amp; Petersen, E. (2020, March 28). </a:t>
            </a:r>
            <a:r>
              <a:rPr lang="en-US" sz="1800" i="1" dirty="0">
                <a:effectLst/>
                <a:latin typeface="Calibri" panose="020F0502020204030204" pitchFamily="34" charset="0"/>
                <a:ea typeface="Times New Roman" panose="02020603050405020304" pitchFamily="18" charset="0"/>
              </a:rPr>
              <a:t>COVID-19, SARS and MERS: are they closely related?</a:t>
            </a:r>
            <a:r>
              <a:rPr lang="en-US" sz="1800" dirty="0">
                <a:effectLst/>
                <a:latin typeface="Calibri" panose="020F0502020204030204" pitchFamily="34" charset="0"/>
                <a:ea typeface="Times New Roman" panose="02020603050405020304" pitchFamily="18" charset="0"/>
              </a:rPr>
              <a:t> Clinical microbiology and infection : the official publication of the European Society of Clinical Microbiology and Infectious Diseases. </a:t>
            </a:r>
            <a:r>
              <a:rPr lang="en-US" sz="1800" u="sng" dirty="0">
                <a:solidFill>
                  <a:srgbClr val="0563C1"/>
                </a:solidFill>
                <a:effectLst/>
                <a:latin typeface="Calibri" panose="020F0502020204030204" pitchFamily="34" charset="0"/>
                <a:ea typeface="Times New Roman" panose="02020603050405020304" pitchFamily="18" charset="0"/>
                <a:hlinkClick r:id="rId5"/>
              </a:rPr>
              <a:t>https://pubmed.ncbi.nlm.nih.gov/32234451/</a:t>
            </a:r>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rPr>
              <a:t>Singh, R., Kang, A., Luo, X., Jeyanathan, M., Gillgrass, A., Afkhami, S., &amp; Xing, Z. (2021, March). </a:t>
            </a:r>
            <a:r>
              <a:rPr lang="en-US" sz="1800" i="1" dirty="0">
                <a:effectLst/>
                <a:latin typeface="Calibri" panose="020F0502020204030204" pitchFamily="34" charset="0"/>
                <a:ea typeface="Times New Roman" panose="02020603050405020304" pitchFamily="18" charset="0"/>
              </a:rPr>
              <a:t>COVID-19: Current knowledge in clinical features, immunological responses, and vaccine development</a:t>
            </a:r>
            <a:r>
              <a:rPr lang="en-US" sz="1800" dirty="0">
                <a:effectLst/>
                <a:latin typeface="Calibri" panose="020F0502020204030204" pitchFamily="34" charset="0"/>
                <a:ea typeface="Times New Roman" panose="02020603050405020304" pitchFamily="18" charset="0"/>
              </a:rPr>
              <a:t>. FASEB journal : official publication of the Federation of American Societies for Experimental Biology. </a:t>
            </a:r>
            <a:r>
              <a:rPr lang="en-US" sz="1800" u="sng" dirty="0">
                <a:solidFill>
                  <a:srgbClr val="0563C1"/>
                </a:solidFill>
                <a:effectLst/>
                <a:latin typeface="Calibri" panose="020F0502020204030204" pitchFamily="34" charset="0"/>
                <a:ea typeface="Times New Roman" panose="02020603050405020304" pitchFamily="18" charset="0"/>
                <a:hlinkClick r:id="rId6"/>
              </a:rPr>
              <a:t>https://pubmed.ncbi.nlm.nih.gov/33577115/</a:t>
            </a:r>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rPr>
              <a:t>Yang, Y., Rao, X., &amp; Shang, W. (2020, June). </a:t>
            </a:r>
            <a:r>
              <a:rPr lang="en-US" sz="1800" i="1" dirty="0">
                <a:effectLst/>
                <a:latin typeface="Calibri" panose="020F0502020204030204" pitchFamily="34" charset="0"/>
                <a:ea typeface="Times New Roman" panose="02020603050405020304" pitchFamily="18" charset="0"/>
              </a:rPr>
              <a:t>Facing the COVID-19 outbreak: What should we know and what could we do?</a:t>
            </a:r>
            <a:r>
              <a:rPr lang="en-US" sz="1800" dirty="0">
                <a:effectLst/>
                <a:latin typeface="Calibri" panose="020F0502020204030204" pitchFamily="34" charset="0"/>
                <a:ea typeface="Times New Roman" panose="02020603050405020304" pitchFamily="18" charset="0"/>
              </a:rPr>
              <a:t> Journal of medical virology. </a:t>
            </a:r>
            <a:r>
              <a:rPr lang="en-US" sz="1800" u="sng" dirty="0">
                <a:solidFill>
                  <a:srgbClr val="0563C1"/>
                </a:solidFill>
                <a:effectLst/>
                <a:latin typeface="Calibri" panose="020F0502020204030204" pitchFamily="34" charset="0"/>
                <a:ea typeface="Times New Roman" panose="02020603050405020304" pitchFamily="18" charset="0"/>
                <a:hlinkClick r:id="rId7"/>
              </a:rPr>
              <a:t>https://pubmed.ncbi.nlm.nih.gov/32091134/</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915490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140CBA-33A8-456A-9BA4-0FE786940187}"/>
              </a:ext>
            </a:extLst>
          </p:cNvPr>
          <p:cNvPicPr>
            <a:picLocks noChangeAspect="1"/>
          </p:cNvPicPr>
          <p:nvPr/>
        </p:nvPicPr>
        <p:blipFill>
          <a:blip r:embed="rId2">
            <a:duotone>
              <a:prstClr val="black"/>
              <a:schemeClr val="accent3">
                <a:tint val="45000"/>
                <a:satMod val="400000"/>
              </a:schemeClr>
            </a:duotone>
            <a:alphaModFix amt="37000"/>
          </a:blip>
          <a:stretch>
            <a:fillRect/>
          </a:stretch>
        </p:blipFill>
        <p:spPr>
          <a:xfrm>
            <a:off x="8086150" y="2445582"/>
            <a:ext cx="7584347" cy="7566324"/>
          </a:xfrm>
          <a:prstGeom prst="rect">
            <a:avLst/>
          </a:prstGeom>
          <a:ln>
            <a:noFill/>
          </a:ln>
        </p:spPr>
      </p:pic>
      <p:pic>
        <p:nvPicPr>
          <p:cNvPr id="2" name="Picture 1">
            <a:extLst>
              <a:ext uri="{FF2B5EF4-FFF2-40B4-BE49-F238E27FC236}">
                <a16:creationId xmlns:a16="http://schemas.microsoft.com/office/drawing/2014/main" id="{CB88FB81-A9C8-4036-92C6-765216053D39}"/>
              </a:ext>
            </a:extLst>
          </p:cNvPr>
          <p:cNvPicPr>
            <a:picLocks noChangeAspect="1"/>
          </p:cNvPicPr>
          <p:nvPr/>
        </p:nvPicPr>
        <p:blipFill>
          <a:blip r:embed="rId3">
            <a:alphaModFix/>
          </a:blip>
          <a:stretch>
            <a:fillRect/>
          </a:stretch>
        </p:blipFill>
        <p:spPr>
          <a:xfrm>
            <a:off x="-1496150" y="1480458"/>
            <a:ext cx="2992300" cy="2982686"/>
          </a:xfrm>
          <a:prstGeom prst="rect">
            <a:avLst/>
          </a:prstGeom>
        </p:spPr>
      </p:pic>
      <p:sp>
        <p:nvSpPr>
          <p:cNvPr id="3" name="Title 2">
            <a:extLst>
              <a:ext uri="{FF2B5EF4-FFF2-40B4-BE49-F238E27FC236}">
                <a16:creationId xmlns:a16="http://schemas.microsoft.com/office/drawing/2014/main" id="{9BBD343E-BEE7-4E11-815A-3440F1DBB7E2}"/>
              </a:ext>
            </a:extLst>
          </p:cNvPr>
          <p:cNvSpPr>
            <a:spLocks noGrp="1"/>
          </p:cNvSpPr>
          <p:nvPr>
            <p:ph type="title"/>
          </p:nvPr>
        </p:nvSpPr>
        <p:spPr/>
        <p:txBody>
          <a:bodyPr/>
          <a:lstStyle/>
          <a:p>
            <a:r>
              <a:rPr lang="en-US" dirty="0"/>
              <a:t>Purpose</a:t>
            </a:r>
          </a:p>
        </p:txBody>
      </p:sp>
      <p:sp>
        <p:nvSpPr>
          <p:cNvPr id="5" name="Content Placeholder 4">
            <a:extLst>
              <a:ext uri="{FF2B5EF4-FFF2-40B4-BE49-F238E27FC236}">
                <a16:creationId xmlns:a16="http://schemas.microsoft.com/office/drawing/2014/main" id="{EFD89D52-0622-468E-AB4D-09D8F50E6E08}"/>
              </a:ext>
            </a:extLst>
          </p:cNvPr>
          <p:cNvSpPr>
            <a:spLocks noGrp="1"/>
          </p:cNvSpPr>
          <p:nvPr>
            <p:ph idx="1"/>
          </p:nvPr>
        </p:nvSpPr>
        <p:spPr/>
        <p:txBody>
          <a:bodyPr>
            <a:normAutofit/>
          </a:bodyPr>
          <a:lstStyle/>
          <a:p>
            <a:pPr marL="0" indent="0">
              <a:lnSpc>
                <a:spcPct val="200000"/>
              </a:lnSpc>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purpose of this project is to retrieve and wrangle raw COVID-19 data in order to come to independent conclusions about what the COVID-19 virus is doing.  A source of unbiased reporting of COVID-19 information is not known.  However, unbiased </a:t>
            </a:r>
            <a:r>
              <a:rPr lang="en-US" sz="2400" i="1" dirty="0">
                <a:effectLst/>
                <a:latin typeface="Calibri" panose="020F0502020204030204" pitchFamily="34" charset="0"/>
                <a:ea typeface="Calibri" panose="020F0502020204030204" pitchFamily="34" charset="0"/>
                <a:cs typeface="Times New Roman" panose="02020603050405020304" pitchFamily="18" charset="0"/>
              </a:rPr>
              <a:t>data</a:t>
            </a:r>
            <a:r>
              <a:rPr lang="en-US" sz="2400" dirty="0">
                <a:effectLst/>
                <a:latin typeface="Calibri" panose="020F0502020204030204" pitchFamily="34" charset="0"/>
                <a:ea typeface="Calibri" panose="020F0502020204030204" pitchFamily="34" charset="0"/>
                <a:cs typeface="Times New Roman" panose="02020603050405020304" pitchFamily="18" charset="0"/>
              </a:rPr>
              <a:t> is available.</a:t>
            </a:r>
            <a:endParaRPr lang="en-US" sz="3600" dirty="0"/>
          </a:p>
        </p:txBody>
      </p:sp>
    </p:spTree>
    <p:extLst>
      <p:ext uri="{BB962C8B-B14F-4D97-AF65-F5344CB8AC3E}">
        <p14:creationId xmlns:p14="http://schemas.microsoft.com/office/powerpoint/2010/main" val="3393232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140CBA-33A8-456A-9BA4-0FE786940187}"/>
              </a:ext>
            </a:extLst>
          </p:cNvPr>
          <p:cNvPicPr>
            <a:picLocks noChangeAspect="1"/>
          </p:cNvPicPr>
          <p:nvPr/>
        </p:nvPicPr>
        <p:blipFill>
          <a:blip r:embed="rId2">
            <a:duotone>
              <a:prstClr val="black"/>
              <a:schemeClr val="accent3">
                <a:tint val="45000"/>
                <a:satMod val="400000"/>
              </a:schemeClr>
            </a:duotone>
            <a:alphaModFix amt="37000"/>
          </a:blip>
          <a:stretch>
            <a:fillRect/>
          </a:stretch>
        </p:blipFill>
        <p:spPr>
          <a:xfrm>
            <a:off x="8086150" y="2445582"/>
            <a:ext cx="7584347" cy="7566324"/>
          </a:xfrm>
          <a:prstGeom prst="rect">
            <a:avLst/>
          </a:prstGeom>
          <a:ln>
            <a:noFill/>
          </a:ln>
        </p:spPr>
      </p:pic>
      <p:pic>
        <p:nvPicPr>
          <p:cNvPr id="2" name="Picture 1">
            <a:extLst>
              <a:ext uri="{FF2B5EF4-FFF2-40B4-BE49-F238E27FC236}">
                <a16:creationId xmlns:a16="http://schemas.microsoft.com/office/drawing/2014/main" id="{CB88FB81-A9C8-4036-92C6-765216053D39}"/>
              </a:ext>
            </a:extLst>
          </p:cNvPr>
          <p:cNvPicPr>
            <a:picLocks noChangeAspect="1"/>
          </p:cNvPicPr>
          <p:nvPr/>
        </p:nvPicPr>
        <p:blipFill>
          <a:blip r:embed="rId3">
            <a:alphaModFix/>
          </a:blip>
          <a:stretch>
            <a:fillRect/>
          </a:stretch>
        </p:blipFill>
        <p:spPr>
          <a:xfrm>
            <a:off x="-1496150" y="1480458"/>
            <a:ext cx="2992300" cy="2982686"/>
          </a:xfrm>
          <a:prstGeom prst="rect">
            <a:avLst/>
          </a:prstGeom>
        </p:spPr>
      </p:pic>
      <p:sp>
        <p:nvSpPr>
          <p:cNvPr id="3" name="Title 2">
            <a:extLst>
              <a:ext uri="{FF2B5EF4-FFF2-40B4-BE49-F238E27FC236}">
                <a16:creationId xmlns:a16="http://schemas.microsoft.com/office/drawing/2014/main" id="{9BBD343E-BEE7-4E11-815A-3440F1DBB7E2}"/>
              </a:ext>
            </a:extLst>
          </p:cNvPr>
          <p:cNvSpPr>
            <a:spLocks noGrp="1"/>
          </p:cNvSpPr>
          <p:nvPr>
            <p:ph type="title"/>
          </p:nvPr>
        </p:nvSpPr>
        <p:spPr/>
        <p:txBody>
          <a:bodyPr/>
          <a:lstStyle/>
          <a:p>
            <a:r>
              <a:rPr lang="en-US" dirty="0"/>
              <a:t>Questions to Answer</a:t>
            </a:r>
          </a:p>
        </p:txBody>
      </p:sp>
      <p:sp>
        <p:nvSpPr>
          <p:cNvPr id="5" name="Content Placeholder 4">
            <a:extLst>
              <a:ext uri="{FF2B5EF4-FFF2-40B4-BE49-F238E27FC236}">
                <a16:creationId xmlns:a16="http://schemas.microsoft.com/office/drawing/2014/main" id="{EFD89D52-0622-468E-AB4D-09D8F50E6E08}"/>
              </a:ext>
            </a:extLst>
          </p:cNvPr>
          <p:cNvSpPr>
            <a:spLocks noGrp="1"/>
          </p:cNvSpPr>
          <p:nvPr>
            <p:ph idx="1"/>
          </p:nvPr>
        </p:nvSpPr>
        <p:spPr/>
        <p:txBody>
          <a:bodyPr>
            <a:normAutofit/>
          </a:bodyPr>
          <a:lstStyle/>
          <a:p>
            <a:pPr>
              <a:lnSpc>
                <a:spcPct val="100000"/>
              </a:lnSpc>
            </a:pPr>
            <a:r>
              <a:rPr lang="en-US" sz="1800" i="1" dirty="0">
                <a:effectLst/>
                <a:latin typeface="Calibri" panose="020F0502020204030204" pitchFamily="34" charset="0"/>
                <a:ea typeface="Calibri" panose="020F0502020204030204" pitchFamily="34" charset="0"/>
                <a:cs typeface="Times New Roman" panose="02020603050405020304" pitchFamily="18" charset="0"/>
              </a:rPr>
              <a:t>“Does COVID-19 ‘survive the winter’ and have higher prevalence rates in countries with higher latitudes?”</a:t>
            </a:r>
          </a:p>
          <a:p>
            <a:pPr>
              <a:lnSpc>
                <a:spcPct val="100000"/>
              </a:lnSpc>
            </a:pPr>
            <a:r>
              <a:rPr lang="en-US" sz="1800" i="1" dirty="0">
                <a:effectLst/>
                <a:latin typeface="Calibri" panose="020F0502020204030204" pitchFamily="34" charset="0"/>
                <a:ea typeface="Calibri" panose="020F0502020204030204" pitchFamily="34" charset="0"/>
                <a:cs typeface="Times New Roman" panose="02020603050405020304" pitchFamily="18" charset="0"/>
              </a:rPr>
              <a:t>“Does it matter if you consider cumulative incidence rather than cumulative prevalence?”</a:t>
            </a:r>
          </a:p>
          <a:p>
            <a:pPr>
              <a:lnSpc>
                <a:spcPct val="100000"/>
              </a:lnSpc>
            </a:pPr>
            <a:r>
              <a:rPr lang="en-US" sz="1800" i="1" dirty="0">
                <a:latin typeface="Calibri" panose="020F0502020204030204" pitchFamily="34" charset="0"/>
                <a:cs typeface="Times New Roman" panose="02020603050405020304" pitchFamily="18" charset="0"/>
              </a:rPr>
              <a:t>“Does a person count twice toward cumulative incidence rates if he had COVID-19 more than once?“</a:t>
            </a:r>
          </a:p>
          <a:p>
            <a:pPr>
              <a:lnSpc>
                <a:spcPct val="100000"/>
              </a:lnSpc>
            </a:pPr>
            <a:r>
              <a:rPr lang="en-US" sz="1800" i="1" dirty="0">
                <a:latin typeface="Calibri" panose="020F0502020204030204" pitchFamily="34" charset="0"/>
                <a:cs typeface="Times New Roman" panose="02020603050405020304" pitchFamily="18" charset="0"/>
              </a:rPr>
              <a:t>“Back to the ‘distance-from-the-equator thing, what proof do you have besides ‘bubble size’?”</a:t>
            </a:r>
          </a:p>
          <a:p>
            <a:pPr>
              <a:lnSpc>
                <a:spcPct val="100000"/>
              </a:lnSpc>
            </a:pPr>
            <a:r>
              <a:rPr lang="en-US" sz="1800" i="1" dirty="0">
                <a:latin typeface="Calibri" panose="020F0502020204030204" pitchFamily="34" charset="0"/>
                <a:cs typeface="Times New Roman" panose="02020603050405020304" pitchFamily="18" charset="0"/>
              </a:rPr>
              <a:t>“What was the big deal about the first million cases?  Or first 100,000 deaths?  </a:t>
            </a:r>
          </a:p>
          <a:p>
            <a:pPr>
              <a:lnSpc>
                <a:spcPct val="100000"/>
              </a:lnSpc>
            </a:pPr>
            <a:r>
              <a:rPr lang="en-US" sz="1800" i="1" dirty="0">
                <a:latin typeface="Calibri" panose="020F0502020204030204" pitchFamily="34" charset="0"/>
                <a:cs typeface="Times New Roman" panose="02020603050405020304" pitchFamily="18" charset="0"/>
              </a:rPr>
              <a:t>What is a milestone?”</a:t>
            </a:r>
          </a:p>
          <a:p>
            <a:pPr>
              <a:lnSpc>
                <a:spcPct val="100000"/>
              </a:lnSpc>
            </a:pPr>
            <a:r>
              <a:rPr lang="en-US" sz="1800" i="1" dirty="0">
                <a:effectLst/>
                <a:latin typeface="Calibri" panose="020F0502020204030204" pitchFamily="34" charset="0"/>
                <a:ea typeface="Calibri" panose="020F0502020204030204" pitchFamily="34" charset="0"/>
                <a:cs typeface="Times New Roman" panose="02020603050405020304" pitchFamily="18" charset="0"/>
              </a:rPr>
              <a:t>“Do countries that do better preventing chronic illness have fewer COVID-19 deaths?”</a:t>
            </a:r>
          </a:p>
          <a:p>
            <a:pPr>
              <a:lnSpc>
                <a:spcPct val="100000"/>
              </a:lnSpc>
            </a:pPr>
            <a:r>
              <a:rPr lang="en-US" sz="1800" i="1" dirty="0">
                <a:effectLst/>
                <a:latin typeface="Calibri" panose="020F0502020204030204" pitchFamily="34" charset="0"/>
                <a:ea typeface="Calibri" panose="020F0502020204030204" pitchFamily="34" charset="0"/>
                <a:cs typeface="Times New Roman" panose="02020603050405020304" pitchFamily="18" charset="0"/>
              </a:rPr>
              <a:t>“Do countries with higher population densities have higher COVID-19 cumulative incidence?”</a:t>
            </a:r>
          </a:p>
          <a:p>
            <a:pPr>
              <a:lnSpc>
                <a:spcPct val="100000"/>
              </a:lnSpc>
            </a:pPr>
            <a:r>
              <a:rPr lang="en-US" sz="1800" i="1" dirty="0">
                <a:effectLst/>
                <a:latin typeface="Calibri" panose="020F0502020204030204" pitchFamily="34" charset="0"/>
                <a:ea typeface="Calibri" panose="020F0502020204030204" pitchFamily="34" charset="0"/>
                <a:cs typeface="Times New Roman" panose="02020603050405020304" pitchFamily="18" charset="0"/>
              </a:rPr>
              <a:t>“Is there a correlation between case counts of SARS/MERS and COVID-19 prevalence rates in countries?”</a:t>
            </a:r>
            <a:endParaRPr lang="en-US" sz="1800" i="1" dirty="0">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r>
              <a:rPr lang="en-US" sz="1800" i="1" dirty="0">
                <a:latin typeface="Calibri" panose="020F0502020204030204" pitchFamily="34" charset="0"/>
                <a:cs typeface="Times New Roman" panose="02020603050405020304" pitchFamily="18" charset="0"/>
              </a:rPr>
              <a:t>“Did anyone really think that New York City could produce the number of specially trained RNs to care for the patients who would be using the 40,000 additional ventilators that the governor insisted they require?”</a:t>
            </a:r>
          </a:p>
          <a:p>
            <a:pPr>
              <a:lnSpc>
                <a:spcPct val="200000"/>
              </a:lnSpc>
            </a:pPr>
            <a:endParaRPr lang="en-US" dirty="0"/>
          </a:p>
        </p:txBody>
      </p:sp>
    </p:spTree>
    <p:extLst>
      <p:ext uri="{BB962C8B-B14F-4D97-AF65-F5344CB8AC3E}">
        <p14:creationId xmlns:p14="http://schemas.microsoft.com/office/powerpoint/2010/main" val="569610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140CBA-33A8-456A-9BA4-0FE786940187}"/>
              </a:ext>
            </a:extLst>
          </p:cNvPr>
          <p:cNvPicPr>
            <a:picLocks noChangeAspect="1"/>
          </p:cNvPicPr>
          <p:nvPr/>
        </p:nvPicPr>
        <p:blipFill>
          <a:blip r:embed="rId3">
            <a:duotone>
              <a:prstClr val="black"/>
              <a:schemeClr val="accent3">
                <a:tint val="45000"/>
                <a:satMod val="400000"/>
              </a:schemeClr>
            </a:duotone>
            <a:alphaModFix amt="37000"/>
          </a:blip>
          <a:stretch>
            <a:fillRect/>
          </a:stretch>
        </p:blipFill>
        <p:spPr>
          <a:xfrm>
            <a:off x="8086150" y="2445582"/>
            <a:ext cx="7584347" cy="7566324"/>
          </a:xfrm>
          <a:prstGeom prst="rect">
            <a:avLst/>
          </a:prstGeom>
          <a:ln>
            <a:noFill/>
          </a:ln>
        </p:spPr>
      </p:pic>
      <p:pic>
        <p:nvPicPr>
          <p:cNvPr id="2" name="Picture 1">
            <a:extLst>
              <a:ext uri="{FF2B5EF4-FFF2-40B4-BE49-F238E27FC236}">
                <a16:creationId xmlns:a16="http://schemas.microsoft.com/office/drawing/2014/main" id="{CB88FB81-A9C8-4036-92C6-765216053D39}"/>
              </a:ext>
            </a:extLst>
          </p:cNvPr>
          <p:cNvPicPr>
            <a:picLocks noChangeAspect="1"/>
          </p:cNvPicPr>
          <p:nvPr/>
        </p:nvPicPr>
        <p:blipFill>
          <a:blip r:embed="rId4">
            <a:alphaModFix/>
          </a:blip>
          <a:stretch>
            <a:fillRect/>
          </a:stretch>
        </p:blipFill>
        <p:spPr>
          <a:xfrm>
            <a:off x="-1496150" y="1480458"/>
            <a:ext cx="2992300" cy="2982686"/>
          </a:xfrm>
          <a:prstGeom prst="rect">
            <a:avLst/>
          </a:prstGeom>
        </p:spPr>
      </p:pic>
      <p:sp>
        <p:nvSpPr>
          <p:cNvPr id="3" name="Title 2">
            <a:extLst>
              <a:ext uri="{FF2B5EF4-FFF2-40B4-BE49-F238E27FC236}">
                <a16:creationId xmlns:a16="http://schemas.microsoft.com/office/drawing/2014/main" id="{9BBD343E-BEE7-4E11-815A-3440F1DBB7E2}"/>
              </a:ext>
            </a:extLst>
          </p:cNvPr>
          <p:cNvSpPr>
            <a:spLocks noGrp="1"/>
          </p:cNvSpPr>
          <p:nvPr>
            <p:ph type="title"/>
          </p:nvPr>
        </p:nvSpPr>
        <p:spPr/>
        <p:txBody>
          <a:bodyPr/>
          <a:lstStyle/>
          <a:p>
            <a:r>
              <a:rPr lang="en-US" dirty="0"/>
              <a:t>Data Sources</a:t>
            </a:r>
          </a:p>
        </p:txBody>
      </p:sp>
      <p:sp>
        <p:nvSpPr>
          <p:cNvPr id="5" name="Content Placeholder 4">
            <a:extLst>
              <a:ext uri="{FF2B5EF4-FFF2-40B4-BE49-F238E27FC236}">
                <a16:creationId xmlns:a16="http://schemas.microsoft.com/office/drawing/2014/main" id="{EFD89D52-0622-468E-AB4D-09D8F50E6E08}"/>
              </a:ext>
            </a:extLst>
          </p:cNvPr>
          <p:cNvSpPr>
            <a:spLocks noGrp="1"/>
          </p:cNvSpPr>
          <p:nvPr>
            <p:ph idx="1"/>
          </p:nvPr>
        </p:nvSpPr>
        <p:spPr/>
        <p:txBody>
          <a:bodyPr>
            <a:normAutofit/>
          </a:bodyPr>
          <a:lstStyle/>
          <a:p>
            <a:pPr>
              <a:lnSpc>
                <a:spcPct val="150000"/>
              </a:lnSpc>
            </a:pPr>
            <a:r>
              <a:rPr lang="en-US" sz="3200" dirty="0"/>
              <a:t>‘Routine’ sources of data used in U.S. healthcare system only include U.S. data</a:t>
            </a:r>
          </a:p>
          <a:p>
            <a:pPr>
              <a:lnSpc>
                <a:spcPct val="150000"/>
              </a:lnSpc>
            </a:pPr>
            <a:r>
              <a:rPr lang="en-US" sz="3200" dirty="0"/>
              <a:t>Medical community recognizes Johns Hopkins for population data</a:t>
            </a:r>
          </a:p>
          <a:p>
            <a:pPr>
              <a:lnSpc>
                <a:spcPct val="150000"/>
              </a:lnSpc>
            </a:pPr>
            <a:r>
              <a:rPr lang="en-US" sz="3200" dirty="0"/>
              <a:t>Many circular references</a:t>
            </a:r>
          </a:p>
        </p:txBody>
      </p:sp>
    </p:spTree>
    <p:extLst>
      <p:ext uri="{BB962C8B-B14F-4D97-AF65-F5344CB8AC3E}">
        <p14:creationId xmlns:p14="http://schemas.microsoft.com/office/powerpoint/2010/main" val="3840624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140CBA-33A8-456A-9BA4-0FE786940187}"/>
              </a:ext>
            </a:extLst>
          </p:cNvPr>
          <p:cNvPicPr>
            <a:picLocks noChangeAspect="1"/>
          </p:cNvPicPr>
          <p:nvPr/>
        </p:nvPicPr>
        <p:blipFill>
          <a:blip r:embed="rId3">
            <a:duotone>
              <a:prstClr val="black"/>
              <a:schemeClr val="accent3">
                <a:tint val="45000"/>
                <a:satMod val="400000"/>
              </a:schemeClr>
            </a:duotone>
            <a:alphaModFix amt="37000"/>
          </a:blip>
          <a:stretch>
            <a:fillRect/>
          </a:stretch>
        </p:blipFill>
        <p:spPr>
          <a:xfrm>
            <a:off x="8086150" y="2445582"/>
            <a:ext cx="7584347" cy="7566324"/>
          </a:xfrm>
          <a:prstGeom prst="rect">
            <a:avLst/>
          </a:prstGeom>
          <a:ln>
            <a:noFill/>
          </a:ln>
        </p:spPr>
      </p:pic>
      <p:pic>
        <p:nvPicPr>
          <p:cNvPr id="2" name="Picture 1">
            <a:extLst>
              <a:ext uri="{FF2B5EF4-FFF2-40B4-BE49-F238E27FC236}">
                <a16:creationId xmlns:a16="http://schemas.microsoft.com/office/drawing/2014/main" id="{CB88FB81-A9C8-4036-92C6-765216053D39}"/>
              </a:ext>
            </a:extLst>
          </p:cNvPr>
          <p:cNvPicPr>
            <a:picLocks noChangeAspect="1"/>
          </p:cNvPicPr>
          <p:nvPr/>
        </p:nvPicPr>
        <p:blipFill>
          <a:blip r:embed="rId4">
            <a:alphaModFix/>
          </a:blip>
          <a:stretch>
            <a:fillRect/>
          </a:stretch>
        </p:blipFill>
        <p:spPr>
          <a:xfrm>
            <a:off x="-1496150" y="1480458"/>
            <a:ext cx="2992300" cy="2982686"/>
          </a:xfrm>
          <a:prstGeom prst="rect">
            <a:avLst/>
          </a:prstGeom>
        </p:spPr>
      </p:pic>
      <p:sp>
        <p:nvSpPr>
          <p:cNvPr id="3" name="Title 2">
            <a:extLst>
              <a:ext uri="{FF2B5EF4-FFF2-40B4-BE49-F238E27FC236}">
                <a16:creationId xmlns:a16="http://schemas.microsoft.com/office/drawing/2014/main" id="{9BBD343E-BEE7-4E11-815A-3440F1DBB7E2}"/>
              </a:ext>
            </a:extLst>
          </p:cNvPr>
          <p:cNvSpPr>
            <a:spLocks noGrp="1"/>
          </p:cNvSpPr>
          <p:nvPr>
            <p:ph type="title"/>
          </p:nvPr>
        </p:nvSpPr>
        <p:spPr/>
        <p:txBody>
          <a:bodyPr/>
          <a:lstStyle/>
          <a:p>
            <a:r>
              <a:rPr lang="en-US" dirty="0"/>
              <a:t>Methods</a:t>
            </a:r>
          </a:p>
        </p:txBody>
      </p:sp>
      <p:sp>
        <p:nvSpPr>
          <p:cNvPr id="5" name="Content Placeholder 4">
            <a:extLst>
              <a:ext uri="{FF2B5EF4-FFF2-40B4-BE49-F238E27FC236}">
                <a16:creationId xmlns:a16="http://schemas.microsoft.com/office/drawing/2014/main" id="{EFD89D52-0622-468E-AB4D-09D8F50E6E08}"/>
              </a:ext>
            </a:extLst>
          </p:cNvPr>
          <p:cNvSpPr>
            <a:spLocks noGrp="1"/>
          </p:cNvSpPr>
          <p:nvPr>
            <p:ph idx="1"/>
          </p:nvPr>
        </p:nvSpPr>
        <p:spPr/>
        <p:txBody>
          <a:bodyPr>
            <a:normAutofit/>
          </a:bodyPr>
          <a:lstStyle/>
          <a:p>
            <a:pPr>
              <a:lnSpc>
                <a:spcPct val="200000"/>
              </a:lnSpc>
            </a:pPr>
            <a:r>
              <a:rPr lang="en-US" sz="3600" dirty="0"/>
              <a:t>R used to import, reshape, and join datasets</a:t>
            </a:r>
          </a:p>
          <a:p>
            <a:pPr>
              <a:lnSpc>
                <a:spcPct val="200000"/>
              </a:lnSpc>
            </a:pPr>
            <a:r>
              <a:rPr lang="en-US" sz="3600" dirty="0"/>
              <a:t>Variable selection</a:t>
            </a:r>
          </a:p>
          <a:p>
            <a:pPr>
              <a:lnSpc>
                <a:spcPct val="200000"/>
              </a:lnSpc>
            </a:pPr>
            <a:r>
              <a:rPr lang="en-US" sz="3600" dirty="0"/>
              <a:t>Data cleaning and dataset trimming</a:t>
            </a:r>
          </a:p>
        </p:txBody>
      </p:sp>
    </p:spTree>
    <p:extLst>
      <p:ext uri="{BB962C8B-B14F-4D97-AF65-F5344CB8AC3E}">
        <p14:creationId xmlns:p14="http://schemas.microsoft.com/office/powerpoint/2010/main" val="644504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140CBA-33A8-456A-9BA4-0FE786940187}"/>
              </a:ext>
            </a:extLst>
          </p:cNvPr>
          <p:cNvPicPr>
            <a:picLocks noChangeAspect="1"/>
          </p:cNvPicPr>
          <p:nvPr/>
        </p:nvPicPr>
        <p:blipFill>
          <a:blip r:embed="rId3">
            <a:duotone>
              <a:prstClr val="black"/>
              <a:schemeClr val="accent3">
                <a:tint val="45000"/>
                <a:satMod val="400000"/>
              </a:schemeClr>
            </a:duotone>
            <a:alphaModFix amt="37000"/>
          </a:blip>
          <a:stretch>
            <a:fillRect/>
          </a:stretch>
        </p:blipFill>
        <p:spPr>
          <a:xfrm>
            <a:off x="8086150" y="2445582"/>
            <a:ext cx="7584347" cy="7566324"/>
          </a:xfrm>
          <a:prstGeom prst="rect">
            <a:avLst/>
          </a:prstGeom>
          <a:ln>
            <a:noFill/>
          </a:ln>
        </p:spPr>
      </p:pic>
      <p:pic>
        <p:nvPicPr>
          <p:cNvPr id="2" name="Picture 1">
            <a:extLst>
              <a:ext uri="{FF2B5EF4-FFF2-40B4-BE49-F238E27FC236}">
                <a16:creationId xmlns:a16="http://schemas.microsoft.com/office/drawing/2014/main" id="{CB88FB81-A9C8-4036-92C6-765216053D39}"/>
              </a:ext>
            </a:extLst>
          </p:cNvPr>
          <p:cNvPicPr>
            <a:picLocks noChangeAspect="1"/>
          </p:cNvPicPr>
          <p:nvPr/>
        </p:nvPicPr>
        <p:blipFill>
          <a:blip r:embed="rId4">
            <a:alphaModFix/>
          </a:blip>
          <a:stretch>
            <a:fillRect/>
          </a:stretch>
        </p:blipFill>
        <p:spPr>
          <a:xfrm>
            <a:off x="-1496150" y="1480458"/>
            <a:ext cx="2992300" cy="2982686"/>
          </a:xfrm>
          <a:prstGeom prst="rect">
            <a:avLst/>
          </a:prstGeom>
        </p:spPr>
      </p:pic>
      <p:sp>
        <p:nvSpPr>
          <p:cNvPr id="3" name="Title 2">
            <a:extLst>
              <a:ext uri="{FF2B5EF4-FFF2-40B4-BE49-F238E27FC236}">
                <a16:creationId xmlns:a16="http://schemas.microsoft.com/office/drawing/2014/main" id="{9BBD343E-BEE7-4E11-815A-3440F1DBB7E2}"/>
              </a:ext>
            </a:extLst>
          </p:cNvPr>
          <p:cNvSpPr>
            <a:spLocks noGrp="1"/>
          </p:cNvSpPr>
          <p:nvPr>
            <p:ph type="title"/>
          </p:nvPr>
        </p:nvSpPr>
        <p:spPr/>
        <p:txBody>
          <a:bodyPr/>
          <a:lstStyle/>
          <a:p>
            <a:r>
              <a:rPr lang="en-US" dirty="0"/>
              <a:t>Methods </a:t>
            </a:r>
            <a:r>
              <a:rPr lang="en-US" sz="2800" dirty="0"/>
              <a:t>(continued)</a:t>
            </a:r>
            <a:endParaRPr lang="en-US" dirty="0"/>
          </a:p>
        </p:txBody>
      </p:sp>
      <p:sp>
        <p:nvSpPr>
          <p:cNvPr id="5" name="Content Placeholder 4">
            <a:extLst>
              <a:ext uri="{FF2B5EF4-FFF2-40B4-BE49-F238E27FC236}">
                <a16:creationId xmlns:a16="http://schemas.microsoft.com/office/drawing/2014/main" id="{EFD89D52-0622-468E-AB4D-09D8F50E6E08}"/>
              </a:ext>
            </a:extLst>
          </p:cNvPr>
          <p:cNvSpPr>
            <a:spLocks noGrp="1"/>
          </p:cNvSpPr>
          <p:nvPr>
            <p:ph idx="1"/>
          </p:nvPr>
        </p:nvSpPr>
        <p:spPr/>
        <p:txBody>
          <a:bodyPr>
            <a:normAutofit/>
          </a:bodyPr>
          <a:lstStyle/>
          <a:p>
            <a:pPr>
              <a:lnSpc>
                <a:spcPct val="200000"/>
              </a:lnSpc>
            </a:pPr>
            <a:r>
              <a:rPr lang="en-US" sz="3600" dirty="0"/>
              <a:t>Outlier detection and missing value decisions</a:t>
            </a:r>
          </a:p>
          <a:p>
            <a:pPr>
              <a:lnSpc>
                <a:spcPct val="200000"/>
              </a:lnSpc>
            </a:pPr>
            <a:r>
              <a:rPr lang="en-US" sz="3600" dirty="0"/>
              <a:t>Power BI visualizations used to augment analysis</a:t>
            </a:r>
          </a:p>
          <a:p>
            <a:pPr>
              <a:lnSpc>
                <a:spcPct val="200000"/>
              </a:lnSpc>
            </a:pPr>
            <a:endParaRPr lang="en-US" sz="3600" dirty="0"/>
          </a:p>
        </p:txBody>
      </p:sp>
    </p:spTree>
    <p:extLst>
      <p:ext uri="{BB962C8B-B14F-4D97-AF65-F5344CB8AC3E}">
        <p14:creationId xmlns:p14="http://schemas.microsoft.com/office/powerpoint/2010/main" val="1785860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E62178-5DE6-44C8-AE62-8B9F37AC0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F50B7F57-16AB-43B6-B853-C356702DAEE0}"/>
              </a:ext>
            </a:extLst>
          </p:cNvPr>
          <p:cNvSpPr>
            <a:spLocks noGrp="1"/>
          </p:cNvSpPr>
          <p:nvPr>
            <p:ph type="title" idx="4294967295"/>
          </p:nvPr>
        </p:nvSpPr>
        <p:spPr>
          <a:xfrm>
            <a:off x="838200" y="1174819"/>
            <a:ext cx="4375151" cy="2858363"/>
          </a:xfrm>
        </p:spPr>
        <p:txBody>
          <a:bodyPr vert="horz" lIns="91440" tIns="45720" rIns="91440" bIns="45720" rtlCol="0" anchor="b">
            <a:normAutofit/>
          </a:bodyPr>
          <a:lstStyle/>
          <a:p>
            <a:r>
              <a:rPr lang="en-US" sz="7200" kern="1200" dirty="0">
                <a:solidFill>
                  <a:schemeClr val="bg1"/>
                </a:solidFill>
                <a:latin typeface="+mj-lt"/>
                <a:ea typeface="+mj-ea"/>
                <a:cs typeface="+mj-cs"/>
              </a:rPr>
              <a:t>Answers!</a:t>
            </a:r>
          </a:p>
        </p:txBody>
      </p:sp>
      <p:grpSp>
        <p:nvGrpSpPr>
          <p:cNvPr id="13" name="Group 12">
            <a:extLst>
              <a:ext uri="{FF2B5EF4-FFF2-40B4-BE49-F238E27FC236}">
                <a16:creationId xmlns:a16="http://schemas.microsoft.com/office/drawing/2014/main" id="{C29863D6-0FE2-4F80-9C72-1419BDEB4ED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6" y="0"/>
            <a:ext cx="6559644" cy="6858000"/>
            <a:chOff x="5632356" y="0"/>
            <a:chExt cx="6559644" cy="6858000"/>
          </a:xfrm>
          <a:effectLst>
            <a:outerShdw blurRad="381000" dist="152400" dir="10800000" algn="ctr" rotWithShape="0">
              <a:srgbClr val="000000">
                <a:alpha val="10000"/>
              </a:srgbClr>
            </a:outerShdw>
          </a:effectLst>
        </p:grpSpPr>
        <p:grpSp>
          <p:nvGrpSpPr>
            <p:cNvPr id="14" name="Group 13">
              <a:extLst>
                <a:ext uri="{FF2B5EF4-FFF2-40B4-BE49-F238E27FC236}">
                  <a16:creationId xmlns:a16="http://schemas.microsoft.com/office/drawing/2014/main" id="{398A8C22-8BEC-4F48-B82B-CFDD28BADB9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682343" y="2"/>
              <a:ext cx="6509657" cy="6857998"/>
              <a:chOff x="5682343" y="2"/>
              <a:chExt cx="6509657" cy="6857998"/>
            </a:xfrm>
          </p:grpSpPr>
          <p:sp>
            <p:nvSpPr>
              <p:cNvPr id="18" name="Freeform: Shape 17">
                <a:extLst>
                  <a:ext uri="{FF2B5EF4-FFF2-40B4-BE49-F238E27FC236}">
                    <a16:creationId xmlns:a16="http://schemas.microsoft.com/office/drawing/2014/main" id="{1A47FBCF-E1ED-4915-8EAD-C0BE506D1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682343" y="2"/>
                <a:ext cx="6509657" cy="6857998"/>
              </a:xfrm>
              <a:custGeom>
                <a:avLst/>
                <a:gdLst>
                  <a:gd name="connsiteX0" fmla="*/ 5757500 w 6509657"/>
                  <a:gd name="connsiteY0" fmla="*/ 6118149 h 6857998"/>
                  <a:gd name="connsiteX1" fmla="*/ 5778719 w 6509657"/>
                  <a:gd name="connsiteY1" fmla="*/ 6133723 h 6857998"/>
                  <a:gd name="connsiteX2" fmla="*/ 5794879 w 6509657"/>
                  <a:gd name="connsiteY2" fmla="*/ 6149380 h 6857998"/>
                  <a:gd name="connsiteX3" fmla="*/ 5800355 w 6509657"/>
                  <a:gd name="connsiteY3" fmla="*/ 6166562 h 6857998"/>
                  <a:gd name="connsiteX4" fmla="*/ 5794879 w 6509657"/>
                  <a:gd name="connsiteY4" fmla="*/ 6149379 h 6857998"/>
                  <a:gd name="connsiteX5" fmla="*/ 5778719 w 6509657"/>
                  <a:gd name="connsiteY5" fmla="*/ 6133722 h 6857998"/>
                  <a:gd name="connsiteX6" fmla="*/ 5757500 w 6509657"/>
                  <a:gd name="connsiteY6" fmla="*/ 6118149 h 6857998"/>
                  <a:gd name="connsiteX7" fmla="*/ 5665657 w 6509657"/>
                  <a:gd name="connsiteY7" fmla="*/ 4941372 h 6857998"/>
                  <a:gd name="connsiteX8" fmla="*/ 5668987 w 6509657"/>
                  <a:gd name="connsiteY8" fmla="*/ 4950869 h 6857998"/>
                  <a:gd name="connsiteX9" fmla="*/ 5678672 w 6509657"/>
                  <a:gd name="connsiteY9" fmla="*/ 4991382 h 6857998"/>
                  <a:gd name="connsiteX10" fmla="*/ 5668987 w 6509657"/>
                  <a:gd name="connsiteY10" fmla="*/ 4950868 h 6857998"/>
                  <a:gd name="connsiteX11" fmla="*/ 5669596 w 6509657"/>
                  <a:gd name="connsiteY11" fmla="*/ 4749807 h 6857998"/>
                  <a:gd name="connsiteX12" fmla="*/ 5654889 w 6509657"/>
                  <a:gd name="connsiteY12" fmla="*/ 4799797 h 6857998"/>
                  <a:gd name="connsiteX13" fmla="*/ 5669596 w 6509657"/>
                  <a:gd name="connsiteY13" fmla="*/ 4749807 h 6857998"/>
                  <a:gd name="connsiteX14" fmla="*/ 5687394 w 6509657"/>
                  <a:gd name="connsiteY14" fmla="*/ 4543185 h 6857998"/>
                  <a:gd name="connsiteX15" fmla="*/ 5692800 w 6509657"/>
                  <a:gd name="connsiteY15" fmla="*/ 4557092 h 6857998"/>
                  <a:gd name="connsiteX16" fmla="*/ 5719165 w 6509657"/>
                  <a:gd name="connsiteY16" fmla="*/ 4602021 h 6857998"/>
                  <a:gd name="connsiteX17" fmla="*/ 5692800 w 6509657"/>
                  <a:gd name="connsiteY17" fmla="*/ 4557091 h 6857998"/>
                  <a:gd name="connsiteX18" fmla="*/ 6153612 w 6509657"/>
                  <a:gd name="connsiteY18" fmla="*/ 2819253 h 6857998"/>
                  <a:gd name="connsiteX19" fmla="*/ 6165256 w 6509657"/>
                  <a:gd name="connsiteY19" fmla="*/ 2827484 h 6857998"/>
                  <a:gd name="connsiteX20" fmla="*/ 6165258 w 6509657"/>
                  <a:gd name="connsiteY20" fmla="*/ 2827486 h 6857998"/>
                  <a:gd name="connsiteX21" fmla="*/ 6193761 w 6509657"/>
                  <a:gd name="connsiteY21" fmla="*/ 2861156 h 6857998"/>
                  <a:gd name="connsiteX22" fmla="*/ 6184107 w 6509657"/>
                  <a:gd name="connsiteY22" fmla="*/ 2842392 h 6857998"/>
                  <a:gd name="connsiteX23" fmla="*/ 6165258 w 6509657"/>
                  <a:gd name="connsiteY23" fmla="*/ 2827486 h 6857998"/>
                  <a:gd name="connsiteX24" fmla="*/ 6165256 w 6509657"/>
                  <a:gd name="connsiteY24" fmla="*/ 2827483 h 6857998"/>
                  <a:gd name="connsiteX25" fmla="*/ 6083958 w 6509657"/>
                  <a:gd name="connsiteY25" fmla="*/ 1974015 h 6857998"/>
                  <a:gd name="connsiteX26" fmla="*/ 6077444 w 6509657"/>
                  <a:gd name="connsiteY26" fmla="*/ 1999763 h 6857998"/>
                  <a:gd name="connsiteX27" fmla="*/ 6059716 w 6509657"/>
                  <a:gd name="connsiteY27" fmla="*/ 2023547 h 6857998"/>
                  <a:gd name="connsiteX28" fmla="*/ 6083958 w 6509657"/>
                  <a:gd name="connsiteY28" fmla="*/ 1974015 h 6857998"/>
                  <a:gd name="connsiteX29" fmla="*/ 6066764 w 6509657"/>
                  <a:gd name="connsiteY29" fmla="*/ 1768838 h 6857998"/>
                  <a:gd name="connsiteX30" fmla="*/ 6058162 w 6509657"/>
                  <a:gd name="connsiteY30" fmla="*/ 1785412 h 6857998"/>
                  <a:gd name="connsiteX31" fmla="*/ 6057382 w 6509657"/>
                  <a:gd name="connsiteY31" fmla="*/ 1801558 h 6857998"/>
                  <a:gd name="connsiteX32" fmla="*/ 6066764 w 6509657"/>
                  <a:gd name="connsiteY32" fmla="*/ 1768838 h 6857998"/>
                  <a:gd name="connsiteX33" fmla="*/ 6176353 w 6509657"/>
                  <a:gd name="connsiteY33" fmla="*/ 520953 h 6857998"/>
                  <a:gd name="connsiteX34" fmla="*/ 6169625 w 6509657"/>
                  <a:gd name="connsiteY34" fmla="*/ 549926 h 6857998"/>
                  <a:gd name="connsiteX35" fmla="*/ 6163371 w 6509657"/>
                  <a:gd name="connsiteY35" fmla="*/ 566616 h 6857998"/>
                  <a:gd name="connsiteX36" fmla="*/ 6157421 w 6509657"/>
                  <a:gd name="connsiteY36" fmla="*/ 581804 h 6857998"/>
                  <a:gd name="connsiteX37" fmla="*/ 6157002 w 6509657"/>
                  <a:gd name="connsiteY37" fmla="*/ 583595 h 6857998"/>
                  <a:gd name="connsiteX38" fmla="*/ 6154828 w 6509657"/>
                  <a:gd name="connsiteY38" fmla="*/ 589388 h 6857998"/>
                  <a:gd name="connsiteX39" fmla="*/ 6150205 w 6509657"/>
                  <a:gd name="connsiteY39" fmla="*/ 612658 h 6857998"/>
                  <a:gd name="connsiteX40" fmla="*/ 6157002 w 6509657"/>
                  <a:gd name="connsiteY40" fmla="*/ 583595 h 6857998"/>
                  <a:gd name="connsiteX41" fmla="*/ 6163319 w 6509657"/>
                  <a:gd name="connsiteY41" fmla="*/ 566754 h 6857998"/>
                  <a:gd name="connsiteX42" fmla="*/ 6163371 w 6509657"/>
                  <a:gd name="connsiteY42" fmla="*/ 566616 h 6857998"/>
                  <a:gd name="connsiteX43" fmla="*/ 6169209 w 6509657"/>
                  <a:gd name="connsiteY43" fmla="*/ 551717 h 6857998"/>
                  <a:gd name="connsiteX44" fmla="*/ 6169625 w 6509657"/>
                  <a:gd name="connsiteY44" fmla="*/ 549926 h 6857998"/>
                  <a:gd name="connsiteX45" fmla="*/ 6171790 w 6509657"/>
                  <a:gd name="connsiteY45" fmla="*/ 544146 h 6857998"/>
                  <a:gd name="connsiteX46" fmla="*/ 6176353 w 6509657"/>
                  <a:gd name="connsiteY46" fmla="*/ 520953 h 6857998"/>
                  <a:gd name="connsiteX47" fmla="*/ 6125250 w 6509657"/>
                  <a:gd name="connsiteY47" fmla="*/ 268794 h 6857998"/>
                  <a:gd name="connsiteX48" fmla="*/ 6120374 w 6509657"/>
                  <a:gd name="connsiteY48" fmla="*/ 299164 h 6857998"/>
                  <a:gd name="connsiteX49" fmla="*/ 6121819 w 6509657"/>
                  <a:gd name="connsiteY49" fmla="*/ 328017 h 6857998"/>
                  <a:gd name="connsiteX50" fmla="*/ 0 w 6509657"/>
                  <a:gd name="connsiteY50" fmla="*/ 0 h 6857998"/>
                  <a:gd name="connsiteX51" fmla="*/ 6442666 w 6509657"/>
                  <a:gd name="connsiteY51" fmla="*/ 0 h 6857998"/>
                  <a:gd name="connsiteX52" fmla="*/ 6438451 w 6509657"/>
                  <a:gd name="connsiteY52" fmla="*/ 24480 h 6857998"/>
                  <a:gd name="connsiteX53" fmla="*/ 6426440 w 6509657"/>
                  <a:gd name="connsiteY53" fmla="*/ 47806 h 6857998"/>
                  <a:gd name="connsiteX54" fmla="*/ 6417296 w 6509657"/>
                  <a:gd name="connsiteY54" fmla="*/ 105718 h 6857998"/>
                  <a:gd name="connsiteX55" fmla="*/ 6418631 w 6509657"/>
                  <a:gd name="connsiteY55" fmla="*/ 152584 h 6857998"/>
                  <a:gd name="connsiteX56" fmla="*/ 6420344 w 6509657"/>
                  <a:gd name="connsiteY56" fmla="*/ 234883 h 6857998"/>
                  <a:gd name="connsiteX57" fmla="*/ 6424727 w 6509657"/>
                  <a:gd name="connsiteY57" fmla="*/ 261173 h 6857998"/>
                  <a:gd name="connsiteX58" fmla="*/ 6412152 w 6509657"/>
                  <a:gd name="connsiteY58" fmla="*/ 380050 h 6857998"/>
                  <a:gd name="connsiteX59" fmla="*/ 6411200 w 6509657"/>
                  <a:gd name="connsiteY59" fmla="*/ 447870 h 6857998"/>
                  <a:gd name="connsiteX60" fmla="*/ 6395577 w 6509657"/>
                  <a:gd name="connsiteY60" fmla="*/ 524262 h 6857998"/>
                  <a:gd name="connsiteX61" fmla="*/ 6396339 w 6509657"/>
                  <a:gd name="connsiteY61" fmla="*/ 546552 h 6857998"/>
                  <a:gd name="connsiteX62" fmla="*/ 6397674 w 6509657"/>
                  <a:gd name="connsiteY62" fmla="*/ 571508 h 6857998"/>
                  <a:gd name="connsiteX63" fmla="*/ 6398818 w 6509657"/>
                  <a:gd name="connsiteY63" fmla="*/ 648092 h 6857998"/>
                  <a:gd name="connsiteX64" fmla="*/ 6404531 w 6509657"/>
                  <a:gd name="connsiteY64" fmla="*/ 694576 h 6857998"/>
                  <a:gd name="connsiteX65" fmla="*/ 6401104 w 6509657"/>
                  <a:gd name="connsiteY65" fmla="*/ 783158 h 6857998"/>
                  <a:gd name="connsiteX66" fmla="*/ 6406056 w 6509657"/>
                  <a:gd name="connsiteY66" fmla="*/ 815929 h 6857998"/>
                  <a:gd name="connsiteX67" fmla="*/ 6406628 w 6509657"/>
                  <a:gd name="connsiteY67" fmla="*/ 898797 h 6857998"/>
                  <a:gd name="connsiteX68" fmla="*/ 6403770 w 6509657"/>
                  <a:gd name="connsiteY68" fmla="*/ 973095 h 6857998"/>
                  <a:gd name="connsiteX69" fmla="*/ 6405294 w 6509657"/>
                  <a:gd name="connsiteY69" fmla="*/ 1044725 h 6857998"/>
                  <a:gd name="connsiteX70" fmla="*/ 6411580 w 6509657"/>
                  <a:gd name="connsiteY70" fmla="*/ 1095972 h 6857998"/>
                  <a:gd name="connsiteX71" fmla="*/ 6415391 w 6509657"/>
                  <a:gd name="connsiteY71" fmla="*/ 1151600 h 6857998"/>
                  <a:gd name="connsiteX72" fmla="*/ 6438060 w 6509657"/>
                  <a:gd name="connsiteY72" fmla="*/ 1304955 h 6857998"/>
                  <a:gd name="connsiteX73" fmla="*/ 6432537 w 6509657"/>
                  <a:gd name="connsiteY73" fmla="*/ 1333341 h 6857998"/>
                  <a:gd name="connsiteX74" fmla="*/ 6427393 w 6509657"/>
                  <a:gd name="connsiteY74" fmla="*/ 1494509 h 6857998"/>
                  <a:gd name="connsiteX75" fmla="*/ 6427775 w 6509657"/>
                  <a:gd name="connsiteY75" fmla="*/ 1529563 h 6857998"/>
                  <a:gd name="connsiteX76" fmla="*/ 6405294 w 6509657"/>
                  <a:gd name="connsiteY76" fmla="*/ 1623675 h 6857998"/>
                  <a:gd name="connsiteX77" fmla="*/ 6440919 w 6509657"/>
                  <a:gd name="connsiteY77" fmla="*/ 1768838 h 6857998"/>
                  <a:gd name="connsiteX78" fmla="*/ 6485496 w 6509657"/>
                  <a:gd name="connsiteY78" fmla="*/ 1904673 h 6857998"/>
                  <a:gd name="connsiteX79" fmla="*/ 6491212 w 6509657"/>
                  <a:gd name="connsiteY79" fmla="*/ 1921817 h 6857998"/>
                  <a:gd name="connsiteX80" fmla="*/ 6500928 w 6509657"/>
                  <a:gd name="connsiteY80" fmla="*/ 1970586 h 6857998"/>
                  <a:gd name="connsiteX81" fmla="*/ 6504358 w 6509657"/>
                  <a:gd name="connsiteY81" fmla="*/ 2030977 h 6857998"/>
                  <a:gd name="connsiteX82" fmla="*/ 6509406 w 6509657"/>
                  <a:gd name="connsiteY82" fmla="*/ 2069340 h 6857998"/>
                  <a:gd name="connsiteX83" fmla="*/ 6509657 w 6509657"/>
                  <a:gd name="connsiteY83" fmla="*/ 2072225 h 6857998"/>
                  <a:gd name="connsiteX84" fmla="*/ 6509657 w 6509657"/>
                  <a:gd name="connsiteY84" fmla="*/ 2131532 h 6857998"/>
                  <a:gd name="connsiteX85" fmla="*/ 6508786 w 6509657"/>
                  <a:gd name="connsiteY85" fmla="*/ 2138304 h 6857998"/>
                  <a:gd name="connsiteX86" fmla="*/ 6502262 w 6509657"/>
                  <a:gd name="connsiteY86" fmla="*/ 2168903 h 6857998"/>
                  <a:gd name="connsiteX87" fmla="*/ 6486640 w 6509657"/>
                  <a:gd name="connsiteY87" fmla="*/ 2254633 h 6857998"/>
                  <a:gd name="connsiteX88" fmla="*/ 6471780 w 6509657"/>
                  <a:gd name="connsiteY88" fmla="*/ 2335405 h 6857998"/>
                  <a:gd name="connsiteX89" fmla="*/ 6489306 w 6509657"/>
                  <a:gd name="connsiteY89" fmla="*/ 2360933 h 6857998"/>
                  <a:gd name="connsiteX90" fmla="*/ 6504547 w 6509657"/>
                  <a:gd name="connsiteY90" fmla="*/ 2400369 h 6857998"/>
                  <a:gd name="connsiteX91" fmla="*/ 6486258 w 6509657"/>
                  <a:gd name="connsiteY91" fmla="*/ 2444184 h 6857998"/>
                  <a:gd name="connsiteX92" fmla="*/ 6448350 w 6509657"/>
                  <a:gd name="connsiteY92" fmla="*/ 2546678 h 6857998"/>
                  <a:gd name="connsiteX93" fmla="*/ 6446633 w 6509657"/>
                  <a:gd name="connsiteY93" fmla="*/ 2611450 h 6857998"/>
                  <a:gd name="connsiteX94" fmla="*/ 6430441 w 6509657"/>
                  <a:gd name="connsiteY94" fmla="*/ 2752235 h 6857998"/>
                  <a:gd name="connsiteX95" fmla="*/ 6407389 w 6509657"/>
                  <a:gd name="connsiteY95" fmla="*/ 2844248 h 6857998"/>
                  <a:gd name="connsiteX96" fmla="*/ 6381291 w 6509657"/>
                  <a:gd name="connsiteY96" fmla="*/ 2910353 h 6857998"/>
                  <a:gd name="connsiteX97" fmla="*/ 6347189 w 6509657"/>
                  <a:gd name="connsiteY97" fmla="*/ 3005035 h 6857998"/>
                  <a:gd name="connsiteX98" fmla="*/ 6329473 w 6509657"/>
                  <a:gd name="connsiteY98" fmla="*/ 3100099 h 6857998"/>
                  <a:gd name="connsiteX99" fmla="*/ 6307182 w 6509657"/>
                  <a:gd name="connsiteY99" fmla="*/ 3168870 h 6857998"/>
                  <a:gd name="connsiteX100" fmla="*/ 6291942 w 6509657"/>
                  <a:gd name="connsiteY100" fmla="*/ 3252885 h 6857998"/>
                  <a:gd name="connsiteX101" fmla="*/ 6291371 w 6509657"/>
                  <a:gd name="connsiteY101" fmla="*/ 3323372 h 6857998"/>
                  <a:gd name="connsiteX102" fmla="*/ 6294039 w 6509657"/>
                  <a:gd name="connsiteY102" fmla="*/ 3433866 h 6857998"/>
                  <a:gd name="connsiteX103" fmla="*/ 6247937 w 6509657"/>
                  <a:gd name="connsiteY103" fmla="*/ 3569124 h 6857998"/>
                  <a:gd name="connsiteX104" fmla="*/ 6237648 w 6509657"/>
                  <a:gd name="connsiteY104" fmla="*/ 3623799 h 6857998"/>
                  <a:gd name="connsiteX105" fmla="*/ 6232886 w 6509657"/>
                  <a:gd name="connsiteY105" fmla="*/ 3675238 h 6857998"/>
                  <a:gd name="connsiteX106" fmla="*/ 6202214 w 6509657"/>
                  <a:gd name="connsiteY106" fmla="*/ 3784397 h 6857998"/>
                  <a:gd name="connsiteX107" fmla="*/ 6192116 w 6509657"/>
                  <a:gd name="connsiteY107" fmla="*/ 3828785 h 6857998"/>
                  <a:gd name="connsiteX108" fmla="*/ 6192308 w 6509657"/>
                  <a:gd name="connsiteY108" fmla="*/ 3890891 h 6857998"/>
                  <a:gd name="connsiteX109" fmla="*/ 6178210 w 6509657"/>
                  <a:gd name="connsiteY109" fmla="*/ 4003861 h 6857998"/>
                  <a:gd name="connsiteX110" fmla="*/ 6137060 w 6509657"/>
                  <a:gd name="connsiteY110" fmla="*/ 4116641 h 6857998"/>
                  <a:gd name="connsiteX111" fmla="*/ 6141062 w 6509657"/>
                  <a:gd name="connsiteY111" fmla="*/ 4164458 h 6857998"/>
                  <a:gd name="connsiteX112" fmla="*/ 6140110 w 6509657"/>
                  <a:gd name="connsiteY112" fmla="*/ 4181603 h 6857998"/>
                  <a:gd name="connsiteX113" fmla="*/ 6117439 w 6509657"/>
                  <a:gd name="connsiteY113" fmla="*/ 4335722 h 6857998"/>
                  <a:gd name="connsiteX114" fmla="*/ 6114962 w 6509657"/>
                  <a:gd name="connsiteY114" fmla="*/ 4351154 h 6857998"/>
                  <a:gd name="connsiteX115" fmla="*/ 6094769 w 6509657"/>
                  <a:gd name="connsiteY115" fmla="*/ 4423545 h 6857998"/>
                  <a:gd name="connsiteX116" fmla="*/ 6082195 w 6509657"/>
                  <a:gd name="connsiteY116" fmla="*/ 4606053 h 6857998"/>
                  <a:gd name="connsiteX117" fmla="*/ 6080672 w 6509657"/>
                  <a:gd name="connsiteY117" fmla="*/ 4617291 h 6857998"/>
                  <a:gd name="connsiteX118" fmla="*/ 6090768 w 6509657"/>
                  <a:gd name="connsiteY118" fmla="*/ 4678445 h 6857998"/>
                  <a:gd name="connsiteX119" fmla="*/ 6105056 w 6509657"/>
                  <a:gd name="connsiteY119" fmla="*/ 4708734 h 6857998"/>
                  <a:gd name="connsiteX120" fmla="*/ 6119916 w 6509657"/>
                  <a:gd name="connsiteY120" fmla="*/ 4755980 h 6857998"/>
                  <a:gd name="connsiteX121" fmla="*/ 6125441 w 6509657"/>
                  <a:gd name="connsiteY121" fmla="*/ 4803988 h 6857998"/>
                  <a:gd name="connsiteX122" fmla="*/ 6102960 w 6509657"/>
                  <a:gd name="connsiteY122" fmla="*/ 4884572 h 6857998"/>
                  <a:gd name="connsiteX123" fmla="*/ 6100674 w 6509657"/>
                  <a:gd name="connsiteY123" fmla="*/ 4913909 h 6857998"/>
                  <a:gd name="connsiteX124" fmla="*/ 6089816 w 6509657"/>
                  <a:gd name="connsiteY124" fmla="*/ 4979253 h 6857998"/>
                  <a:gd name="connsiteX125" fmla="*/ 6090577 w 6509657"/>
                  <a:gd name="connsiteY125" fmla="*/ 5036405 h 6857998"/>
                  <a:gd name="connsiteX126" fmla="*/ 6107914 w 6509657"/>
                  <a:gd name="connsiteY126" fmla="*/ 5082317 h 6857998"/>
                  <a:gd name="connsiteX127" fmla="*/ 6111342 w 6509657"/>
                  <a:gd name="connsiteY127" fmla="*/ 5148995 h 6857998"/>
                  <a:gd name="connsiteX128" fmla="*/ 6098770 w 6509657"/>
                  <a:gd name="connsiteY128" fmla="*/ 5192051 h 6857998"/>
                  <a:gd name="connsiteX129" fmla="*/ 6097056 w 6509657"/>
                  <a:gd name="connsiteY129" fmla="*/ 5200813 h 6857998"/>
                  <a:gd name="connsiteX130" fmla="*/ 6096291 w 6509657"/>
                  <a:gd name="connsiteY130" fmla="*/ 5313403 h 6857998"/>
                  <a:gd name="connsiteX131" fmla="*/ 6134203 w 6509657"/>
                  <a:gd name="connsiteY131" fmla="*/ 5453995 h 6857998"/>
                  <a:gd name="connsiteX132" fmla="*/ 6142206 w 6509657"/>
                  <a:gd name="connsiteY132" fmla="*/ 5477239 h 6857998"/>
                  <a:gd name="connsiteX133" fmla="*/ 6156112 w 6509657"/>
                  <a:gd name="connsiteY133" fmla="*/ 5590590 h 6857998"/>
                  <a:gd name="connsiteX134" fmla="*/ 6170210 w 6509657"/>
                  <a:gd name="connsiteY134" fmla="*/ 5651360 h 6857998"/>
                  <a:gd name="connsiteX135" fmla="*/ 6170972 w 6509657"/>
                  <a:gd name="connsiteY135" fmla="*/ 5695178 h 6857998"/>
                  <a:gd name="connsiteX136" fmla="*/ 6195927 w 6509657"/>
                  <a:gd name="connsiteY136" fmla="*/ 5748136 h 6857998"/>
                  <a:gd name="connsiteX137" fmla="*/ 6206787 w 6509657"/>
                  <a:gd name="connsiteY137" fmla="*/ 5765474 h 6857998"/>
                  <a:gd name="connsiteX138" fmla="*/ 6213264 w 6509657"/>
                  <a:gd name="connsiteY138" fmla="*/ 5786239 h 6857998"/>
                  <a:gd name="connsiteX139" fmla="*/ 6233839 w 6509657"/>
                  <a:gd name="connsiteY139" fmla="*/ 5880348 h 6857998"/>
                  <a:gd name="connsiteX140" fmla="*/ 6245457 w 6509657"/>
                  <a:gd name="connsiteY140" fmla="*/ 5897114 h 6857998"/>
                  <a:gd name="connsiteX141" fmla="*/ 6252699 w 6509657"/>
                  <a:gd name="connsiteY141" fmla="*/ 5908355 h 6857998"/>
                  <a:gd name="connsiteX142" fmla="*/ 6264891 w 6509657"/>
                  <a:gd name="connsiteY142" fmla="*/ 5999796 h 6857998"/>
                  <a:gd name="connsiteX143" fmla="*/ 6299372 w 6509657"/>
                  <a:gd name="connsiteY143" fmla="*/ 6056948 h 6857998"/>
                  <a:gd name="connsiteX144" fmla="*/ 6314041 w 6509657"/>
                  <a:gd name="connsiteY144" fmla="*/ 6072569 h 6857998"/>
                  <a:gd name="connsiteX145" fmla="*/ 6336139 w 6509657"/>
                  <a:gd name="connsiteY145" fmla="*/ 6127247 h 6857998"/>
                  <a:gd name="connsiteX146" fmla="*/ 6378623 w 6509657"/>
                  <a:gd name="connsiteY146" fmla="*/ 6311084 h 6857998"/>
                  <a:gd name="connsiteX147" fmla="*/ 6363571 w 6509657"/>
                  <a:gd name="connsiteY147" fmla="*/ 6363664 h 6857998"/>
                  <a:gd name="connsiteX148" fmla="*/ 6403960 w 6509657"/>
                  <a:gd name="connsiteY148" fmla="*/ 6463490 h 6857998"/>
                  <a:gd name="connsiteX149" fmla="*/ 6426820 w 6509657"/>
                  <a:gd name="connsiteY149" fmla="*/ 6550742 h 6857998"/>
                  <a:gd name="connsiteX150" fmla="*/ 6432347 w 6509657"/>
                  <a:gd name="connsiteY150" fmla="*/ 6583128 h 6857998"/>
                  <a:gd name="connsiteX151" fmla="*/ 6442443 w 6509657"/>
                  <a:gd name="connsiteY151" fmla="*/ 6685617 h 6857998"/>
                  <a:gd name="connsiteX152" fmla="*/ 6465303 w 6509657"/>
                  <a:gd name="connsiteY152" fmla="*/ 6738388 h 6857998"/>
                  <a:gd name="connsiteX153" fmla="*/ 6482807 w 6509657"/>
                  <a:gd name="connsiteY153" fmla="*/ 6796804 h 6857998"/>
                  <a:gd name="connsiteX154" fmla="*/ 6487578 w 6509657"/>
                  <a:gd name="connsiteY154" fmla="*/ 6857457 h 6857998"/>
                  <a:gd name="connsiteX155" fmla="*/ 6360339 w 6509657"/>
                  <a:gd name="connsiteY155" fmla="*/ 6857457 h 6857998"/>
                  <a:gd name="connsiteX156" fmla="*/ 6360339 w 6509657"/>
                  <a:gd name="connsiteY156" fmla="*/ 6857998 h 6857998"/>
                  <a:gd name="connsiteX157" fmla="*/ 0 w 6509657"/>
                  <a:gd name="connsiteY157" fmla="*/ 685799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6509657" h="6857998">
                    <a:moveTo>
                      <a:pt x="5757500" y="6118149"/>
                    </a:moveTo>
                    <a:cubicBezTo>
                      <a:pt x="5764049" y="6124102"/>
                      <a:pt x="5771670" y="6129341"/>
                      <a:pt x="5778719" y="6133723"/>
                    </a:cubicBezTo>
                    <a:cubicBezTo>
                      <a:pt x="5785863" y="6138152"/>
                      <a:pt x="5791209" y="6143474"/>
                      <a:pt x="5794879" y="6149380"/>
                    </a:cubicBezTo>
                    <a:lnTo>
                      <a:pt x="5800355" y="6166562"/>
                    </a:lnTo>
                    <a:lnTo>
                      <a:pt x="5794879" y="6149379"/>
                    </a:lnTo>
                    <a:cubicBezTo>
                      <a:pt x="5791209" y="6143474"/>
                      <a:pt x="5785863" y="6138152"/>
                      <a:pt x="5778719" y="6133722"/>
                    </a:cubicBezTo>
                    <a:cubicBezTo>
                      <a:pt x="5771670" y="6129341"/>
                      <a:pt x="5764049" y="6124102"/>
                      <a:pt x="5757500" y="6118149"/>
                    </a:cubicBezTo>
                    <a:close/>
                    <a:moveTo>
                      <a:pt x="5665657" y="4941372"/>
                    </a:moveTo>
                    <a:lnTo>
                      <a:pt x="5668987" y="4950869"/>
                    </a:lnTo>
                    <a:lnTo>
                      <a:pt x="5678672" y="4991382"/>
                    </a:lnTo>
                    <a:lnTo>
                      <a:pt x="5668987" y="4950868"/>
                    </a:lnTo>
                    <a:close/>
                    <a:moveTo>
                      <a:pt x="5669596" y="4749807"/>
                    </a:moveTo>
                    <a:cubicBezTo>
                      <a:pt x="5657460" y="4762826"/>
                      <a:pt x="5656603" y="4781365"/>
                      <a:pt x="5654889" y="4799797"/>
                    </a:cubicBezTo>
                    <a:cubicBezTo>
                      <a:pt x="5656603" y="4781365"/>
                      <a:pt x="5657460" y="4762827"/>
                      <a:pt x="5669596" y="4749807"/>
                    </a:cubicBezTo>
                    <a:close/>
                    <a:moveTo>
                      <a:pt x="5687394" y="4543185"/>
                    </a:moveTo>
                    <a:cubicBezTo>
                      <a:pt x="5688372" y="4548281"/>
                      <a:pt x="5690419" y="4553662"/>
                      <a:pt x="5692800" y="4557092"/>
                    </a:cubicBezTo>
                    <a:cubicBezTo>
                      <a:pt x="5704421" y="4573618"/>
                      <a:pt x="5713208" y="4588275"/>
                      <a:pt x="5719165" y="4602021"/>
                    </a:cubicBezTo>
                    <a:cubicBezTo>
                      <a:pt x="5713208" y="4588275"/>
                      <a:pt x="5704421" y="4573618"/>
                      <a:pt x="5692800" y="4557091"/>
                    </a:cubicBezTo>
                    <a:close/>
                    <a:moveTo>
                      <a:pt x="6153612" y="2819253"/>
                    </a:moveTo>
                    <a:lnTo>
                      <a:pt x="6165256" y="2827484"/>
                    </a:lnTo>
                    <a:lnTo>
                      <a:pt x="6165258" y="2827486"/>
                    </a:lnTo>
                    <a:lnTo>
                      <a:pt x="6193761" y="2861156"/>
                    </a:lnTo>
                    <a:lnTo>
                      <a:pt x="6184107" y="2842392"/>
                    </a:lnTo>
                    <a:lnTo>
                      <a:pt x="6165258" y="2827486"/>
                    </a:lnTo>
                    <a:lnTo>
                      <a:pt x="6165256" y="2827483"/>
                    </a:lnTo>
                    <a:close/>
                    <a:moveTo>
                      <a:pt x="6083958" y="1974015"/>
                    </a:moveTo>
                    <a:lnTo>
                      <a:pt x="6077444" y="1999763"/>
                    </a:lnTo>
                    <a:cubicBezTo>
                      <a:pt x="6073635" y="2008056"/>
                      <a:pt x="6067955" y="2016020"/>
                      <a:pt x="6059716" y="2023547"/>
                    </a:cubicBezTo>
                    <a:cubicBezTo>
                      <a:pt x="6076195" y="2008497"/>
                      <a:pt x="6082433" y="1991685"/>
                      <a:pt x="6083958" y="1974015"/>
                    </a:cubicBezTo>
                    <a:close/>
                    <a:moveTo>
                      <a:pt x="6066764" y="1768838"/>
                    </a:moveTo>
                    <a:cubicBezTo>
                      <a:pt x="6062383" y="1774411"/>
                      <a:pt x="6059620" y="1779948"/>
                      <a:pt x="6058162" y="1785412"/>
                    </a:cubicBezTo>
                    <a:lnTo>
                      <a:pt x="6057382" y="1801558"/>
                    </a:lnTo>
                    <a:cubicBezTo>
                      <a:pt x="6055715" y="1790986"/>
                      <a:pt x="6058001" y="1779981"/>
                      <a:pt x="6066764" y="1768838"/>
                    </a:cubicBezTo>
                    <a:close/>
                    <a:moveTo>
                      <a:pt x="6176353" y="520953"/>
                    </a:moveTo>
                    <a:lnTo>
                      <a:pt x="6169625" y="549926"/>
                    </a:lnTo>
                    <a:lnTo>
                      <a:pt x="6163371" y="566616"/>
                    </a:lnTo>
                    <a:lnTo>
                      <a:pt x="6157421" y="581804"/>
                    </a:lnTo>
                    <a:lnTo>
                      <a:pt x="6157002" y="583595"/>
                    </a:lnTo>
                    <a:lnTo>
                      <a:pt x="6154828" y="589388"/>
                    </a:lnTo>
                    <a:cubicBezTo>
                      <a:pt x="6152427" y="597005"/>
                      <a:pt x="6150670" y="604728"/>
                      <a:pt x="6150205" y="612658"/>
                    </a:cubicBezTo>
                    <a:lnTo>
                      <a:pt x="6157002" y="583595"/>
                    </a:lnTo>
                    <a:lnTo>
                      <a:pt x="6163319" y="566754"/>
                    </a:lnTo>
                    <a:lnTo>
                      <a:pt x="6163371" y="566616"/>
                    </a:lnTo>
                    <a:lnTo>
                      <a:pt x="6169209" y="551717"/>
                    </a:lnTo>
                    <a:lnTo>
                      <a:pt x="6169625" y="549926"/>
                    </a:lnTo>
                    <a:lnTo>
                      <a:pt x="6171790" y="544146"/>
                    </a:lnTo>
                    <a:cubicBezTo>
                      <a:pt x="6174177" y="536547"/>
                      <a:pt x="6175914" y="528850"/>
                      <a:pt x="6176353" y="520953"/>
                    </a:cubicBezTo>
                    <a:close/>
                    <a:moveTo>
                      <a:pt x="6125250" y="268794"/>
                    </a:moveTo>
                    <a:cubicBezTo>
                      <a:pt x="6122725" y="279176"/>
                      <a:pt x="6121022" y="289296"/>
                      <a:pt x="6120374" y="299164"/>
                    </a:cubicBezTo>
                    <a:cubicBezTo>
                      <a:pt x="6119725" y="309031"/>
                      <a:pt x="6120130" y="318646"/>
                      <a:pt x="6121819" y="328017"/>
                    </a:cubicBezTo>
                    <a:close/>
                    <a:moveTo>
                      <a:pt x="0" y="0"/>
                    </a:moveTo>
                    <a:lnTo>
                      <a:pt x="6442666" y="0"/>
                    </a:lnTo>
                    <a:lnTo>
                      <a:pt x="6438451" y="24480"/>
                    </a:lnTo>
                    <a:cubicBezTo>
                      <a:pt x="6435966" y="32636"/>
                      <a:pt x="6432204" y="40471"/>
                      <a:pt x="6426440" y="47806"/>
                    </a:cubicBezTo>
                    <a:cubicBezTo>
                      <a:pt x="6411580" y="66857"/>
                      <a:pt x="6415009" y="85336"/>
                      <a:pt x="6417296" y="105718"/>
                    </a:cubicBezTo>
                    <a:cubicBezTo>
                      <a:pt x="6419010" y="121150"/>
                      <a:pt x="6418439" y="136963"/>
                      <a:pt x="6418631" y="152584"/>
                    </a:cubicBezTo>
                    <a:cubicBezTo>
                      <a:pt x="6419200" y="180017"/>
                      <a:pt x="6419391" y="207450"/>
                      <a:pt x="6420344" y="234883"/>
                    </a:cubicBezTo>
                    <a:cubicBezTo>
                      <a:pt x="6420724" y="243648"/>
                      <a:pt x="6425489" y="252600"/>
                      <a:pt x="6424727" y="261173"/>
                    </a:cubicBezTo>
                    <a:cubicBezTo>
                      <a:pt x="6421106" y="300800"/>
                      <a:pt x="6415391" y="340425"/>
                      <a:pt x="6412152" y="380050"/>
                    </a:cubicBezTo>
                    <a:cubicBezTo>
                      <a:pt x="6410248" y="402529"/>
                      <a:pt x="6413865" y="425581"/>
                      <a:pt x="6411200" y="447870"/>
                    </a:cubicBezTo>
                    <a:cubicBezTo>
                      <a:pt x="6408152" y="473587"/>
                      <a:pt x="6400342" y="498733"/>
                      <a:pt x="6395577" y="524262"/>
                    </a:cubicBezTo>
                    <a:cubicBezTo>
                      <a:pt x="6394245" y="531310"/>
                      <a:pt x="6395960" y="539121"/>
                      <a:pt x="6396339" y="546552"/>
                    </a:cubicBezTo>
                    <a:cubicBezTo>
                      <a:pt x="6396721" y="554933"/>
                      <a:pt x="6397483" y="563125"/>
                      <a:pt x="6397674" y="571508"/>
                    </a:cubicBezTo>
                    <a:cubicBezTo>
                      <a:pt x="6398056" y="597037"/>
                      <a:pt x="6397483" y="622564"/>
                      <a:pt x="6398818" y="648092"/>
                    </a:cubicBezTo>
                    <a:cubicBezTo>
                      <a:pt x="6399579" y="663713"/>
                      <a:pt x="6407389" y="680096"/>
                      <a:pt x="6404531" y="694576"/>
                    </a:cubicBezTo>
                    <a:cubicBezTo>
                      <a:pt x="6399008" y="724104"/>
                      <a:pt x="6411390" y="753633"/>
                      <a:pt x="6401104" y="783158"/>
                    </a:cubicBezTo>
                    <a:cubicBezTo>
                      <a:pt x="6398056" y="792306"/>
                      <a:pt x="6405676" y="804877"/>
                      <a:pt x="6406056" y="815929"/>
                    </a:cubicBezTo>
                    <a:cubicBezTo>
                      <a:pt x="6407008" y="843552"/>
                      <a:pt x="6406818" y="871173"/>
                      <a:pt x="6406628" y="898797"/>
                    </a:cubicBezTo>
                    <a:cubicBezTo>
                      <a:pt x="6406438" y="923562"/>
                      <a:pt x="6409104" y="949281"/>
                      <a:pt x="6403770" y="973095"/>
                    </a:cubicBezTo>
                    <a:cubicBezTo>
                      <a:pt x="6398056" y="998052"/>
                      <a:pt x="6398818" y="1020529"/>
                      <a:pt x="6405294" y="1044725"/>
                    </a:cubicBezTo>
                    <a:cubicBezTo>
                      <a:pt x="6409676" y="1061298"/>
                      <a:pt x="6410248" y="1078826"/>
                      <a:pt x="6411580" y="1095972"/>
                    </a:cubicBezTo>
                    <a:cubicBezTo>
                      <a:pt x="6413104" y="1114449"/>
                      <a:pt x="6409104" y="1134834"/>
                      <a:pt x="6415391" y="1151600"/>
                    </a:cubicBezTo>
                    <a:cubicBezTo>
                      <a:pt x="6434060" y="1201512"/>
                      <a:pt x="6438060" y="1252757"/>
                      <a:pt x="6438060" y="1304955"/>
                    </a:cubicBezTo>
                    <a:cubicBezTo>
                      <a:pt x="6438060" y="1314483"/>
                      <a:pt x="6435395" y="1324198"/>
                      <a:pt x="6432537" y="1333341"/>
                    </a:cubicBezTo>
                    <a:cubicBezTo>
                      <a:pt x="6415391" y="1386684"/>
                      <a:pt x="6416914" y="1440216"/>
                      <a:pt x="6427393" y="1494509"/>
                    </a:cubicBezTo>
                    <a:cubicBezTo>
                      <a:pt x="6429679" y="1505751"/>
                      <a:pt x="6430060" y="1518324"/>
                      <a:pt x="6427775" y="1529563"/>
                    </a:cubicBezTo>
                    <a:cubicBezTo>
                      <a:pt x="6421106" y="1561189"/>
                      <a:pt x="6410056" y="1591859"/>
                      <a:pt x="6405294" y="1623675"/>
                    </a:cubicBezTo>
                    <a:cubicBezTo>
                      <a:pt x="6397483" y="1676253"/>
                      <a:pt x="6423771" y="1721785"/>
                      <a:pt x="6440919" y="1768838"/>
                    </a:cubicBezTo>
                    <a:cubicBezTo>
                      <a:pt x="6457112" y="1813610"/>
                      <a:pt x="6493689" y="1851709"/>
                      <a:pt x="6485496" y="1904673"/>
                    </a:cubicBezTo>
                    <a:cubicBezTo>
                      <a:pt x="6484735" y="1910004"/>
                      <a:pt x="6489878" y="1915912"/>
                      <a:pt x="6491212" y="1921817"/>
                    </a:cubicBezTo>
                    <a:cubicBezTo>
                      <a:pt x="6494833" y="1938009"/>
                      <a:pt x="6499211" y="1954202"/>
                      <a:pt x="6500928" y="1970586"/>
                    </a:cubicBezTo>
                    <a:cubicBezTo>
                      <a:pt x="6503215" y="1990589"/>
                      <a:pt x="6502454" y="2010974"/>
                      <a:pt x="6504358" y="2030977"/>
                    </a:cubicBezTo>
                    <a:cubicBezTo>
                      <a:pt x="6505501" y="2043835"/>
                      <a:pt x="6507596" y="2056600"/>
                      <a:pt x="6509406" y="2069340"/>
                    </a:cubicBezTo>
                    <a:lnTo>
                      <a:pt x="6509657" y="2072225"/>
                    </a:lnTo>
                    <a:lnTo>
                      <a:pt x="6509657" y="2131532"/>
                    </a:lnTo>
                    <a:lnTo>
                      <a:pt x="6508786" y="2138304"/>
                    </a:lnTo>
                    <a:cubicBezTo>
                      <a:pt x="6506595" y="2148519"/>
                      <a:pt x="6503977" y="2158712"/>
                      <a:pt x="6502262" y="2168903"/>
                    </a:cubicBezTo>
                    <a:cubicBezTo>
                      <a:pt x="6497499" y="2197670"/>
                      <a:pt x="6498833" y="2229296"/>
                      <a:pt x="6486640" y="2254633"/>
                    </a:cubicBezTo>
                    <a:cubicBezTo>
                      <a:pt x="6473686" y="2281683"/>
                      <a:pt x="6467780" y="2307402"/>
                      <a:pt x="6471780" y="2335405"/>
                    </a:cubicBezTo>
                    <a:cubicBezTo>
                      <a:pt x="6473114" y="2344741"/>
                      <a:pt x="6481116" y="2356744"/>
                      <a:pt x="6489306" y="2360933"/>
                    </a:cubicBezTo>
                    <a:cubicBezTo>
                      <a:pt x="6507595" y="2370270"/>
                      <a:pt x="6510835" y="2383032"/>
                      <a:pt x="6504547" y="2400369"/>
                    </a:cubicBezTo>
                    <a:cubicBezTo>
                      <a:pt x="6499211" y="2415420"/>
                      <a:pt x="6496546" y="2433897"/>
                      <a:pt x="6486258" y="2444184"/>
                    </a:cubicBezTo>
                    <a:cubicBezTo>
                      <a:pt x="6457112" y="2473333"/>
                      <a:pt x="6456160" y="2510483"/>
                      <a:pt x="6448350" y="2546678"/>
                    </a:cubicBezTo>
                    <a:cubicBezTo>
                      <a:pt x="6443585" y="2568774"/>
                      <a:pt x="6443395" y="2589352"/>
                      <a:pt x="6446633" y="2611450"/>
                    </a:cubicBezTo>
                    <a:cubicBezTo>
                      <a:pt x="6453872" y="2659455"/>
                      <a:pt x="6443585" y="2706131"/>
                      <a:pt x="6430441" y="2752235"/>
                    </a:cubicBezTo>
                    <a:cubicBezTo>
                      <a:pt x="6421679" y="2782716"/>
                      <a:pt x="6416344" y="2813958"/>
                      <a:pt x="6407389" y="2844248"/>
                    </a:cubicBezTo>
                    <a:cubicBezTo>
                      <a:pt x="6400531" y="2866918"/>
                      <a:pt x="6392339" y="2889587"/>
                      <a:pt x="6381291" y="2910353"/>
                    </a:cubicBezTo>
                    <a:cubicBezTo>
                      <a:pt x="6365097" y="2940455"/>
                      <a:pt x="6340712" y="2966742"/>
                      <a:pt x="6347189" y="3005035"/>
                    </a:cubicBezTo>
                    <a:cubicBezTo>
                      <a:pt x="6352904" y="3038756"/>
                      <a:pt x="6340904" y="3069235"/>
                      <a:pt x="6329473" y="3100099"/>
                    </a:cubicBezTo>
                    <a:cubicBezTo>
                      <a:pt x="6321091" y="3122770"/>
                      <a:pt x="6312516" y="3145436"/>
                      <a:pt x="6307182" y="3168870"/>
                    </a:cubicBezTo>
                    <a:cubicBezTo>
                      <a:pt x="6300896" y="3196686"/>
                      <a:pt x="6303564" y="3228119"/>
                      <a:pt x="6291942" y="3252885"/>
                    </a:cubicBezTo>
                    <a:cubicBezTo>
                      <a:pt x="6279750" y="3278795"/>
                      <a:pt x="6287942" y="3300319"/>
                      <a:pt x="6291371" y="3323372"/>
                    </a:cubicBezTo>
                    <a:cubicBezTo>
                      <a:pt x="6296706" y="3360139"/>
                      <a:pt x="6306612" y="3396719"/>
                      <a:pt x="6294039" y="3433866"/>
                    </a:cubicBezTo>
                    <a:cubicBezTo>
                      <a:pt x="6278798" y="3479015"/>
                      <a:pt x="6262414" y="3523785"/>
                      <a:pt x="6247937" y="3569124"/>
                    </a:cubicBezTo>
                    <a:cubicBezTo>
                      <a:pt x="6242410" y="3586653"/>
                      <a:pt x="6240124" y="3605509"/>
                      <a:pt x="6237648" y="3623799"/>
                    </a:cubicBezTo>
                    <a:cubicBezTo>
                      <a:pt x="6235551" y="3641134"/>
                      <a:pt x="6240887" y="3661899"/>
                      <a:pt x="6232886" y="3675238"/>
                    </a:cubicBezTo>
                    <a:cubicBezTo>
                      <a:pt x="6212312" y="3709529"/>
                      <a:pt x="6202214" y="3744770"/>
                      <a:pt x="6202214" y="3784397"/>
                    </a:cubicBezTo>
                    <a:cubicBezTo>
                      <a:pt x="6202214" y="3799258"/>
                      <a:pt x="6193641" y="3813737"/>
                      <a:pt x="6192116" y="3828785"/>
                    </a:cubicBezTo>
                    <a:cubicBezTo>
                      <a:pt x="6190212" y="3849362"/>
                      <a:pt x="6185068" y="3872985"/>
                      <a:pt x="6192308" y="3890891"/>
                    </a:cubicBezTo>
                    <a:cubicBezTo>
                      <a:pt x="6209454" y="3932993"/>
                      <a:pt x="6195163" y="3967091"/>
                      <a:pt x="6178210" y="4003861"/>
                    </a:cubicBezTo>
                    <a:cubicBezTo>
                      <a:pt x="6161446" y="4040058"/>
                      <a:pt x="6148111" y="4078159"/>
                      <a:pt x="6137060" y="4116641"/>
                    </a:cubicBezTo>
                    <a:cubicBezTo>
                      <a:pt x="6133060" y="4131119"/>
                      <a:pt x="6139729" y="4148453"/>
                      <a:pt x="6141062" y="4164458"/>
                    </a:cubicBezTo>
                    <a:cubicBezTo>
                      <a:pt x="6141443" y="4170174"/>
                      <a:pt x="6142014" y="4176461"/>
                      <a:pt x="6140110" y="4181603"/>
                    </a:cubicBezTo>
                    <a:cubicBezTo>
                      <a:pt x="6121819" y="4231324"/>
                      <a:pt x="6107914" y="4281810"/>
                      <a:pt x="6117439" y="4335722"/>
                    </a:cubicBezTo>
                    <a:cubicBezTo>
                      <a:pt x="6118392" y="4340674"/>
                      <a:pt x="6116295" y="4346201"/>
                      <a:pt x="6114962" y="4351154"/>
                    </a:cubicBezTo>
                    <a:cubicBezTo>
                      <a:pt x="6108104" y="4375349"/>
                      <a:pt x="6097246" y="4398972"/>
                      <a:pt x="6094769" y="4423545"/>
                    </a:cubicBezTo>
                    <a:cubicBezTo>
                      <a:pt x="6088673" y="4484127"/>
                      <a:pt x="6086195" y="4545086"/>
                      <a:pt x="6082195" y="4606053"/>
                    </a:cubicBezTo>
                    <a:cubicBezTo>
                      <a:pt x="6082006" y="4609863"/>
                      <a:pt x="6082006" y="4613864"/>
                      <a:pt x="6080672" y="4617291"/>
                    </a:cubicBezTo>
                    <a:cubicBezTo>
                      <a:pt x="6072479" y="4639772"/>
                      <a:pt x="6075148" y="4659393"/>
                      <a:pt x="6090768" y="4678445"/>
                    </a:cubicBezTo>
                    <a:cubicBezTo>
                      <a:pt x="6097626" y="4686828"/>
                      <a:pt x="6101246" y="4698258"/>
                      <a:pt x="6105056" y="4708734"/>
                    </a:cubicBezTo>
                    <a:cubicBezTo>
                      <a:pt x="6110772" y="4724167"/>
                      <a:pt x="6116295" y="4739978"/>
                      <a:pt x="6119916" y="4755980"/>
                    </a:cubicBezTo>
                    <a:cubicBezTo>
                      <a:pt x="6123345" y="4771793"/>
                      <a:pt x="6128106" y="4788747"/>
                      <a:pt x="6125441" y="4803988"/>
                    </a:cubicBezTo>
                    <a:cubicBezTo>
                      <a:pt x="6120679" y="4831420"/>
                      <a:pt x="6110010" y="4857522"/>
                      <a:pt x="6102960" y="4884572"/>
                    </a:cubicBezTo>
                    <a:cubicBezTo>
                      <a:pt x="6100482" y="4893907"/>
                      <a:pt x="6100866" y="4904195"/>
                      <a:pt x="6100674" y="4913909"/>
                    </a:cubicBezTo>
                    <a:cubicBezTo>
                      <a:pt x="6100104" y="4936201"/>
                      <a:pt x="6105628" y="4959061"/>
                      <a:pt x="6089816" y="4979253"/>
                    </a:cubicBezTo>
                    <a:cubicBezTo>
                      <a:pt x="6074956" y="4997922"/>
                      <a:pt x="6079337" y="5016785"/>
                      <a:pt x="6090577" y="5036405"/>
                    </a:cubicBezTo>
                    <a:cubicBezTo>
                      <a:pt x="6098579" y="5050504"/>
                      <a:pt x="6104866" y="5066505"/>
                      <a:pt x="6107914" y="5082317"/>
                    </a:cubicBezTo>
                    <a:cubicBezTo>
                      <a:pt x="6112104" y="5104036"/>
                      <a:pt x="6113820" y="5125562"/>
                      <a:pt x="6111342" y="5148995"/>
                    </a:cubicBezTo>
                    <a:cubicBezTo>
                      <a:pt x="6109628" y="5165570"/>
                      <a:pt x="6108866" y="5179097"/>
                      <a:pt x="6098770" y="5192051"/>
                    </a:cubicBezTo>
                    <a:cubicBezTo>
                      <a:pt x="6097246" y="5194145"/>
                      <a:pt x="6096864" y="5197955"/>
                      <a:pt x="6097056" y="5200813"/>
                    </a:cubicBezTo>
                    <a:cubicBezTo>
                      <a:pt x="6100294" y="5238343"/>
                      <a:pt x="6098579" y="5275491"/>
                      <a:pt x="6096291" y="5313403"/>
                    </a:cubicBezTo>
                    <a:cubicBezTo>
                      <a:pt x="6093247" y="5361598"/>
                      <a:pt x="6102198" y="5412276"/>
                      <a:pt x="6134203" y="5453995"/>
                    </a:cubicBezTo>
                    <a:cubicBezTo>
                      <a:pt x="6138967" y="5460092"/>
                      <a:pt x="6141062" y="5469236"/>
                      <a:pt x="6142206" y="5477239"/>
                    </a:cubicBezTo>
                    <a:cubicBezTo>
                      <a:pt x="6147158" y="5514957"/>
                      <a:pt x="6150587" y="5552869"/>
                      <a:pt x="6156112" y="5590590"/>
                    </a:cubicBezTo>
                    <a:cubicBezTo>
                      <a:pt x="6159160" y="5611164"/>
                      <a:pt x="6161827" y="5632691"/>
                      <a:pt x="6170210" y="5651360"/>
                    </a:cubicBezTo>
                    <a:cubicBezTo>
                      <a:pt x="6178400" y="5669647"/>
                      <a:pt x="6188116" y="5684320"/>
                      <a:pt x="6170972" y="5695178"/>
                    </a:cubicBezTo>
                    <a:cubicBezTo>
                      <a:pt x="6180116" y="5714607"/>
                      <a:pt x="6187737" y="5731564"/>
                      <a:pt x="6195927" y="5748136"/>
                    </a:cubicBezTo>
                    <a:cubicBezTo>
                      <a:pt x="6198974" y="5754234"/>
                      <a:pt x="6203929" y="5759378"/>
                      <a:pt x="6206787" y="5765474"/>
                    </a:cubicBezTo>
                    <a:cubicBezTo>
                      <a:pt x="6209834" y="5771953"/>
                      <a:pt x="6211739" y="5779191"/>
                      <a:pt x="6213264" y="5786239"/>
                    </a:cubicBezTo>
                    <a:cubicBezTo>
                      <a:pt x="6220122" y="5817674"/>
                      <a:pt x="6226408" y="5849107"/>
                      <a:pt x="6233839" y="5880348"/>
                    </a:cubicBezTo>
                    <a:cubicBezTo>
                      <a:pt x="6235362" y="5886447"/>
                      <a:pt x="6241458" y="5891590"/>
                      <a:pt x="6245457" y="5897114"/>
                    </a:cubicBezTo>
                    <a:cubicBezTo>
                      <a:pt x="6248126" y="5900735"/>
                      <a:pt x="6252127" y="5904353"/>
                      <a:pt x="6252699" y="5908355"/>
                    </a:cubicBezTo>
                    <a:cubicBezTo>
                      <a:pt x="6257271" y="5938836"/>
                      <a:pt x="6262606" y="5969124"/>
                      <a:pt x="6264891" y="5999796"/>
                    </a:cubicBezTo>
                    <a:cubicBezTo>
                      <a:pt x="6266794" y="6025515"/>
                      <a:pt x="6266225" y="6050282"/>
                      <a:pt x="6299372" y="6056948"/>
                    </a:cubicBezTo>
                    <a:cubicBezTo>
                      <a:pt x="6305088" y="6058092"/>
                      <a:pt x="6311185" y="6066284"/>
                      <a:pt x="6314041" y="6072569"/>
                    </a:cubicBezTo>
                    <a:cubicBezTo>
                      <a:pt x="6322233" y="6090477"/>
                      <a:pt x="6327758" y="6109530"/>
                      <a:pt x="6336139" y="6127247"/>
                    </a:cubicBezTo>
                    <a:cubicBezTo>
                      <a:pt x="6364144" y="6185351"/>
                      <a:pt x="6381862" y="6246121"/>
                      <a:pt x="6378623" y="6311084"/>
                    </a:cubicBezTo>
                    <a:cubicBezTo>
                      <a:pt x="6377671" y="6331277"/>
                      <a:pt x="6367382" y="6350899"/>
                      <a:pt x="6363571" y="6363664"/>
                    </a:cubicBezTo>
                    <a:cubicBezTo>
                      <a:pt x="6378623" y="6400429"/>
                      <a:pt x="6393101" y="6431292"/>
                      <a:pt x="6403960" y="6463490"/>
                    </a:cubicBezTo>
                    <a:cubicBezTo>
                      <a:pt x="6413676" y="6491874"/>
                      <a:pt x="6419772" y="6521593"/>
                      <a:pt x="6426820" y="6550742"/>
                    </a:cubicBezTo>
                    <a:cubicBezTo>
                      <a:pt x="6429489" y="6561411"/>
                      <a:pt x="6431012" y="6572269"/>
                      <a:pt x="6432347" y="6583128"/>
                    </a:cubicBezTo>
                    <a:cubicBezTo>
                      <a:pt x="6436537" y="6617036"/>
                      <a:pt x="6426440" y="6652472"/>
                      <a:pt x="6442443" y="6685617"/>
                    </a:cubicBezTo>
                    <a:cubicBezTo>
                      <a:pt x="6450825" y="6702955"/>
                      <a:pt x="6460921" y="6720103"/>
                      <a:pt x="6465303" y="6738388"/>
                    </a:cubicBezTo>
                    <a:cubicBezTo>
                      <a:pt x="6470066" y="6758011"/>
                      <a:pt x="6477496" y="6777207"/>
                      <a:pt x="6482807" y="6796804"/>
                    </a:cubicBezTo>
                    <a:lnTo>
                      <a:pt x="6487578" y="6857457"/>
                    </a:lnTo>
                    <a:lnTo>
                      <a:pt x="6360339" y="6857457"/>
                    </a:lnTo>
                    <a:lnTo>
                      <a:pt x="6360339" y="6857998"/>
                    </a:lnTo>
                    <a:lnTo>
                      <a:pt x="0" y="6857998"/>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68E2B1E3-4A4F-4862-B32A-0B74233B9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682343" y="2"/>
                <a:ext cx="6509657" cy="6857998"/>
              </a:xfrm>
              <a:custGeom>
                <a:avLst/>
                <a:gdLst>
                  <a:gd name="connsiteX0" fmla="*/ 5757500 w 6509657"/>
                  <a:gd name="connsiteY0" fmla="*/ 6118149 h 6857998"/>
                  <a:gd name="connsiteX1" fmla="*/ 5778719 w 6509657"/>
                  <a:gd name="connsiteY1" fmla="*/ 6133723 h 6857998"/>
                  <a:gd name="connsiteX2" fmla="*/ 5794879 w 6509657"/>
                  <a:gd name="connsiteY2" fmla="*/ 6149380 h 6857998"/>
                  <a:gd name="connsiteX3" fmla="*/ 5800355 w 6509657"/>
                  <a:gd name="connsiteY3" fmla="*/ 6166562 h 6857998"/>
                  <a:gd name="connsiteX4" fmla="*/ 5794879 w 6509657"/>
                  <a:gd name="connsiteY4" fmla="*/ 6149379 h 6857998"/>
                  <a:gd name="connsiteX5" fmla="*/ 5778719 w 6509657"/>
                  <a:gd name="connsiteY5" fmla="*/ 6133722 h 6857998"/>
                  <a:gd name="connsiteX6" fmla="*/ 5757500 w 6509657"/>
                  <a:gd name="connsiteY6" fmla="*/ 6118149 h 6857998"/>
                  <a:gd name="connsiteX7" fmla="*/ 5665657 w 6509657"/>
                  <a:gd name="connsiteY7" fmla="*/ 4941372 h 6857998"/>
                  <a:gd name="connsiteX8" fmla="*/ 5668987 w 6509657"/>
                  <a:gd name="connsiteY8" fmla="*/ 4950869 h 6857998"/>
                  <a:gd name="connsiteX9" fmla="*/ 5678672 w 6509657"/>
                  <a:gd name="connsiteY9" fmla="*/ 4991382 h 6857998"/>
                  <a:gd name="connsiteX10" fmla="*/ 5668987 w 6509657"/>
                  <a:gd name="connsiteY10" fmla="*/ 4950868 h 6857998"/>
                  <a:gd name="connsiteX11" fmla="*/ 5669596 w 6509657"/>
                  <a:gd name="connsiteY11" fmla="*/ 4749807 h 6857998"/>
                  <a:gd name="connsiteX12" fmla="*/ 5654889 w 6509657"/>
                  <a:gd name="connsiteY12" fmla="*/ 4799797 h 6857998"/>
                  <a:gd name="connsiteX13" fmla="*/ 5669596 w 6509657"/>
                  <a:gd name="connsiteY13" fmla="*/ 4749807 h 6857998"/>
                  <a:gd name="connsiteX14" fmla="*/ 5687394 w 6509657"/>
                  <a:gd name="connsiteY14" fmla="*/ 4543185 h 6857998"/>
                  <a:gd name="connsiteX15" fmla="*/ 5692800 w 6509657"/>
                  <a:gd name="connsiteY15" fmla="*/ 4557092 h 6857998"/>
                  <a:gd name="connsiteX16" fmla="*/ 5719165 w 6509657"/>
                  <a:gd name="connsiteY16" fmla="*/ 4602021 h 6857998"/>
                  <a:gd name="connsiteX17" fmla="*/ 5692800 w 6509657"/>
                  <a:gd name="connsiteY17" fmla="*/ 4557091 h 6857998"/>
                  <a:gd name="connsiteX18" fmla="*/ 6153612 w 6509657"/>
                  <a:gd name="connsiteY18" fmla="*/ 2819253 h 6857998"/>
                  <a:gd name="connsiteX19" fmla="*/ 6165256 w 6509657"/>
                  <a:gd name="connsiteY19" fmla="*/ 2827484 h 6857998"/>
                  <a:gd name="connsiteX20" fmla="*/ 6165258 w 6509657"/>
                  <a:gd name="connsiteY20" fmla="*/ 2827486 h 6857998"/>
                  <a:gd name="connsiteX21" fmla="*/ 6193761 w 6509657"/>
                  <a:gd name="connsiteY21" fmla="*/ 2861156 h 6857998"/>
                  <a:gd name="connsiteX22" fmla="*/ 6184107 w 6509657"/>
                  <a:gd name="connsiteY22" fmla="*/ 2842392 h 6857998"/>
                  <a:gd name="connsiteX23" fmla="*/ 6165258 w 6509657"/>
                  <a:gd name="connsiteY23" fmla="*/ 2827486 h 6857998"/>
                  <a:gd name="connsiteX24" fmla="*/ 6165256 w 6509657"/>
                  <a:gd name="connsiteY24" fmla="*/ 2827483 h 6857998"/>
                  <a:gd name="connsiteX25" fmla="*/ 6083958 w 6509657"/>
                  <a:gd name="connsiteY25" fmla="*/ 1974015 h 6857998"/>
                  <a:gd name="connsiteX26" fmla="*/ 6077444 w 6509657"/>
                  <a:gd name="connsiteY26" fmla="*/ 1999763 h 6857998"/>
                  <a:gd name="connsiteX27" fmla="*/ 6059716 w 6509657"/>
                  <a:gd name="connsiteY27" fmla="*/ 2023547 h 6857998"/>
                  <a:gd name="connsiteX28" fmla="*/ 6083958 w 6509657"/>
                  <a:gd name="connsiteY28" fmla="*/ 1974015 h 6857998"/>
                  <a:gd name="connsiteX29" fmla="*/ 6066764 w 6509657"/>
                  <a:gd name="connsiteY29" fmla="*/ 1768838 h 6857998"/>
                  <a:gd name="connsiteX30" fmla="*/ 6058162 w 6509657"/>
                  <a:gd name="connsiteY30" fmla="*/ 1785412 h 6857998"/>
                  <a:gd name="connsiteX31" fmla="*/ 6057382 w 6509657"/>
                  <a:gd name="connsiteY31" fmla="*/ 1801558 h 6857998"/>
                  <a:gd name="connsiteX32" fmla="*/ 6066764 w 6509657"/>
                  <a:gd name="connsiteY32" fmla="*/ 1768838 h 6857998"/>
                  <a:gd name="connsiteX33" fmla="*/ 6176353 w 6509657"/>
                  <a:gd name="connsiteY33" fmla="*/ 520953 h 6857998"/>
                  <a:gd name="connsiteX34" fmla="*/ 6169625 w 6509657"/>
                  <a:gd name="connsiteY34" fmla="*/ 549926 h 6857998"/>
                  <a:gd name="connsiteX35" fmla="*/ 6163371 w 6509657"/>
                  <a:gd name="connsiteY35" fmla="*/ 566616 h 6857998"/>
                  <a:gd name="connsiteX36" fmla="*/ 6157421 w 6509657"/>
                  <a:gd name="connsiteY36" fmla="*/ 581804 h 6857998"/>
                  <a:gd name="connsiteX37" fmla="*/ 6157002 w 6509657"/>
                  <a:gd name="connsiteY37" fmla="*/ 583595 h 6857998"/>
                  <a:gd name="connsiteX38" fmla="*/ 6154828 w 6509657"/>
                  <a:gd name="connsiteY38" fmla="*/ 589388 h 6857998"/>
                  <a:gd name="connsiteX39" fmla="*/ 6150205 w 6509657"/>
                  <a:gd name="connsiteY39" fmla="*/ 612658 h 6857998"/>
                  <a:gd name="connsiteX40" fmla="*/ 6157002 w 6509657"/>
                  <a:gd name="connsiteY40" fmla="*/ 583595 h 6857998"/>
                  <a:gd name="connsiteX41" fmla="*/ 6163319 w 6509657"/>
                  <a:gd name="connsiteY41" fmla="*/ 566754 h 6857998"/>
                  <a:gd name="connsiteX42" fmla="*/ 6163371 w 6509657"/>
                  <a:gd name="connsiteY42" fmla="*/ 566616 h 6857998"/>
                  <a:gd name="connsiteX43" fmla="*/ 6169209 w 6509657"/>
                  <a:gd name="connsiteY43" fmla="*/ 551717 h 6857998"/>
                  <a:gd name="connsiteX44" fmla="*/ 6169625 w 6509657"/>
                  <a:gd name="connsiteY44" fmla="*/ 549926 h 6857998"/>
                  <a:gd name="connsiteX45" fmla="*/ 6171790 w 6509657"/>
                  <a:gd name="connsiteY45" fmla="*/ 544146 h 6857998"/>
                  <a:gd name="connsiteX46" fmla="*/ 6176353 w 6509657"/>
                  <a:gd name="connsiteY46" fmla="*/ 520953 h 6857998"/>
                  <a:gd name="connsiteX47" fmla="*/ 6125250 w 6509657"/>
                  <a:gd name="connsiteY47" fmla="*/ 268794 h 6857998"/>
                  <a:gd name="connsiteX48" fmla="*/ 6120374 w 6509657"/>
                  <a:gd name="connsiteY48" fmla="*/ 299164 h 6857998"/>
                  <a:gd name="connsiteX49" fmla="*/ 6121819 w 6509657"/>
                  <a:gd name="connsiteY49" fmla="*/ 328017 h 6857998"/>
                  <a:gd name="connsiteX50" fmla="*/ 0 w 6509657"/>
                  <a:gd name="connsiteY50" fmla="*/ 0 h 6857998"/>
                  <a:gd name="connsiteX51" fmla="*/ 6442666 w 6509657"/>
                  <a:gd name="connsiteY51" fmla="*/ 0 h 6857998"/>
                  <a:gd name="connsiteX52" fmla="*/ 6438451 w 6509657"/>
                  <a:gd name="connsiteY52" fmla="*/ 24480 h 6857998"/>
                  <a:gd name="connsiteX53" fmla="*/ 6426440 w 6509657"/>
                  <a:gd name="connsiteY53" fmla="*/ 47806 h 6857998"/>
                  <a:gd name="connsiteX54" fmla="*/ 6417296 w 6509657"/>
                  <a:gd name="connsiteY54" fmla="*/ 105718 h 6857998"/>
                  <a:gd name="connsiteX55" fmla="*/ 6418631 w 6509657"/>
                  <a:gd name="connsiteY55" fmla="*/ 152584 h 6857998"/>
                  <a:gd name="connsiteX56" fmla="*/ 6420344 w 6509657"/>
                  <a:gd name="connsiteY56" fmla="*/ 234883 h 6857998"/>
                  <a:gd name="connsiteX57" fmla="*/ 6424727 w 6509657"/>
                  <a:gd name="connsiteY57" fmla="*/ 261173 h 6857998"/>
                  <a:gd name="connsiteX58" fmla="*/ 6412152 w 6509657"/>
                  <a:gd name="connsiteY58" fmla="*/ 380050 h 6857998"/>
                  <a:gd name="connsiteX59" fmla="*/ 6411200 w 6509657"/>
                  <a:gd name="connsiteY59" fmla="*/ 447870 h 6857998"/>
                  <a:gd name="connsiteX60" fmla="*/ 6395577 w 6509657"/>
                  <a:gd name="connsiteY60" fmla="*/ 524262 h 6857998"/>
                  <a:gd name="connsiteX61" fmla="*/ 6396339 w 6509657"/>
                  <a:gd name="connsiteY61" fmla="*/ 546552 h 6857998"/>
                  <a:gd name="connsiteX62" fmla="*/ 6397674 w 6509657"/>
                  <a:gd name="connsiteY62" fmla="*/ 571508 h 6857998"/>
                  <a:gd name="connsiteX63" fmla="*/ 6398818 w 6509657"/>
                  <a:gd name="connsiteY63" fmla="*/ 648092 h 6857998"/>
                  <a:gd name="connsiteX64" fmla="*/ 6404531 w 6509657"/>
                  <a:gd name="connsiteY64" fmla="*/ 694576 h 6857998"/>
                  <a:gd name="connsiteX65" fmla="*/ 6401104 w 6509657"/>
                  <a:gd name="connsiteY65" fmla="*/ 783158 h 6857998"/>
                  <a:gd name="connsiteX66" fmla="*/ 6406056 w 6509657"/>
                  <a:gd name="connsiteY66" fmla="*/ 815929 h 6857998"/>
                  <a:gd name="connsiteX67" fmla="*/ 6406628 w 6509657"/>
                  <a:gd name="connsiteY67" fmla="*/ 898797 h 6857998"/>
                  <a:gd name="connsiteX68" fmla="*/ 6403770 w 6509657"/>
                  <a:gd name="connsiteY68" fmla="*/ 973095 h 6857998"/>
                  <a:gd name="connsiteX69" fmla="*/ 6405294 w 6509657"/>
                  <a:gd name="connsiteY69" fmla="*/ 1044725 h 6857998"/>
                  <a:gd name="connsiteX70" fmla="*/ 6411580 w 6509657"/>
                  <a:gd name="connsiteY70" fmla="*/ 1095972 h 6857998"/>
                  <a:gd name="connsiteX71" fmla="*/ 6415391 w 6509657"/>
                  <a:gd name="connsiteY71" fmla="*/ 1151600 h 6857998"/>
                  <a:gd name="connsiteX72" fmla="*/ 6438060 w 6509657"/>
                  <a:gd name="connsiteY72" fmla="*/ 1304955 h 6857998"/>
                  <a:gd name="connsiteX73" fmla="*/ 6432537 w 6509657"/>
                  <a:gd name="connsiteY73" fmla="*/ 1333341 h 6857998"/>
                  <a:gd name="connsiteX74" fmla="*/ 6427393 w 6509657"/>
                  <a:gd name="connsiteY74" fmla="*/ 1494509 h 6857998"/>
                  <a:gd name="connsiteX75" fmla="*/ 6427775 w 6509657"/>
                  <a:gd name="connsiteY75" fmla="*/ 1529563 h 6857998"/>
                  <a:gd name="connsiteX76" fmla="*/ 6405294 w 6509657"/>
                  <a:gd name="connsiteY76" fmla="*/ 1623675 h 6857998"/>
                  <a:gd name="connsiteX77" fmla="*/ 6440919 w 6509657"/>
                  <a:gd name="connsiteY77" fmla="*/ 1768838 h 6857998"/>
                  <a:gd name="connsiteX78" fmla="*/ 6485496 w 6509657"/>
                  <a:gd name="connsiteY78" fmla="*/ 1904673 h 6857998"/>
                  <a:gd name="connsiteX79" fmla="*/ 6491212 w 6509657"/>
                  <a:gd name="connsiteY79" fmla="*/ 1921817 h 6857998"/>
                  <a:gd name="connsiteX80" fmla="*/ 6500928 w 6509657"/>
                  <a:gd name="connsiteY80" fmla="*/ 1970586 h 6857998"/>
                  <a:gd name="connsiteX81" fmla="*/ 6504358 w 6509657"/>
                  <a:gd name="connsiteY81" fmla="*/ 2030977 h 6857998"/>
                  <a:gd name="connsiteX82" fmla="*/ 6509406 w 6509657"/>
                  <a:gd name="connsiteY82" fmla="*/ 2069340 h 6857998"/>
                  <a:gd name="connsiteX83" fmla="*/ 6509657 w 6509657"/>
                  <a:gd name="connsiteY83" fmla="*/ 2072225 h 6857998"/>
                  <a:gd name="connsiteX84" fmla="*/ 6509657 w 6509657"/>
                  <a:gd name="connsiteY84" fmla="*/ 2131532 h 6857998"/>
                  <a:gd name="connsiteX85" fmla="*/ 6508786 w 6509657"/>
                  <a:gd name="connsiteY85" fmla="*/ 2138304 h 6857998"/>
                  <a:gd name="connsiteX86" fmla="*/ 6502262 w 6509657"/>
                  <a:gd name="connsiteY86" fmla="*/ 2168903 h 6857998"/>
                  <a:gd name="connsiteX87" fmla="*/ 6486640 w 6509657"/>
                  <a:gd name="connsiteY87" fmla="*/ 2254633 h 6857998"/>
                  <a:gd name="connsiteX88" fmla="*/ 6471780 w 6509657"/>
                  <a:gd name="connsiteY88" fmla="*/ 2335405 h 6857998"/>
                  <a:gd name="connsiteX89" fmla="*/ 6489306 w 6509657"/>
                  <a:gd name="connsiteY89" fmla="*/ 2360933 h 6857998"/>
                  <a:gd name="connsiteX90" fmla="*/ 6504547 w 6509657"/>
                  <a:gd name="connsiteY90" fmla="*/ 2400369 h 6857998"/>
                  <a:gd name="connsiteX91" fmla="*/ 6486258 w 6509657"/>
                  <a:gd name="connsiteY91" fmla="*/ 2444184 h 6857998"/>
                  <a:gd name="connsiteX92" fmla="*/ 6448350 w 6509657"/>
                  <a:gd name="connsiteY92" fmla="*/ 2546678 h 6857998"/>
                  <a:gd name="connsiteX93" fmla="*/ 6446633 w 6509657"/>
                  <a:gd name="connsiteY93" fmla="*/ 2611450 h 6857998"/>
                  <a:gd name="connsiteX94" fmla="*/ 6430441 w 6509657"/>
                  <a:gd name="connsiteY94" fmla="*/ 2752235 h 6857998"/>
                  <a:gd name="connsiteX95" fmla="*/ 6407389 w 6509657"/>
                  <a:gd name="connsiteY95" fmla="*/ 2844248 h 6857998"/>
                  <a:gd name="connsiteX96" fmla="*/ 6381291 w 6509657"/>
                  <a:gd name="connsiteY96" fmla="*/ 2910353 h 6857998"/>
                  <a:gd name="connsiteX97" fmla="*/ 6347189 w 6509657"/>
                  <a:gd name="connsiteY97" fmla="*/ 3005035 h 6857998"/>
                  <a:gd name="connsiteX98" fmla="*/ 6329473 w 6509657"/>
                  <a:gd name="connsiteY98" fmla="*/ 3100099 h 6857998"/>
                  <a:gd name="connsiteX99" fmla="*/ 6307182 w 6509657"/>
                  <a:gd name="connsiteY99" fmla="*/ 3168870 h 6857998"/>
                  <a:gd name="connsiteX100" fmla="*/ 6291942 w 6509657"/>
                  <a:gd name="connsiteY100" fmla="*/ 3252885 h 6857998"/>
                  <a:gd name="connsiteX101" fmla="*/ 6291371 w 6509657"/>
                  <a:gd name="connsiteY101" fmla="*/ 3323372 h 6857998"/>
                  <a:gd name="connsiteX102" fmla="*/ 6294039 w 6509657"/>
                  <a:gd name="connsiteY102" fmla="*/ 3433866 h 6857998"/>
                  <a:gd name="connsiteX103" fmla="*/ 6247937 w 6509657"/>
                  <a:gd name="connsiteY103" fmla="*/ 3569124 h 6857998"/>
                  <a:gd name="connsiteX104" fmla="*/ 6237648 w 6509657"/>
                  <a:gd name="connsiteY104" fmla="*/ 3623799 h 6857998"/>
                  <a:gd name="connsiteX105" fmla="*/ 6232886 w 6509657"/>
                  <a:gd name="connsiteY105" fmla="*/ 3675238 h 6857998"/>
                  <a:gd name="connsiteX106" fmla="*/ 6202214 w 6509657"/>
                  <a:gd name="connsiteY106" fmla="*/ 3784397 h 6857998"/>
                  <a:gd name="connsiteX107" fmla="*/ 6192116 w 6509657"/>
                  <a:gd name="connsiteY107" fmla="*/ 3828785 h 6857998"/>
                  <a:gd name="connsiteX108" fmla="*/ 6192308 w 6509657"/>
                  <a:gd name="connsiteY108" fmla="*/ 3890891 h 6857998"/>
                  <a:gd name="connsiteX109" fmla="*/ 6178210 w 6509657"/>
                  <a:gd name="connsiteY109" fmla="*/ 4003861 h 6857998"/>
                  <a:gd name="connsiteX110" fmla="*/ 6137060 w 6509657"/>
                  <a:gd name="connsiteY110" fmla="*/ 4116641 h 6857998"/>
                  <a:gd name="connsiteX111" fmla="*/ 6141062 w 6509657"/>
                  <a:gd name="connsiteY111" fmla="*/ 4164458 h 6857998"/>
                  <a:gd name="connsiteX112" fmla="*/ 6140110 w 6509657"/>
                  <a:gd name="connsiteY112" fmla="*/ 4181603 h 6857998"/>
                  <a:gd name="connsiteX113" fmla="*/ 6117439 w 6509657"/>
                  <a:gd name="connsiteY113" fmla="*/ 4335722 h 6857998"/>
                  <a:gd name="connsiteX114" fmla="*/ 6114962 w 6509657"/>
                  <a:gd name="connsiteY114" fmla="*/ 4351154 h 6857998"/>
                  <a:gd name="connsiteX115" fmla="*/ 6094769 w 6509657"/>
                  <a:gd name="connsiteY115" fmla="*/ 4423545 h 6857998"/>
                  <a:gd name="connsiteX116" fmla="*/ 6082195 w 6509657"/>
                  <a:gd name="connsiteY116" fmla="*/ 4606053 h 6857998"/>
                  <a:gd name="connsiteX117" fmla="*/ 6080672 w 6509657"/>
                  <a:gd name="connsiteY117" fmla="*/ 4617291 h 6857998"/>
                  <a:gd name="connsiteX118" fmla="*/ 6090768 w 6509657"/>
                  <a:gd name="connsiteY118" fmla="*/ 4678445 h 6857998"/>
                  <a:gd name="connsiteX119" fmla="*/ 6105056 w 6509657"/>
                  <a:gd name="connsiteY119" fmla="*/ 4708734 h 6857998"/>
                  <a:gd name="connsiteX120" fmla="*/ 6119916 w 6509657"/>
                  <a:gd name="connsiteY120" fmla="*/ 4755980 h 6857998"/>
                  <a:gd name="connsiteX121" fmla="*/ 6125441 w 6509657"/>
                  <a:gd name="connsiteY121" fmla="*/ 4803988 h 6857998"/>
                  <a:gd name="connsiteX122" fmla="*/ 6102960 w 6509657"/>
                  <a:gd name="connsiteY122" fmla="*/ 4884572 h 6857998"/>
                  <a:gd name="connsiteX123" fmla="*/ 6100674 w 6509657"/>
                  <a:gd name="connsiteY123" fmla="*/ 4913909 h 6857998"/>
                  <a:gd name="connsiteX124" fmla="*/ 6089816 w 6509657"/>
                  <a:gd name="connsiteY124" fmla="*/ 4979253 h 6857998"/>
                  <a:gd name="connsiteX125" fmla="*/ 6090577 w 6509657"/>
                  <a:gd name="connsiteY125" fmla="*/ 5036405 h 6857998"/>
                  <a:gd name="connsiteX126" fmla="*/ 6107914 w 6509657"/>
                  <a:gd name="connsiteY126" fmla="*/ 5082317 h 6857998"/>
                  <a:gd name="connsiteX127" fmla="*/ 6111342 w 6509657"/>
                  <a:gd name="connsiteY127" fmla="*/ 5148995 h 6857998"/>
                  <a:gd name="connsiteX128" fmla="*/ 6098770 w 6509657"/>
                  <a:gd name="connsiteY128" fmla="*/ 5192051 h 6857998"/>
                  <a:gd name="connsiteX129" fmla="*/ 6097056 w 6509657"/>
                  <a:gd name="connsiteY129" fmla="*/ 5200813 h 6857998"/>
                  <a:gd name="connsiteX130" fmla="*/ 6096291 w 6509657"/>
                  <a:gd name="connsiteY130" fmla="*/ 5313403 h 6857998"/>
                  <a:gd name="connsiteX131" fmla="*/ 6134203 w 6509657"/>
                  <a:gd name="connsiteY131" fmla="*/ 5453995 h 6857998"/>
                  <a:gd name="connsiteX132" fmla="*/ 6142206 w 6509657"/>
                  <a:gd name="connsiteY132" fmla="*/ 5477239 h 6857998"/>
                  <a:gd name="connsiteX133" fmla="*/ 6156112 w 6509657"/>
                  <a:gd name="connsiteY133" fmla="*/ 5590590 h 6857998"/>
                  <a:gd name="connsiteX134" fmla="*/ 6170210 w 6509657"/>
                  <a:gd name="connsiteY134" fmla="*/ 5651360 h 6857998"/>
                  <a:gd name="connsiteX135" fmla="*/ 6170972 w 6509657"/>
                  <a:gd name="connsiteY135" fmla="*/ 5695178 h 6857998"/>
                  <a:gd name="connsiteX136" fmla="*/ 6195927 w 6509657"/>
                  <a:gd name="connsiteY136" fmla="*/ 5748136 h 6857998"/>
                  <a:gd name="connsiteX137" fmla="*/ 6206787 w 6509657"/>
                  <a:gd name="connsiteY137" fmla="*/ 5765474 h 6857998"/>
                  <a:gd name="connsiteX138" fmla="*/ 6213264 w 6509657"/>
                  <a:gd name="connsiteY138" fmla="*/ 5786239 h 6857998"/>
                  <a:gd name="connsiteX139" fmla="*/ 6233839 w 6509657"/>
                  <a:gd name="connsiteY139" fmla="*/ 5880348 h 6857998"/>
                  <a:gd name="connsiteX140" fmla="*/ 6245457 w 6509657"/>
                  <a:gd name="connsiteY140" fmla="*/ 5897114 h 6857998"/>
                  <a:gd name="connsiteX141" fmla="*/ 6252699 w 6509657"/>
                  <a:gd name="connsiteY141" fmla="*/ 5908355 h 6857998"/>
                  <a:gd name="connsiteX142" fmla="*/ 6264891 w 6509657"/>
                  <a:gd name="connsiteY142" fmla="*/ 5999796 h 6857998"/>
                  <a:gd name="connsiteX143" fmla="*/ 6299372 w 6509657"/>
                  <a:gd name="connsiteY143" fmla="*/ 6056948 h 6857998"/>
                  <a:gd name="connsiteX144" fmla="*/ 6314041 w 6509657"/>
                  <a:gd name="connsiteY144" fmla="*/ 6072569 h 6857998"/>
                  <a:gd name="connsiteX145" fmla="*/ 6336139 w 6509657"/>
                  <a:gd name="connsiteY145" fmla="*/ 6127247 h 6857998"/>
                  <a:gd name="connsiteX146" fmla="*/ 6378623 w 6509657"/>
                  <a:gd name="connsiteY146" fmla="*/ 6311084 h 6857998"/>
                  <a:gd name="connsiteX147" fmla="*/ 6363571 w 6509657"/>
                  <a:gd name="connsiteY147" fmla="*/ 6363664 h 6857998"/>
                  <a:gd name="connsiteX148" fmla="*/ 6403960 w 6509657"/>
                  <a:gd name="connsiteY148" fmla="*/ 6463490 h 6857998"/>
                  <a:gd name="connsiteX149" fmla="*/ 6426820 w 6509657"/>
                  <a:gd name="connsiteY149" fmla="*/ 6550742 h 6857998"/>
                  <a:gd name="connsiteX150" fmla="*/ 6432347 w 6509657"/>
                  <a:gd name="connsiteY150" fmla="*/ 6583128 h 6857998"/>
                  <a:gd name="connsiteX151" fmla="*/ 6442443 w 6509657"/>
                  <a:gd name="connsiteY151" fmla="*/ 6685617 h 6857998"/>
                  <a:gd name="connsiteX152" fmla="*/ 6465303 w 6509657"/>
                  <a:gd name="connsiteY152" fmla="*/ 6738388 h 6857998"/>
                  <a:gd name="connsiteX153" fmla="*/ 6482807 w 6509657"/>
                  <a:gd name="connsiteY153" fmla="*/ 6796804 h 6857998"/>
                  <a:gd name="connsiteX154" fmla="*/ 6487578 w 6509657"/>
                  <a:gd name="connsiteY154" fmla="*/ 6857457 h 6857998"/>
                  <a:gd name="connsiteX155" fmla="*/ 6360339 w 6509657"/>
                  <a:gd name="connsiteY155" fmla="*/ 6857457 h 6857998"/>
                  <a:gd name="connsiteX156" fmla="*/ 6360339 w 6509657"/>
                  <a:gd name="connsiteY156" fmla="*/ 6857998 h 6857998"/>
                  <a:gd name="connsiteX157" fmla="*/ 0 w 6509657"/>
                  <a:gd name="connsiteY157" fmla="*/ 685799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6509657" h="6857998">
                    <a:moveTo>
                      <a:pt x="5757500" y="6118149"/>
                    </a:moveTo>
                    <a:cubicBezTo>
                      <a:pt x="5764049" y="6124102"/>
                      <a:pt x="5771670" y="6129341"/>
                      <a:pt x="5778719" y="6133723"/>
                    </a:cubicBezTo>
                    <a:cubicBezTo>
                      <a:pt x="5785863" y="6138152"/>
                      <a:pt x="5791209" y="6143474"/>
                      <a:pt x="5794879" y="6149380"/>
                    </a:cubicBezTo>
                    <a:lnTo>
                      <a:pt x="5800355" y="6166562"/>
                    </a:lnTo>
                    <a:lnTo>
                      <a:pt x="5794879" y="6149379"/>
                    </a:lnTo>
                    <a:cubicBezTo>
                      <a:pt x="5791209" y="6143474"/>
                      <a:pt x="5785863" y="6138152"/>
                      <a:pt x="5778719" y="6133722"/>
                    </a:cubicBezTo>
                    <a:cubicBezTo>
                      <a:pt x="5771670" y="6129341"/>
                      <a:pt x="5764049" y="6124102"/>
                      <a:pt x="5757500" y="6118149"/>
                    </a:cubicBezTo>
                    <a:close/>
                    <a:moveTo>
                      <a:pt x="5665657" y="4941372"/>
                    </a:moveTo>
                    <a:lnTo>
                      <a:pt x="5668987" y="4950869"/>
                    </a:lnTo>
                    <a:lnTo>
                      <a:pt x="5678672" y="4991382"/>
                    </a:lnTo>
                    <a:lnTo>
                      <a:pt x="5668987" y="4950868"/>
                    </a:lnTo>
                    <a:close/>
                    <a:moveTo>
                      <a:pt x="5669596" y="4749807"/>
                    </a:moveTo>
                    <a:cubicBezTo>
                      <a:pt x="5657460" y="4762826"/>
                      <a:pt x="5656603" y="4781365"/>
                      <a:pt x="5654889" y="4799797"/>
                    </a:cubicBezTo>
                    <a:cubicBezTo>
                      <a:pt x="5656603" y="4781365"/>
                      <a:pt x="5657460" y="4762827"/>
                      <a:pt x="5669596" y="4749807"/>
                    </a:cubicBezTo>
                    <a:close/>
                    <a:moveTo>
                      <a:pt x="5687394" y="4543185"/>
                    </a:moveTo>
                    <a:cubicBezTo>
                      <a:pt x="5688372" y="4548281"/>
                      <a:pt x="5690419" y="4553662"/>
                      <a:pt x="5692800" y="4557092"/>
                    </a:cubicBezTo>
                    <a:cubicBezTo>
                      <a:pt x="5704421" y="4573618"/>
                      <a:pt x="5713208" y="4588275"/>
                      <a:pt x="5719165" y="4602021"/>
                    </a:cubicBezTo>
                    <a:cubicBezTo>
                      <a:pt x="5713208" y="4588275"/>
                      <a:pt x="5704421" y="4573618"/>
                      <a:pt x="5692800" y="4557091"/>
                    </a:cubicBezTo>
                    <a:close/>
                    <a:moveTo>
                      <a:pt x="6153612" y="2819253"/>
                    </a:moveTo>
                    <a:lnTo>
                      <a:pt x="6165256" y="2827484"/>
                    </a:lnTo>
                    <a:lnTo>
                      <a:pt x="6165258" y="2827486"/>
                    </a:lnTo>
                    <a:lnTo>
                      <a:pt x="6193761" y="2861156"/>
                    </a:lnTo>
                    <a:lnTo>
                      <a:pt x="6184107" y="2842392"/>
                    </a:lnTo>
                    <a:lnTo>
                      <a:pt x="6165258" y="2827486"/>
                    </a:lnTo>
                    <a:lnTo>
                      <a:pt x="6165256" y="2827483"/>
                    </a:lnTo>
                    <a:close/>
                    <a:moveTo>
                      <a:pt x="6083958" y="1974015"/>
                    </a:moveTo>
                    <a:lnTo>
                      <a:pt x="6077444" y="1999763"/>
                    </a:lnTo>
                    <a:cubicBezTo>
                      <a:pt x="6073635" y="2008056"/>
                      <a:pt x="6067955" y="2016020"/>
                      <a:pt x="6059716" y="2023547"/>
                    </a:cubicBezTo>
                    <a:cubicBezTo>
                      <a:pt x="6076195" y="2008497"/>
                      <a:pt x="6082433" y="1991685"/>
                      <a:pt x="6083958" y="1974015"/>
                    </a:cubicBezTo>
                    <a:close/>
                    <a:moveTo>
                      <a:pt x="6066764" y="1768838"/>
                    </a:moveTo>
                    <a:cubicBezTo>
                      <a:pt x="6062383" y="1774411"/>
                      <a:pt x="6059620" y="1779948"/>
                      <a:pt x="6058162" y="1785412"/>
                    </a:cubicBezTo>
                    <a:lnTo>
                      <a:pt x="6057382" y="1801558"/>
                    </a:lnTo>
                    <a:cubicBezTo>
                      <a:pt x="6055715" y="1790986"/>
                      <a:pt x="6058001" y="1779981"/>
                      <a:pt x="6066764" y="1768838"/>
                    </a:cubicBezTo>
                    <a:close/>
                    <a:moveTo>
                      <a:pt x="6176353" y="520953"/>
                    </a:moveTo>
                    <a:lnTo>
                      <a:pt x="6169625" y="549926"/>
                    </a:lnTo>
                    <a:lnTo>
                      <a:pt x="6163371" y="566616"/>
                    </a:lnTo>
                    <a:lnTo>
                      <a:pt x="6157421" y="581804"/>
                    </a:lnTo>
                    <a:lnTo>
                      <a:pt x="6157002" y="583595"/>
                    </a:lnTo>
                    <a:lnTo>
                      <a:pt x="6154828" y="589388"/>
                    </a:lnTo>
                    <a:cubicBezTo>
                      <a:pt x="6152427" y="597005"/>
                      <a:pt x="6150670" y="604728"/>
                      <a:pt x="6150205" y="612658"/>
                    </a:cubicBezTo>
                    <a:lnTo>
                      <a:pt x="6157002" y="583595"/>
                    </a:lnTo>
                    <a:lnTo>
                      <a:pt x="6163319" y="566754"/>
                    </a:lnTo>
                    <a:lnTo>
                      <a:pt x="6163371" y="566616"/>
                    </a:lnTo>
                    <a:lnTo>
                      <a:pt x="6169209" y="551717"/>
                    </a:lnTo>
                    <a:lnTo>
                      <a:pt x="6169625" y="549926"/>
                    </a:lnTo>
                    <a:lnTo>
                      <a:pt x="6171790" y="544146"/>
                    </a:lnTo>
                    <a:cubicBezTo>
                      <a:pt x="6174177" y="536547"/>
                      <a:pt x="6175914" y="528850"/>
                      <a:pt x="6176353" y="520953"/>
                    </a:cubicBezTo>
                    <a:close/>
                    <a:moveTo>
                      <a:pt x="6125250" y="268794"/>
                    </a:moveTo>
                    <a:cubicBezTo>
                      <a:pt x="6122725" y="279176"/>
                      <a:pt x="6121022" y="289296"/>
                      <a:pt x="6120374" y="299164"/>
                    </a:cubicBezTo>
                    <a:cubicBezTo>
                      <a:pt x="6119725" y="309031"/>
                      <a:pt x="6120130" y="318646"/>
                      <a:pt x="6121819" y="328017"/>
                    </a:cubicBezTo>
                    <a:close/>
                    <a:moveTo>
                      <a:pt x="0" y="0"/>
                    </a:moveTo>
                    <a:lnTo>
                      <a:pt x="6442666" y="0"/>
                    </a:lnTo>
                    <a:lnTo>
                      <a:pt x="6438451" y="24480"/>
                    </a:lnTo>
                    <a:cubicBezTo>
                      <a:pt x="6435966" y="32636"/>
                      <a:pt x="6432204" y="40471"/>
                      <a:pt x="6426440" y="47806"/>
                    </a:cubicBezTo>
                    <a:cubicBezTo>
                      <a:pt x="6411580" y="66857"/>
                      <a:pt x="6415009" y="85336"/>
                      <a:pt x="6417296" y="105718"/>
                    </a:cubicBezTo>
                    <a:cubicBezTo>
                      <a:pt x="6419010" y="121150"/>
                      <a:pt x="6418439" y="136963"/>
                      <a:pt x="6418631" y="152584"/>
                    </a:cubicBezTo>
                    <a:cubicBezTo>
                      <a:pt x="6419200" y="180017"/>
                      <a:pt x="6419391" y="207450"/>
                      <a:pt x="6420344" y="234883"/>
                    </a:cubicBezTo>
                    <a:cubicBezTo>
                      <a:pt x="6420724" y="243648"/>
                      <a:pt x="6425489" y="252600"/>
                      <a:pt x="6424727" y="261173"/>
                    </a:cubicBezTo>
                    <a:cubicBezTo>
                      <a:pt x="6421106" y="300800"/>
                      <a:pt x="6415391" y="340425"/>
                      <a:pt x="6412152" y="380050"/>
                    </a:cubicBezTo>
                    <a:cubicBezTo>
                      <a:pt x="6410248" y="402529"/>
                      <a:pt x="6413865" y="425581"/>
                      <a:pt x="6411200" y="447870"/>
                    </a:cubicBezTo>
                    <a:cubicBezTo>
                      <a:pt x="6408152" y="473587"/>
                      <a:pt x="6400342" y="498733"/>
                      <a:pt x="6395577" y="524262"/>
                    </a:cubicBezTo>
                    <a:cubicBezTo>
                      <a:pt x="6394245" y="531310"/>
                      <a:pt x="6395960" y="539121"/>
                      <a:pt x="6396339" y="546552"/>
                    </a:cubicBezTo>
                    <a:cubicBezTo>
                      <a:pt x="6396721" y="554933"/>
                      <a:pt x="6397483" y="563125"/>
                      <a:pt x="6397674" y="571508"/>
                    </a:cubicBezTo>
                    <a:cubicBezTo>
                      <a:pt x="6398056" y="597037"/>
                      <a:pt x="6397483" y="622564"/>
                      <a:pt x="6398818" y="648092"/>
                    </a:cubicBezTo>
                    <a:cubicBezTo>
                      <a:pt x="6399579" y="663713"/>
                      <a:pt x="6407389" y="680096"/>
                      <a:pt x="6404531" y="694576"/>
                    </a:cubicBezTo>
                    <a:cubicBezTo>
                      <a:pt x="6399008" y="724104"/>
                      <a:pt x="6411390" y="753633"/>
                      <a:pt x="6401104" y="783158"/>
                    </a:cubicBezTo>
                    <a:cubicBezTo>
                      <a:pt x="6398056" y="792306"/>
                      <a:pt x="6405676" y="804877"/>
                      <a:pt x="6406056" y="815929"/>
                    </a:cubicBezTo>
                    <a:cubicBezTo>
                      <a:pt x="6407008" y="843552"/>
                      <a:pt x="6406818" y="871173"/>
                      <a:pt x="6406628" y="898797"/>
                    </a:cubicBezTo>
                    <a:cubicBezTo>
                      <a:pt x="6406438" y="923562"/>
                      <a:pt x="6409104" y="949281"/>
                      <a:pt x="6403770" y="973095"/>
                    </a:cubicBezTo>
                    <a:cubicBezTo>
                      <a:pt x="6398056" y="998052"/>
                      <a:pt x="6398818" y="1020529"/>
                      <a:pt x="6405294" y="1044725"/>
                    </a:cubicBezTo>
                    <a:cubicBezTo>
                      <a:pt x="6409676" y="1061298"/>
                      <a:pt x="6410248" y="1078826"/>
                      <a:pt x="6411580" y="1095972"/>
                    </a:cubicBezTo>
                    <a:cubicBezTo>
                      <a:pt x="6413104" y="1114449"/>
                      <a:pt x="6409104" y="1134834"/>
                      <a:pt x="6415391" y="1151600"/>
                    </a:cubicBezTo>
                    <a:cubicBezTo>
                      <a:pt x="6434060" y="1201512"/>
                      <a:pt x="6438060" y="1252757"/>
                      <a:pt x="6438060" y="1304955"/>
                    </a:cubicBezTo>
                    <a:cubicBezTo>
                      <a:pt x="6438060" y="1314483"/>
                      <a:pt x="6435395" y="1324198"/>
                      <a:pt x="6432537" y="1333341"/>
                    </a:cubicBezTo>
                    <a:cubicBezTo>
                      <a:pt x="6415391" y="1386684"/>
                      <a:pt x="6416914" y="1440216"/>
                      <a:pt x="6427393" y="1494509"/>
                    </a:cubicBezTo>
                    <a:cubicBezTo>
                      <a:pt x="6429679" y="1505751"/>
                      <a:pt x="6430060" y="1518324"/>
                      <a:pt x="6427775" y="1529563"/>
                    </a:cubicBezTo>
                    <a:cubicBezTo>
                      <a:pt x="6421106" y="1561189"/>
                      <a:pt x="6410056" y="1591859"/>
                      <a:pt x="6405294" y="1623675"/>
                    </a:cubicBezTo>
                    <a:cubicBezTo>
                      <a:pt x="6397483" y="1676253"/>
                      <a:pt x="6423771" y="1721785"/>
                      <a:pt x="6440919" y="1768838"/>
                    </a:cubicBezTo>
                    <a:cubicBezTo>
                      <a:pt x="6457112" y="1813610"/>
                      <a:pt x="6493689" y="1851709"/>
                      <a:pt x="6485496" y="1904673"/>
                    </a:cubicBezTo>
                    <a:cubicBezTo>
                      <a:pt x="6484735" y="1910004"/>
                      <a:pt x="6489878" y="1915912"/>
                      <a:pt x="6491212" y="1921817"/>
                    </a:cubicBezTo>
                    <a:cubicBezTo>
                      <a:pt x="6494833" y="1938009"/>
                      <a:pt x="6499211" y="1954202"/>
                      <a:pt x="6500928" y="1970586"/>
                    </a:cubicBezTo>
                    <a:cubicBezTo>
                      <a:pt x="6503215" y="1990589"/>
                      <a:pt x="6502454" y="2010974"/>
                      <a:pt x="6504358" y="2030977"/>
                    </a:cubicBezTo>
                    <a:cubicBezTo>
                      <a:pt x="6505501" y="2043835"/>
                      <a:pt x="6507596" y="2056600"/>
                      <a:pt x="6509406" y="2069340"/>
                    </a:cubicBezTo>
                    <a:lnTo>
                      <a:pt x="6509657" y="2072225"/>
                    </a:lnTo>
                    <a:lnTo>
                      <a:pt x="6509657" y="2131532"/>
                    </a:lnTo>
                    <a:lnTo>
                      <a:pt x="6508786" y="2138304"/>
                    </a:lnTo>
                    <a:cubicBezTo>
                      <a:pt x="6506595" y="2148519"/>
                      <a:pt x="6503977" y="2158712"/>
                      <a:pt x="6502262" y="2168903"/>
                    </a:cubicBezTo>
                    <a:cubicBezTo>
                      <a:pt x="6497499" y="2197670"/>
                      <a:pt x="6498833" y="2229296"/>
                      <a:pt x="6486640" y="2254633"/>
                    </a:cubicBezTo>
                    <a:cubicBezTo>
                      <a:pt x="6473686" y="2281683"/>
                      <a:pt x="6467780" y="2307402"/>
                      <a:pt x="6471780" y="2335405"/>
                    </a:cubicBezTo>
                    <a:cubicBezTo>
                      <a:pt x="6473114" y="2344741"/>
                      <a:pt x="6481116" y="2356744"/>
                      <a:pt x="6489306" y="2360933"/>
                    </a:cubicBezTo>
                    <a:cubicBezTo>
                      <a:pt x="6507595" y="2370270"/>
                      <a:pt x="6510835" y="2383032"/>
                      <a:pt x="6504547" y="2400369"/>
                    </a:cubicBezTo>
                    <a:cubicBezTo>
                      <a:pt x="6499211" y="2415420"/>
                      <a:pt x="6496546" y="2433897"/>
                      <a:pt x="6486258" y="2444184"/>
                    </a:cubicBezTo>
                    <a:cubicBezTo>
                      <a:pt x="6457112" y="2473333"/>
                      <a:pt x="6456160" y="2510483"/>
                      <a:pt x="6448350" y="2546678"/>
                    </a:cubicBezTo>
                    <a:cubicBezTo>
                      <a:pt x="6443585" y="2568774"/>
                      <a:pt x="6443395" y="2589352"/>
                      <a:pt x="6446633" y="2611450"/>
                    </a:cubicBezTo>
                    <a:cubicBezTo>
                      <a:pt x="6453872" y="2659455"/>
                      <a:pt x="6443585" y="2706131"/>
                      <a:pt x="6430441" y="2752235"/>
                    </a:cubicBezTo>
                    <a:cubicBezTo>
                      <a:pt x="6421679" y="2782716"/>
                      <a:pt x="6416344" y="2813958"/>
                      <a:pt x="6407389" y="2844248"/>
                    </a:cubicBezTo>
                    <a:cubicBezTo>
                      <a:pt x="6400531" y="2866918"/>
                      <a:pt x="6392339" y="2889587"/>
                      <a:pt x="6381291" y="2910353"/>
                    </a:cubicBezTo>
                    <a:cubicBezTo>
                      <a:pt x="6365097" y="2940455"/>
                      <a:pt x="6340712" y="2966742"/>
                      <a:pt x="6347189" y="3005035"/>
                    </a:cubicBezTo>
                    <a:cubicBezTo>
                      <a:pt x="6352904" y="3038756"/>
                      <a:pt x="6340904" y="3069235"/>
                      <a:pt x="6329473" y="3100099"/>
                    </a:cubicBezTo>
                    <a:cubicBezTo>
                      <a:pt x="6321091" y="3122770"/>
                      <a:pt x="6312516" y="3145436"/>
                      <a:pt x="6307182" y="3168870"/>
                    </a:cubicBezTo>
                    <a:cubicBezTo>
                      <a:pt x="6300896" y="3196686"/>
                      <a:pt x="6303564" y="3228119"/>
                      <a:pt x="6291942" y="3252885"/>
                    </a:cubicBezTo>
                    <a:cubicBezTo>
                      <a:pt x="6279750" y="3278795"/>
                      <a:pt x="6287942" y="3300319"/>
                      <a:pt x="6291371" y="3323372"/>
                    </a:cubicBezTo>
                    <a:cubicBezTo>
                      <a:pt x="6296706" y="3360139"/>
                      <a:pt x="6306612" y="3396719"/>
                      <a:pt x="6294039" y="3433866"/>
                    </a:cubicBezTo>
                    <a:cubicBezTo>
                      <a:pt x="6278798" y="3479015"/>
                      <a:pt x="6262414" y="3523785"/>
                      <a:pt x="6247937" y="3569124"/>
                    </a:cubicBezTo>
                    <a:cubicBezTo>
                      <a:pt x="6242410" y="3586653"/>
                      <a:pt x="6240124" y="3605509"/>
                      <a:pt x="6237648" y="3623799"/>
                    </a:cubicBezTo>
                    <a:cubicBezTo>
                      <a:pt x="6235551" y="3641134"/>
                      <a:pt x="6240887" y="3661899"/>
                      <a:pt x="6232886" y="3675238"/>
                    </a:cubicBezTo>
                    <a:cubicBezTo>
                      <a:pt x="6212312" y="3709529"/>
                      <a:pt x="6202214" y="3744770"/>
                      <a:pt x="6202214" y="3784397"/>
                    </a:cubicBezTo>
                    <a:cubicBezTo>
                      <a:pt x="6202214" y="3799258"/>
                      <a:pt x="6193641" y="3813737"/>
                      <a:pt x="6192116" y="3828785"/>
                    </a:cubicBezTo>
                    <a:cubicBezTo>
                      <a:pt x="6190212" y="3849362"/>
                      <a:pt x="6185068" y="3872985"/>
                      <a:pt x="6192308" y="3890891"/>
                    </a:cubicBezTo>
                    <a:cubicBezTo>
                      <a:pt x="6209454" y="3932993"/>
                      <a:pt x="6195163" y="3967091"/>
                      <a:pt x="6178210" y="4003861"/>
                    </a:cubicBezTo>
                    <a:cubicBezTo>
                      <a:pt x="6161446" y="4040058"/>
                      <a:pt x="6148111" y="4078159"/>
                      <a:pt x="6137060" y="4116641"/>
                    </a:cubicBezTo>
                    <a:cubicBezTo>
                      <a:pt x="6133060" y="4131119"/>
                      <a:pt x="6139729" y="4148453"/>
                      <a:pt x="6141062" y="4164458"/>
                    </a:cubicBezTo>
                    <a:cubicBezTo>
                      <a:pt x="6141443" y="4170174"/>
                      <a:pt x="6142014" y="4176461"/>
                      <a:pt x="6140110" y="4181603"/>
                    </a:cubicBezTo>
                    <a:cubicBezTo>
                      <a:pt x="6121819" y="4231324"/>
                      <a:pt x="6107914" y="4281810"/>
                      <a:pt x="6117439" y="4335722"/>
                    </a:cubicBezTo>
                    <a:cubicBezTo>
                      <a:pt x="6118392" y="4340674"/>
                      <a:pt x="6116295" y="4346201"/>
                      <a:pt x="6114962" y="4351154"/>
                    </a:cubicBezTo>
                    <a:cubicBezTo>
                      <a:pt x="6108104" y="4375349"/>
                      <a:pt x="6097246" y="4398972"/>
                      <a:pt x="6094769" y="4423545"/>
                    </a:cubicBezTo>
                    <a:cubicBezTo>
                      <a:pt x="6088673" y="4484127"/>
                      <a:pt x="6086195" y="4545086"/>
                      <a:pt x="6082195" y="4606053"/>
                    </a:cubicBezTo>
                    <a:cubicBezTo>
                      <a:pt x="6082006" y="4609863"/>
                      <a:pt x="6082006" y="4613864"/>
                      <a:pt x="6080672" y="4617291"/>
                    </a:cubicBezTo>
                    <a:cubicBezTo>
                      <a:pt x="6072479" y="4639772"/>
                      <a:pt x="6075148" y="4659393"/>
                      <a:pt x="6090768" y="4678445"/>
                    </a:cubicBezTo>
                    <a:cubicBezTo>
                      <a:pt x="6097626" y="4686828"/>
                      <a:pt x="6101246" y="4698258"/>
                      <a:pt x="6105056" y="4708734"/>
                    </a:cubicBezTo>
                    <a:cubicBezTo>
                      <a:pt x="6110772" y="4724167"/>
                      <a:pt x="6116295" y="4739978"/>
                      <a:pt x="6119916" y="4755980"/>
                    </a:cubicBezTo>
                    <a:cubicBezTo>
                      <a:pt x="6123345" y="4771793"/>
                      <a:pt x="6128106" y="4788747"/>
                      <a:pt x="6125441" y="4803988"/>
                    </a:cubicBezTo>
                    <a:cubicBezTo>
                      <a:pt x="6120679" y="4831420"/>
                      <a:pt x="6110010" y="4857522"/>
                      <a:pt x="6102960" y="4884572"/>
                    </a:cubicBezTo>
                    <a:cubicBezTo>
                      <a:pt x="6100482" y="4893907"/>
                      <a:pt x="6100866" y="4904195"/>
                      <a:pt x="6100674" y="4913909"/>
                    </a:cubicBezTo>
                    <a:cubicBezTo>
                      <a:pt x="6100104" y="4936201"/>
                      <a:pt x="6105628" y="4959061"/>
                      <a:pt x="6089816" y="4979253"/>
                    </a:cubicBezTo>
                    <a:cubicBezTo>
                      <a:pt x="6074956" y="4997922"/>
                      <a:pt x="6079337" y="5016785"/>
                      <a:pt x="6090577" y="5036405"/>
                    </a:cubicBezTo>
                    <a:cubicBezTo>
                      <a:pt x="6098579" y="5050504"/>
                      <a:pt x="6104866" y="5066505"/>
                      <a:pt x="6107914" y="5082317"/>
                    </a:cubicBezTo>
                    <a:cubicBezTo>
                      <a:pt x="6112104" y="5104036"/>
                      <a:pt x="6113820" y="5125562"/>
                      <a:pt x="6111342" y="5148995"/>
                    </a:cubicBezTo>
                    <a:cubicBezTo>
                      <a:pt x="6109628" y="5165570"/>
                      <a:pt x="6108866" y="5179097"/>
                      <a:pt x="6098770" y="5192051"/>
                    </a:cubicBezTo>
                    <a:cubicBezTo>
                      <a:pt x="6097246" y="5194145"/>
                      <a:pt x="6096864" y="5197955"/>
                      <a:pt x="6097056" y="5200813"/>
                    </a:cubicBezTo>
                    <a:cubicBezTo>
                      <a:pt x="6100294" y="5238343"/>
                      <a:pt x="6098579" y="5275491"/>
                      <a:pt x="6096291" y="5313403"/>
                    </a:cubicBezTo>
                    <a:cubicBezTo>
                      <a:pt x="6093247" y="5361598"/>
                      <a:pt x="6102198" y="5412276"/>
                      <a:pt x="6134203" y="5453995"/>
                    </a:cubicBezTo>
                    <a:cubicBezTo>
                      <a:pt x="6138967" y="5460092"/>
                      <a:pt x="6141062" y="5469236"/>
                      <a:pt x="6142206" y="5477239"/>
                    </a:cubicBezTo>
                    <a:cubicBezTo>
                      <a:pt x="6147158" y="5514957"/>
                      <a:pt x="6150587" y="5552869"/>
                      <a:pt x="6156112" y="5590590"/>
                    </a:cubicBezTo>
                    <a:cubicBezTo>
                      <a:pt x="6159160" y="5611164"/>
                      <a:pt x="6161827" y="5632691"/>
                      <a:pt x="6170210" y="5651360"/>
                    </a:cubicBezTo>
                    <a:cubicBezTo>
                      <a:pt x="6178400" y="5669647"/>
                      <a:pt x="6188116" y="5684320"/>
                      <a:pt x="6170972" y="5695178"/>
                    </a:cubicBezTo>
                    <a:cubicBezTo>
                      <a:pt x="6180116" y="5714607"/>
                      <a:pt x="6187737" y="5731564"/>
                      <a:pt x="6195927" y="5748136"/>
                    </a:cubicBezTo>
                    <a:cubicBezTo>
                      <a:pt x="6198974" y="5754234"/>
                      <a:pt x="6203929" y="5759378"/>
                      <a:pt x="6206787" y="5765474"/>
                    </a:cubicBezTo>
                    <a:cubicBezTo>
                      <a:pt x="6209834" y="5771953"/>
                      <a:pt x="6211739" y="5779191"/>
                      <a:pt x="6213264" y="5786239"/>
                    </a:cubicBezTo>
                    <a:cubicBezTo>
                      <a:pt x="6220122" y="5817674"/>
                      <a:pt x="6226408" y="5849107"/>
                      <a:pt x="6233839" y="5880348"/>
                    </a:cubicBezTo>
                    <a:cubicBezTo>
                      <a:pt x="6235362" y="5886447"/>
                      <a:pt x="6241458" y="5891590"/>
                      <a:pt x="6245457" y="5897114"/>
                    </a:cubicBezTo>
                    <a:cubicBezTo>
                      <a:pt x="6248126" y="5900735"/>
                      <a:pt x="6252127" y="5904353"/>
                      <a:pt x="6252699" y="5908355"/>
                    </a:cubicBezTo>
                    <a:cubicBezTo>
                      <a:pt x="6257271" y="5938836"/>
                      <a:pt x="6262606" y="5969124"/>
                      <a:pt x="6264891" y="5999796"/>
                    </a:cubicBezTo>
                    <a:cubicBezTo>
                      <a:pt x="6266794" y="6025515"/>
                      <a:pt x="6266225" y="6050282"/>
                      <a:pt x="6299372" y="6056948"/>
                    </a:cubicBezTo>
                    <a:cubicBezTo>
                      <a:pt x="6305088" y="6058092"/>
                      <a:pt x="6311185" y="6066284"/>
                      <a:pt x="6314041" y="6072569"/>
                    </a:cubicBezTo>
                    <a:cubicBezTo>
                      <a:pt x="6322233" y="6090477"/>
                      <a:pt x="6327758" y="6109530"/>
                      <a:pt x="6336139" y="6127247"/>
                    </a:cubicBezTo>
                    <a:cubicBezTo>
                      <a:pt x="6364144" y="6185351"/>
                      <a:pt x="6381862" y="6246121"/>
                      <a:pt x="6378623" y="6311084"/>
                    </a:cubicBezTo>
                    <a:cubicBezTo>
                      <a:pt x="6377671" y="6331277"/>
                      <a:pt x="6367382" y="6350899"/>
                      <a:pt x="6363571" y="6363664"/>
                    </a:cubicBezTo>
                    <a:cubicBezTo>
                      <a:pt x="6378623" y="6400429"/>
                      <a:pt x="6393101" y="6431292"/>
                      <a:pt x="6403960" y="6463490"/>
                    </a:cubicBezTo>
                    <a:cubicBezTo>
                      <a:pt x="6413676" y="6491874"/>
                      <a:pt x="6419772" y="6521593"/>
                      <a:pt x="6426820" y="6550742"/>
                    </a:cubicBezTo>
                    <a:cubicBezTo>
                      <a:pt x="6429489" y="6561411"/>
                      <a:pt x="6431012" y="6572269"/>
                      <a:pt x="6432347" y="6583128"/>
                    </a:cubicBezTo>
                    <a:cubicBezTo>
                      <a:pt x="6436537" y="6617036"/>
                      <a:pt x="6426440" y="6652472"/>
                      <a:pt x="6442443" y="6685617"/>
                    </a:cubicBezTo>
                    <a:cubicBezTo>
                      <a:pt x="6450825" y="6702955"/>
                      <a:pt x="6460921" y="6720103"/>
                      <a:pt x="6465303" y="6738388"/>
                    </a:cubicBezTo>
                    <a:cubicBezTo>
                      <a:pt x="6470066" y="6758011"/>
                      <a:pt x="6477496" y="6777207"/>
                      <a:pt x="6482807" y="6796804"/>
                    </a:cubicBezTo>
                    <a:lnTo>
                      <a:pt x="6487578" y="6857457"/>
                    </a:lnTo>
                    <a:lnTo>
                      <a:pt x="6360339" y="6857457"/>
                    </a:lnTo>
                    <a:lnTo>
                      <a:pt x="6360339" y="6857998"/>
                    </a:lnTo>
                    <a:lnTo>
                      <a:pt x="0" y="6857998"/>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5" name="Group 14">
              <a:extLst>
                <a:ext uri="{FF2B5EF4-FFF2-40B4-BE49-F238E27FC236}">
                  <a16:creationId xmlns:a16="http://schemas.microsoft.com/office/drawing/2014/main" id="{C28038CF-635C-47B0-AD1A-45C825434B2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632356" y="0"/>
              <a:ext cx="874718" cy="6857455"/>
              <a:chOff x="5632356" y="0"/>
              <a:chExt cx="874718" cy="6857455"/>
            </a:xfrm>
          </p:grpSpPr>
          <p:sp>
            <p:nvSpPr>
              <p:cNvPr id="16" name="Freeform: Shape 15">
                <a:extLst>
                  <a:ext uri="{FF2B5EF4-FFF2-40B4-BE49-F238E27FC236}">
                    <a16:creationId xmlns:a16="http://schemas.microsoft.com/office/drawing/2014/main" id="{3A20C87C-ECA0-4812-8A87-05BC76504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2ADFEB1-865E-4545-83BC-455BF39EF8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pic>
        <p:nvPicPr>
          <p:cNvPr id="4" name="Picture 3">
            <a:extLst>
              <a:ext uri="{FF2B5EF4-FFF2-40B4-BE49-F238E27FC236}">
                <a16:creationId xmlns:a16="http://schemas.microsoft.com/office/drawing/2014/main" id="{6B140CBA-33A8-456A-9BA4-0FE786940187}"/>
              </a:ext>
            </a:extLst>
          </p:cNvPr>
          <p:cNvPicPr>
            <a:picLocks noChangeAspect="1"/>
          </p:cNvPicPr>
          <p:nvPr/>
        </p:nvPicPr>
        <p:blipFill>
          <a:blip r:embed="rId3"/>
          <a:stretch>
            <a:fillRect/>
          </a:stretch>
        </p:blipFill>
        <p:spPr>
          <a:xfrm>
            <a:off x="7189200" y="1429488"/>
            <a:ext cx="3969923" cy="3960000"/>
          </a:xfrm>
          <a:prstGeom prst="rect">
            <a:avLst/>
          </a:prstGeom>
        </p:spPr>
      </p:pic>
    </p:spTree>
    <p:extLst>
      <p:ext uri="{BB962C8B-B14F-4D97-AF65-F5344CB8AC3E}">
        <p14:creationId xmlns:p14="http://schemas.microsoft.com/office/powerpoint/2010/main" val="1642129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140CBA-33A8-456A-9BA4-0FE786940187}"/>
              </a:ext>
            </a:extLst>
          </p:cNvPr>
          <p:cNvPicPr>
            <a:picLocks noChangeAspect="1"/>
          </p:cNvPicPr>
          <p:nvPr/>
        </p:nvPicPr>
        <p:blipFill>
          <a:blip r:embed="rId2">
            <a:duotone>
              <a:prstClr val="black"/>
              <a:schemeClr val="accent3">
                <a:tint val="45000"/>
                <a:satMod val="400000"/>
              </a:schemeClr>
            </a:duotone>
            <a:alphaModFix amt="37000"/>
          </a:blip>
          <a:stretch>
            <a:fillRect/>
          </a:stretch>
        </p:blipFill>
        <p:spPr>
          <a:xfrm>
            <a:off x="8086150" y="2457457"/>
            <a:ext cx="7584347" cy="7566324"/>
          </a:xfrm>
          <a:prstGeom prst="rect">
            <a:avLst/>
          </a:prstGeom>
          <a:ln>
            <a:noFill/>
          </a:ln>
        </p:spPr>
      </p:pic>
      <p:pic>
        <p:nvPicPr>
          <p:cNvPr id="2" name="Picture 1">
            <a:extLst>
              <a:ext uri="{FF2B5EF4-FFF2-40B4-BE49-F238E27FC236}">
                <a16:creationId xmlns:a16="http://schemas.microsoft.com/office/drawing/2014/main" id="{CB88FB81-A9C8-4036-92C6-765216053D39}"/>
              </a:ext>
            </a:extLst>
          </p:cNvPr>
          <p:cNvPicPr>
            <a:picLocks noChangeAspect="1"/>
          </p:cNvPicPr>
          <p:nvPr/>
        </p:nvPicPr>
        <p:blipFill>
          <a:blip r:embed="rId3">
            <a:alphaModFix/>
          </a:blip>
          <a:stretch>
            <a:fillRect/>
          </a:stretch>
        </p:blipFill>
        <p:spPr>
          <a:xfrm>
            <a:off x="-1496150" y="1480458"/>
            <a:ext cx="2992300" cy="2982686"/>
          </a:xfrm>
          <a:prstGeom prst="rect">
            <a:avLst/>
          </a:prstGeom>
        </p:spPr>
      </p:pic>
      <p:sp>
        <p:nvSpPr>
          <p:cNvPr id="6" name="Title 5">
            <a:extLst>
              <a:ext uri="{FF2B5EF4-FFF2-40B4-BE49-F238E27FC236}">
                <a16:creationId xmlns:a16="http://schemas.microsoft.com/office/drawing/2014/main" id="{AF4B3739-EC1F-409D-A6F5-775249D40604}"/>
              </a:ext>
            </a:extLst>
          </p:cNvPr>
          <p:cNvSpPr>
            <a:spLocks noGrp="1"/>
          </p:cNvSpPr>
          <p:nvPr>
            <p:ph type="title"/>
          </p:nvPr>
        </p:nvSpPr>
        <p:spPr/>
        <p:txBody>
          <a:bodyPr>
            <a:noAutofit/>
          </a:bodyPr>
          <a:lstStyle/>
          <a:p>
            <a:r>
              <a:rPr lang="en-US" sz="3600" i="1" dirty="0">
                <a:effectLst/>
                <a:latin typeface="Calibri" panose="020F0502020204030204" pitchFamily="34" charset="0"/>
                <a:ea typeface="Calibri" panose="020F0502020204030204" pitchFamily="34" charset="0"/>
                <a:cs typeface="Times New Roman" panose="02020603050405020304" pitchFamily="18" charset="0"/>
              </a:rPr>
              <a:t>“Does COVID-19 ‘survive the winter’ and have higher prevalence rates in countries with higher latitudes?”</a:t>
            </a:r>
            <a:br>
              <a:rPr lang="en-US" sz="3600" i="1" dirty="0">
                <a:effectLst/>
                <a:latin typeface="Calibri" panose="020F0502020204030204" pitchFamily="34" charset="0"/>
                <a:ea typeface="Calibri" panose="020F0502020204030204" pitchFamily="34" charset="0"/>
                <a:cs typeface="Times New Roman" panose="02020603050405020304" pitchFamily="18" charset="0"/>
              </a:rPr>
            </a:br>
            <a:endParaRPr lang="en-US" sz="3600" dirty="0"/>
          </a:p>
        </p:txBody>
      </p:sp>
      <p:pic>
        <p:nvPicPr>
          <p:cNvPr id="8" name="Picture 7">
            <a:extLst>
              <a:ext uri="{FF2B5EF4-FFF2-40B4-BE49-F238E27FC236}">
                <a16:creationId xmlns:a16="http://schemas.microsoft.com/office/drawing/2014/main" id="{F86BF185-A755-4B7F-BAED-F31B1C2FC2FC}"/>
              </a:ext>
            </a:extLst>
          </p:cNvPr>
          <p:cNvPicPr>
            <a:picLocks noChangeAspect="1"/>
          </p:cNvPicPr>
          <p:nvPr/>
        </p:nvPicPr>
        <p:blipFill>
          <a:blip r:embed="rId4"/>
          <a:stretch>
            <a:fillRect/>
          </a:stretch>
        </p:blipFill>
        <p:spPr>
          <a:xfrm>
            <a:off x="0" y="1333065"/>
            <a:ext cx="8534260" cy="5524935"/>
          </a:xfrm>
          <a:prstGeom prst="rect">
            <a:avLst/>
          </a:prstGeom>
        </p:spPr>
      </p:pic>
      <p:sp>
        <p:nvSpPr>
          <p:cNvPr id="9" name="TextBox 8">
            <a:extLst>
              <a:ext uri="{FF2B5EF4-FFF2-40B4-BE49-F238E27FC236}">
                <a16:creationId xmlns:a16="http://schemas.microsoft.com/office/drawing/2014/main" id="{C2731FAC-45B5-4DA1-BEED-225D2088B330}"/>
              </a:ext>
            </a:extLst>
          </p:cNvPr>
          <p:cNvSpPr txBox="1"/>
          <p:nvPr/>
        </p:nvSpPr>
        <p:spPr>
          <a:xfrm>
            <a:off x="298497" y="6044078"/>
            <a:ext cx="6925955" cy="369332"/>
          </a:xfrm>
          <a:prstGeom prst="rect">
            <a:avLst/>
          </a:prstGeom>
          <a:noFill/>
        </p:spPr>
        <p:txBody>
          <a:bodyPr wrap="square" rtlCol="0">
            <a:spAutoFit/>
          </a:bodyPr>
          <a:lstStyle/>
          <a:p>
            <a:r>
              <a:rPr lang="en-US" i="1" dirty="0">
                <a:solidFill>
                  <a:srgbClr val="FF0000"/>
                </a:solidFill>
              </a:rPr>
              <a:t>Note: Larger circle size indicates higher cumulative incidence</a:t>
            </a:r>
          </a:p>
        </p:txBody>
      </p:sp>
      <p:sp>
        <p:nvSpPr>
          <p:cNvPr id="10" name="TextBox 9">
            <a:extLst>
              <a:ext uri="{FF2B5EF4-FFF2-40B4-BE49-F238E27FC236}">
                <a16:creationId xmlns:a16="http://schemas.microsoft.com/office/drawing/2014/main" id="{EFA90F68-99CD-4E41-8F44-18E11AA7DD14}"/>
              </a:ext>
            </a:extLst>
          </p:cNvPr>
          <p:cNvSpPr txBox="1"/>
          <p:nvPr/>
        </p:nvSpPr>
        <p:spPr>
          <a:xfrm>
            <a:off x="8534260" y="3429000"/>
            <a:ext cx="3569508" cy="1200329"/>
          </a:xfrm>
          <a:prstGeom prst="rect">
            <a:avLst/>
          </a:prstGeom>
          <a:noFill/>
        </p:spPr>
        <p:txBody>
          <a:bodyPr wrap="square" rtlCol="0">
            <a:spAutoFit/>
          </a:bodyPr>
          <a:lstStyle/>
          <a:p>
            <a:r>
              <a:rPr lang="en-US" dirty="0"/>
              <a:t>It looks like the circles tend to be larger the further they are from the equator, right?</a:t>
            </a:r>
          </a:p>
          <a:p>
            <a:endParaRPr lang="en-US" dirty="0"/>
          </a:p>
        </p:txBody>
      </p:sp>
    </p:spTree>
    <p:extLst>
      <p:ext uri="{BB962C8B-B14F-4D97-AF65-F5344CB8AC3E}">
        <p14:creationId xmlns:p14="http://schemas.microsoft.com/office/powerpoint/2010/main" val="2959323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3839</TotalTime>
  <Words>3131</Words>
  <Application>Microsoft Office PowerPoint</Application>
  <PresentationFormat>Widescreen</PresentationFormat>
  <Paragraphs>131</Paragraphs>
  <Slides>23</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COVID-19: Finding Answers Within Raw Data to Avoid Media Bias</vt:lpstr>
      <vt:lpstr>Table of Contents</vt:lpstr>
      <vt:lpstr>Purpose</vt:lpstr>
      <vt:lpstr>Questions to Answer</vt:lpstr>
      <vt:lpstr>Data Sources</vt:lpstr>
      <vt:lpstr>Methods</vt:lpstr>
      <vt:lpstr>Methods (continued)</vt:lpstr>
      <vt:lpstr>Answers!</vt:lpstr>
      <vt:lpstr>“Does COVID-19 ‘survive the winter’ and have higher prevalence rates in countries with higher latitudes?” </vt:lpstr>
      <vt:lpstr>“Does it matter if you consider cumulative incidence rather than cumulative prevalence?” </vt:lpstr>
      <vt:lpstr>“So then does a person count twice toward cumulative incidence rates if he had COVID-19 more than once?”  </vt:lpstr>
      <vt:lpstr>“Back to the ‘distance-from-the-equator thing, what proof do you have besides ‘bubble size’?”  </vt:lpstr>
      <vt:lpstr>PowerPoint Presentation</vt:lpstr>
      <vt:lpstr>“What was the big deal about the ‘first million cases’ or ‘first 100,000 deaths?’  What is a ‘milestone?’ </vt:lpstr>
      <vt:lpstr>“Do countries that do better preventing chronic illness have fewer COVID-19 deaths?” </vt:lpstr>
      <vt:lpstr>“So we can’t tell if countries that do better preventing chronic illness have fewer COVID-19 deaths?”</vt:lpstr>
      <vt:lpstr>“So we can’t tell if countries that do better preventing chronic illness have fewer COVID-19 deaths?”</vt:lpstr>
      <vt:lpstr>“Do countries with higher population densities have higher COVID-19 cumulative incidence?”</vt:lpstr>
      <vt:lpstr>“Is there a correlation between case counts of SARS/MERS and COVID-19 prevalence rates in countries?” </vt:lpstr>
      <vt:lpstr>“Did anyone really think that New York City could produce the number of specially trained RNs to care for the patients who would be using the 40,000 additional ventilators that the governor insisted they require?” </vt:lpstr>
      <vt:lpstr>Conclusion</vt:lpstr>
      <vt:lpstr>References</vt:lpstr>
      <vt:lpstr>References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Scott Branch</dc:creator>
  <cp:lastModifiedBy>Scott Branch</cp:lastModifiedBy>
  <cp:revision>47</cp:revision>
  <dcterms:created xsi:type="dcterms:W3CDTF">2021-07-02T23:08:22Z</dcterms:created>
  <dcterms:modified xsi:type="dcterms:W3CDTF">2021-07-05T15:07:34Z</dcterms:modified>
</cp:coreProperties>
</file>