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57" r:id="rId3"/>
    <p:sldId id="267" r:id="rId4"/>
    <p:sldId id="258" r:id="rId5"/>
    <p:sldId id="259" r:id="rId6"/>
    <p:sldId id="260" r:id="rId7"/>
    <p:sldId id="278" r:id="rId8"/>
    <p:sldId id="279" r:id="rId9"/>
    <p:sldId id="280" r:id="rId10"/>
    <p:sldId id="281" r:id="rId11"/>
    <p:sldId id="261" r:id="rId12"/>
    <p:sldId id="269" r:id="rId13"/>
    <p:sldId id="270" r:id="rId14"/>
    <p:sldId id="271" r:id="rId15"/>
    <p:sldId id="272" r:id="rId16"/>
    <p:sldId id="273" r:id="rId17"/>
    <p:sldId id="274" r:id="rId18"/>
    <p:sldId id="275" r:id="rId19"/>
    <p:sldId id="276" r:id="rId20"/>
    <p:sldId id="277" r:id="rId21"/>
    <p:sldId id="262" r:id="rId22"/>
    <p:sldId id="263" r:id="rId23"/>
    <p:sldId id="264" r:id="rId24"/>
    <p:sldId id="265" r:id="rId25"/>
    <p:sldId id="266"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82375" autoAdjust="0"/>
  </p:normalViewPr>
  <p:slideViewPr>
    <p:cSldViewPr snapToGrid="0">
      <p:cViewPr varScale="1">
        <p:scale>
          <a:sx n="59" d="100"/>
          <a:sy n="59" d="100"/>
        </p:scale>
        <p:origin x="11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304BF1-6026-44EC-8078-B9EA4D285D2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9F54652-064C-49D7-B48D-4B60DB6EAAFD}">
      <dgm:prSet/>
      <dgm:spPr/>
      <dgm:t>
        <a:bodyPr/>
        <a:lstStyle/>
        <a:p>
          <a:pPr>
            <a:lnSpc>
              <a:spcPct val="100000"/>
            </a:lnSpc>
          </a:pPr>
          <a:r>
            <a:rPr lang="en-US"/>
            <a:t>Questions to Answer</a:t>
          </a:r>
        </a:p>
      </dgm:t>
    </dgm:pt>
    <dgm:pt modelId="{6FD7D2BC-CCDB-430F-BA73-14A2F5F6EE66}" type="parTrans" cxnId="{D55D8F7C-0910-4710-BBB4-1FE757B8666E}">
      <dgm:prSet/>
      <dgm:spPr/>
      <dgm:t>
        <a:bodyPr/>
        <a:lstStyle/>
        <a:p>
          <a:endParaRPr lang="en-US"/>
        </a:p>
      </dgm:t>
    </dgm:pt>
    <dgm:pt modelId="{BC13C9DE-762D-47AD-8B67-C687BB6A39CA}" type="sibTrans" cxnId="{D55D8F7C-0910-4710-BBB4-1FE757B8666E}">
      <dgm:prSet/>
      <dgm:spPr/>
      <dgm:t>
        <a:bodyPr/>
        <a:lstStyle/>
        <a:p>
          <a:endParaRPr lang="en-US"/>
        </a:p>
      </dgm:t>
    </dgm:pt>
    <dgm:pt modelId="{874F3029-9545-4A95-9E1C-BC836004FDB9}">
      <dgm:prSet/>
      <dgm:spPr/>
      <dgm:t>
        <a:bodyPr/>
        <a:lstStyle/>
        <a:p>
          <a:pPr>
            <a:lnSpc>
              <a:spcPct val="100000"/>
            </a:lnSpc>
          </a:pPr>
          <a:r>
            <a:rPr lang="en-US" dirty="0"/>
            <a:t>Data Source</a:t>
          </a:r>
        </a:p>
      </dgm:t>
    </dgm:pt>
    <dgm:pt modelId="{627C9C1D-AC48-409A-A693-C3AA74C0495E}" type="parTrans" cxnId="{A89527BE-383E-4F73-9630-2C40B327B38E}">
      <dgm:prSet/>
      <dgm:spPr/>
      <dgm:t>
        <a:bodyPr/>
        <a:lstStyle/>
        <a:p>
          <a:endParaRPr lang="en-US"/>
        </a:p>
      </dgm:t>
    </dgm:pt>
    <dgm:pt modelId="{F5016157-BEE7-4D2F-89A3-3396E42EDA0B}" type="sibTrans" cxnId="{A89527BE-383E-4F73-9630-2C40B327B38E}">
      <dgm:prSet/>
      <dgm:spPr/>
      <dgm:t>
        <a:bodyPr/>
        <a:lstStyle/>
        <a:p>
          <a:endParaRPr lang="en-US"/>
        </a:p>
      </dgm:t>
    </dgm:pt>
    <dgm:pt modelId="{EB8A4E9B-C206-4D14-96BD-A779F135853F}">
      <dgm:prSet/>
      <dgm:spPr/>
      <dgm:t>
        <a:bodyPr/>
        <a:lstStyle/>
        <a:p>
          <a:pPr>
            <a:lnSpc>
              <a:spcPct val="100000"/>
            </a:lnSpc>
          </a:pPr>
          <a:r>
            <a:rPr lang="en-US"/>
            <a:t>Methods</a:t>
          </a:r>
        </a:p>
      </dgm:t>
    </dgm:pt>
    <dgm:pt modelId="{FCFDFD48-530D-4B40-AB92-7FA7536B8C1E}" type="parTrans" cxnId="{12DD4732-A20D-4706-8C5F-DDF190932505}">
      <dgm:prSet/>
      <dgm:spPr/>
      <dgm:t>
        <a:bodyPr/>
        <a:lstStyle/>
        <a:p>
          <a:endParaRPr lang="en-US"/>
        </a:p>
      </dgm:t>
    </dgm:pt>
    <dgm:pt modelId="{E29458DF-99C4-423F-A96F-5A3D33FBA2A7}" type="sibTrans" cxnId="{12DD4732-A20D-4706-8C5F-DDF190932505}">
      <dgm:prSet/>
      <dgm:spPr/>
      <dgm:t>
        <a:bodyPr/>
        <a:lstStyle/>
        <a:p>
          <a:endParaRPr lang="en-US"/>
        </a:p>
      </dgm:t>
    </dgm:pt>
    <dgm:pt modelId="{5D15EF8F-5CAE-4F92-A3B2-E2EFC2DECED2}">
      <dgm:prSet/>
      <dgm:spPr/>
      <dgm:t>
        <a:bodyPr/>
        <a:lstStyle/>
        <a:p>
          <a:pPr>
            <a:lnSpc>
              <a:spcPct val="100000"/>
            </a:lnSpc>
          </a:pPr>
          <a:r>
            <a:rPr lang="en-US"/>
            <a:t>Analysis and Findings</a:t>
          </a:r>
        </a:p>
      </dgm:t>
    </dgm:pt>
    <dgm:pt modelId="{0F12B858-2874-4BA3-9D9E-1AC708546787}" type="parTrans" cxnId="{A07D512E-7DD6-4E0E-92BC-D704DBD5A9E8}">
      <dgm:prSet/>
      <dgm:spPr/>
      <dgm:t>
        <a:bodyPr/>
        <a:lstStyle/>
        <a:p>
          <a:endParaRPr lang="en-US"/>
        </a:p>
      </dgm:t>
    </dgm:pt>
    <dgm:pt modelId="{11FFE8A2-9510-461A-BC93-005221D85E79}" type="sibTrans" cxnId="{A07D512E-7DD6-4E0E-92BC-D704DBD5A9E8}">
      <dgm:prSet/>
      <dgm:spPr/>
      <dgm:t>
        <a:bodyPr/>
        <a:lstStyle/>
        <a:p>
          <a:endParaRPr lang="en-US"/>
        </a:p>
      </dgm:t>
    </dgm:pt>
    <dgm:pt modelId="{9F2AB454-D765-43A8-B26C-BF9C92654792}">
      <dgm:prSet/>
      <dgm:spPr/>
      <dgm:t>
        <a:bodyPr/>
        <a:lstStyle/>
        <a:p>
          <a:pPr>
            <a:lnSpc>
              <a:spcPct val="100000"/>
            </a:lnSpc>
          </a:pPr>
          <a:r>
            <a:rPr lang="en-US"/>
            <a:t>Conclusion</a:t>
          </a:r>
        </a:p>
      </dgm:t>
    </dgm:pt>
    <dgm:pt modelId="{EE45B5F1-2D9F-4199-8386-709A5AE20AEF}" type="parTrans" cxnId="{CA07563A-B82E-4176-8F40-02776A371167}">
      <dgm:prSet/>
      <dgm:spPr/>
      <dgm:t>
        <a:bodyPr/>
        <a:lstStyle/>
        <a:p>
          <a:endParaRPr lang="en-US"/>
        </a:p>
      </dgm:t>
    </dgm:pt>
    <dgm:pt modelId="{58ABB264-6E3F-491C-B600-5060D2149E4A}" type="sibTrans" cxnId="{CA07563A-B82E-4176-8F40-02776A371167}">
      <dgm:prSet/>
      <dgm:spPr/>
      <dgm:t>
        <a:bodyPr/>
        <a:lstStyle/>
        <a:p>
          <a:endParaRPr lang="en-US"/>
        </a:p>
      </dgm:t>
    </dgm:pt>
    <dgm:pt modelId="{67FB382B-5503-42E3-86BA-31F420B674E1}">
      <dgm:prSet/>
      <dgm:spPr/>
      <dgm:t>
        <a:bodyPr/>
        <a:lstStyle/>
        <a:p>
          <a:pPr>
            <a:lnSpc>
              <a:spcPct val="100000"/>
            </a:lnSpc>
          </a:pPr>
          <a:r>
            <a:rPr lang="en-US"/>
            <a:t>References</a:t>
          </a:r>
        </a:p>
      </dgm:t>
    </dgm:pt>
    <dgm:pt modelId="{41C4E209-064F-4A2C-8D45-C432B7161CDB}" type="parTrans" cxnId="{99EA0F93-DFC0-4D34-AB68-4E5AAE446005}">
      <dgm:prSet/>
      <dgm:spPr/>
      <dgm:t>
        <a:bodyPr/>
        <a:lstStyle/>
        <a:p>
          <a:endParaRPr lang="en-US"/>
        </a:p>
      </dgm:t>
    </dgm:pt>
    <dgm:pt modelId="{ED5D2EA9-1C65-44BC-AF1C-0080C71A51BA}" type="sibTrans" cxnId="{99EA0F93-DFC0-4D34-AB68-4E5AAE446005}">
      <dgm:prSet/>
      <dgm:spPr/>
      <dgm:t>
        <a:bodyPr/>
        <a:lstStyle/>
        <a:p>
          <a:endParaRPr lang="en-US"/>
        </a:p>
      </dgm:t>
    </dgm:pt>
    <dgm:pt modelId="{87DA0A8B-6E41-4AA6-8166-4A39FE025D5C}" type="pres">
      <dgm:prSet presAssocID="{58304BF1-6026-44EC-8078-B9EA4D285D27}" presName="root" presStyleCnt="0">
        <dgm:presLayoutVars>
          <dgm:dir/>
          <dgm:resizeHandles val="exact"/>
        </dgm:presLayoutVars>
      </dgm:prSet>
      <dgm:spPr/>
    </dgm:pt>
    <dgm:pt modelId="{FFF20142-A6AE-47BB-B4DF-5582108BB01F}" type="pres">
      <dgm:prSet presAssocID="{B9F54652-064C-49D7-B48D-4B60DB6EAAFD}" presName="compNode" presStyleCnt="0"/>
      <dgm:spPr/>
    </dgm:pt>
    <dgm:pt modelId="{F8E23392-F0F7-4405-B823-58623C2DF7F5}" type="pres">
      <dgm:prSet presAssocID="{B9F54652-064C-49D7-B48D-4B60DB6EAAFD}" presName="bgRect" presStyleLbl="bgShp" presStyleIdx="0" presStyleCnt="6"/>
      <dgm:spPr/>
    </dgm:pt>
    <dgm:pt modelId="{6FCC4667-9D4F-433E-8448-A3F93E840642}" type="pres">
      <dgm:prSet presAssocID="{B9F54652-064C-49D7-B48D-4B60DB6EAAFD}"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lp"/>
        </a:ext>
      </dgm:extLst>
    </dgm:pt>
    <dgm:pt modelId="{339108FC-233E-46DC-AF60-617CB8591D41}" type="pres">
      <dgm:prSet presAssocID="{B9F54652-064C-49D7-B48D-4B60DB6EAAFD}" presName="spaceRect" presStyleCnt="0"/>
      <dgm:spPr/>
    </dgm:pt>
    <dgm:pt modelId="{CC9D18E1-1891-40DE-8F07-6FF6BAE65534}" type="pres">
      <dgm:prSet presAssocID="{B9F54652-064C-49D7-B48D-4B60DB6EAAFD}" presName="parTx" presStyleLbl="revTx" presStyleIdx="0" presStyleCnt="6">
        <dgm:presLayoutVars>
          <dgm:chMax val="0"/>
          <dgm:chPref val="0"/>
        </dgm:presLayoutVars>
      </dgm:prSet>
      <dgm:spPr/>
    </dgm:pt>
    <dgm:pt modelId="{5E132F07-FCBD-44DA-B0F0-16ACDBDAA69C}" type="pres">
      <dgm:prSet presAssocID="{BC13C9DE-762D-47AD-8B67-C687BB6A39CA}" presName="sibTrans" presStyleCnt="0"/>
      <dgm:spPr/>
    </dgm:pt>
    <dgm:pt modelId="{AA92046E-2551-450E-8B97-A8EC1142C459}" type="pres">
      <dgm:prSet presAssocID="{874F3029-9545-4A95-9E1C-BC836004FDB9}" presName="compNode" presStyleCnt="0"/>
      <dgm:spPr/>
    </dgm:pt>
    <dgm:pt modelId="{15174A4F-2A80-4C22-9B85-0376BD682BC3}" type="pres">
      <dgm:prSet presAssocID="{874F3029-9545-4A95-9E1C-BC836004FDB9}" presName="bgRect" presStyleLbl="bgShp" presStyleIdx="1" presStyleCnt="6"/>
      <dgm:spPr/>
    </dgm:pt>
    <dgm:pt modelId="{AEDB87E7-FDB9-44D4-B035-E817BB3A5F3C}" type="pres">
      <dgm:prSet presAssocID="{874F3029-9545-4A95-9E1C-BC836004FDB9}"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A7685F9D-AC5C-40BC-8D77-A15C598ADA52}" type="pres">
      <dgm:prSet presAssocID="{874F3029-9545-4A95-9E1C-BC836004FDB9}" presName="spaceRect" presStyleCnt="0"/>
      <dgm:spPr/>
    </dgm:pt>
    <dgm:pt modelId="{F009191A-7281-48A3-AF6F-0E942567CA08}" type="pres">
      <dgm:prSet presAssocID="{874F3029-9545-4A95-9E1C-BC836004FDB9}" presName="parTx" presStyleLbl="revTx" presStyleIdx="1" presStyleCnt="6">
        <dgm:presLayoutVars>
          <dgm:chMax val="0"/>
          <dgm:chPref val="0"/>
        </dgm:presLayoutVars>
      </dgm:prSet>
      <dgm:spPr/>
    </dgm:pt>
    <dgm:pt modelId="{3AE079B7-2649-4B51-B538-8F68043E89C0}" type="pres">
      <dgm:prSet presAssocID="{F5016157-BEE7-4D2F-89A3-3396E42EDA0B}" presName="sibTrans" presStyleCnt="0"/>
      <dgm:spPr/>
    </dgm:pt>
    <dgm:pt modelId="{0B856F61-4EFA-4F45-8DAC-AB7C4626836B}" type="pres">
      <dgm:prSet presAssocID="{EB8A4E9B-C206-4D14-96BD-A779F135853F}" presName="compNode" presStyleCnt="0"/>
      <dgm:spPr/>
    </dgm:pt>
    <dgm:pt modelId="{25605F86-9723-47E3-A2DB-AE1ADBD3C6AD}" type="pres">
      <dgm:prSet presAssocID="{EB8A4E9B-C206-4D14-96BD-A779F135853F}" presName="bgRect" presStyleLbl="bgShp" presStyleIdx="2" presStyleCnt="6"/>
      <dgm:spPr/>
    </dgm:pt>
    <dgm:pt modelId="{5301B0C6-30C3-4884-BB50-66839ED4E746}" type="pres">
      <dgm:prSet presAssocID="{EB8A4E9B-C206-4D14-96BD-A779F135853F}"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icroscope"/>
        </a:ext>
      </dgm:extLst>
    </dgm:pt>
    <dgm:pt modelId="{1C985E47-3A25-4E75-8D7B-A225D967DBFB}" type="pres">
      <dgm:prSet presAssocID="{EB8A4E9B-C206-4D14-96BD-A779F135853F}" presName="spaceRect" presStyleCnt="0"/>
      <dgm:spPr/>
    </dgm:pt>
    <dgm:pt modelId="{5DEF0E14-2F80-4B4D-938C-0D111C891974}" type="pres">
      <dgm:prSet presAssocID="{EB8A4E9B-C206-4D14-96BD-A779F135853F}" presName="parTx" presStyleLbl="revTx" presStyleIdx="2" presStyleCnt="6">
        <dgm:presLayoutVars>
          <dgm:chMax val="0"/>
          <dgm:chPref val="0"/>
        </dgm:presLayoutVars>
      </dgm:prSet>
      <dgm:spPr/>
    </dgm:pt>
    <dgm:pt modelId="{9822CA3F-E82A-4B11-BD79-57D05EE460CD}" type="pres">
      <dgm:prSet presAssocID="{E29458DF-99C4-423F-A96F-5A3D33FBA2A7}" presName="sibTrans" presStyleCnt="0"/>
      <dgm:spPr/>
    </dgm:pt>
    <dgm:pt modelId="{9DDA75E3-09B2-4126-BFAF-AEB987F3E5E7}" type="pres">
      <dgm:prSet presAssocID="{5D15EF8F-5CAE-4F92-A3B2-E2EFC2DECED2}" presName="compNode" presStyleCnt="0"/>
      <dgm:spPr/>
    </dgm:pt>
    <dgm:pt modelId="{A725FAE8-B36F-4C5C-948B-7408FB37F334}" type="pres">
      <dgm:prSet presAssocID="{5D15EF8F-5CAE-4F92-A3B2-E2EFC2DECED2}" presName="bgRect" presStyleLbl="bgShp" presStyleIdx="3" presStyleCnt="6"/>
      <dgm:spPr/>
    </dgm:pt>
    <dgm:pt modelId="{340202E7-BE57-49B7-A7E3-7A4EDC92CDD1}" type="pres">
      <dgm:prSet presAssocID="{5D15EF8F-5CAE-4F92-A3B2-E2EFC2DECED2}"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Magnifying glass"/>
        </a:ext>
      </dgm:extLst>
    </dgm:pt>
    <dgm:pt modelId="{055548D8-2400-4EC7-B495-9367E578DA85}" type="pres">
      <dgm:prSet presAssocID="{5D15EF8F-5CAE-4F92-A3B2-E2EFC2DECED2}" presName="spaceRect" presStyleCnt="0"/>
      <dgm:spPr/>
    </dgm:pt>
    <dgm:pt modelId="{60F3B9ED-E4CF-4C29-BFAA-D905B2541CF3}" type="pres">
      <dgm:prSet presAssocID="{5D15EF8F-5CAE-4F92-A3B2-E2EFC2DECED2}" presName="parTx" presStyleLbl="revTx" presStyleIdx="3" presStyleCnt="6">
        <dgm:presLayoutVars>
          <dgm:chMax val="0"/>
          <dgm:chPref val="0"/>
        </dgm:presLayoutVars>
      </dgm:prSet>
      <dgm:spPr/>
    </dgm:pt>
    <dgm:pt modelId="{B04F4116-EFE6-4D42-B519-51DEAF818B3C}" type="pres">
      <dgm:prSet presAssocID="{11FFE8A2-9510-461A-BC93-005221D85E79}" presName="sibTrans" presStyleCnt="0"/>
      <dgm:spPr/>
    </dgm:pt>
    <dgm:pt modelId="{212EFF5D-35A5-4F33-87CB-5CDEBFDF86C0}" type="pres">
      <dgm:prSet presAssocID="{9F2AB454-D765-43A8-B26C-BF9C92654792}" presName="compNode" presStyleCnt="0"/>
      <dgm:spPr/>
    </dgm:pt>
    <dgm:pt modelId="{9322CAC6-FE93-438A-B546-30DFD1308958}" type="pres">
      <dgm:prSet presAssocID="{9F2AB454-D765-43A8-B26C-BF9C92654792}" presName="bgRect" presStyleLbl="bgShp" presStyleIdx="4" presStyleCnt="6"/>
      <dgm:spPr/>
    </dgm:pt>
    <dgm:pt modelId="{170DCE63-9B35-4852-BD9A-B0E956733252}" type="pres">
      <dgm:prSet presAssocID="{9F2AB454-D765-43A8-B26C-BF9C92654792}"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Gavel"/>
        </a:ext>
      </dgm:extLst>
    </dgm:pt>
    <dgm:pt modelId="{6C63F117-8FBE-44E8-B8D3-B0923FDCE2F7}" type="pres">
      <dgm:prSet presAssocID="{9F2AB454-D765-43A8-B26C-BF9C92654792}" presName="spaceRect" presStyleCnt="0"/>
      <dgm:spPr/>
    </dgm:pt>
    <dgm:pt modelId="{25A9DB4A-9E08-4633-838E-B34F1CBB4D56}" type="pres">
      <dgm:prSet presAssocID="{9F2AB454-D765-43A8-B26C-BF9C92654792}" presName="parTx" presStyleLbl="revTx" presStyleIdx="4" presStyleCnt="6">
        <dgm:presLayoutVars>
          <dgm:chMax val="0"/>
          <dgm:chPref val="0"/>
        </dgm:presLayoutVars>
      </dgm:prSet>
      <dgm:spPr/>
    </dgm:pt>
    <dgm:pt modelId="{D0C7B56E-F094-44D2-BC82-29E1BB95EE73}" type="pres">
      <dgm:prSet presAssocID="{58ABB264-6E3F-491C-B600-5060D2149E4A}" presName="sibTrans" presStyleCnt="0"/>
      <dgm:spPr/>
    </dgm:pt>
    <dgm:pt modelId="{93F6723D-DC7A-4EEC-A976-D662F53CA27B}" type="pres">
      <dgm:prSet presAssocID="{67FB382B-5503-42E3-86BA-31F420B674E1}" presName="compNode" presStyleCnt="0"/>
      <dgm:spPr/>
    </dgm:pt>
    <dgm:pt modelId="{B189F6BC-4667-4B52-BCDF-892696A435F4}" type="pres">
      <dgm:prSet presAssocID="{67FB382B-5503-42E3-86BA-31F420B674E1}" presName="bgRect" presStyleLbl="bgShp" presStyleIdx="5" presStyleCnt="6"/>
      <dgm:spPr/>
    </dgm:pt>
    <dgm:pt modelId="{07461ACE-7C83-46C8-837B-88283D49163C}" type="pres">
      <dgm:prSet presAssocID="{67FB382B-5503-42E3-86BA-31F420B674E1}"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Books"/>
        </a:ext>
      </dgm:extLst>
    </dgm:pt>
    <dgm:pt modelId="{F58DAFB3-24BA-4291-BF35-7F1E608D3D07}" type="pres">
      <dgm:prSet presAssocID="{67FB382B-5503-42E3-86BA-31F420B674E1}" presName="spaceRect" presStyleCnt="0"/>
      <dgm:spPr/>
    </dgm:pt>
    <dgm:pt modelId="{F15AB08C-A411-48CC-AE54-5FCB99CDD90E}" type="pres">
      <dgm:prSet presAssocID="{67FB382B-5503-42E3-86BA-31F420B674E1}" presName="parTx" presStyleLbl="revTx" presStyleIdx="5" presStyleCnt="6">
        <dgm:presLayoutVars>
          <dgm:chMax val="0"/>
          <dgm:chPref val="0"/>
        </dgm:presLayoutVars>
      </dgm:prSet>
      <dgm:spPr/>
    </dgm:pt>
  </dgm:ptLst>
  <dgm:cxnLst>
    <dgm:cxn modelId="{A07D512E-7DD6-4E0E-92BC-D704DBD5A9E8}" srcId="{58304BF1-6026-44EC-8078-B9EA4D285D27}" destId="{5D15EF8F-5CAE-4F92-A3B2-E2EFC2DECED2}" srcOrd="3" destOrd="0" parTransId="{0F12B858-2874-4BA3-9D9E-1AC708546787}" sibTransId="{11FFE8A2-9510-461A-BC93-005221D85E79}"/>
    <dgm:cxn modelId="{12DD4732-A20D-4706-8C5F-DDF190932505}" srcId="{58304BF1-6026-44EC-8078-B9EA4D285D27}" destId="{EB8A4E9B-C206-4D14-96BD-A779F135853F}" srcOrd="2" destOrd="0" parTransId="{FCFDFD48-530D-4B40-AB92-7FA7536B8C1E}" sibTransId="{E29458DF-99C4-423F-A96F-5A3D33FBA2A7}"/>
    <dgm:cxn modelId="{CA07563A-B82E-4176-8F40-02776A371167}" srcId="{58304BF1-6026-44EC-8078-B9EA4D285D27}" destId="{9F2AB454-D765-43A8-B26C-BF9C92654792}" srcOrd="4" destOrd="0" parTransId="{EE45B5F1-2D9F-4199-8386-709A5AE20AEF}" sibTransId="{58ABB264-6E3F-491C-B600-5060D2149E4A}"/>
    <dgm:cxn modelId="{F323DE65-CD5E-4D06-B0FE-F395482DF4ED}" type="presOf" srcId="{9F2AB454-D765-43A8-B26C-BF9C92654792}" destId="{25A9DB4A-9E08-4633-838E-B34F1CBB4D56}" srcOrd="0" destOrd="0" presId="urn:microsoft.com/office/officeart/2018/2/layout/IconVerticalSolidList"/>
    <dgm:cxn modelId="{D55D8F7C-0910-4710-BBB4-1FE757B8666E}" srcId="{58304BF1-6026-44EC-8078-B9EA4D285D27}" destId="{B9F54652-064C-49D7-B48D-4B60DB6EAAFD}" srcOrd="0" destOrd="0" parTransId="{6FD7D2BC-CCDB-430F-BA73-14A2F5F6EE66}" sibTransId="{BC13C9DE-762D-47AD-8B67-C687BB6A39CA}"/>
    <dgm:cxn modelId="{6CD08882-420F-4D65-813C-4D0764CB7986}" type="presOf" srcId="{5D15EF8F-5CAE-4F92-A3B2-E2EFC2DECED2}" destId="{60F3B9ED-E4CF-4C29-BFAA-D905B2541CF3}" srcOrd="0" destOrd="0" presId="urn:microsoft.com/office/officeart/2018/2/layout/IconVerticalSolidList"/>
    <dgm:cxn modelId="{99EA0F93-DFC0-4D34-AB68-4E5AAE446005}" srcId="{58304BF1-6026-44EC-8078-B9EA4D285D27}" destId="{67FB382B-5503-42E3-86BA-31F420B674E1}" srcOrd="5" destOrd="0" parTransId="{41C4E209-064F-4A2C-8D45-C432B7161CDB}" sibTransId="{ED5D2EA9-1C65-44BC-AF1C-0080C71A51BA}"/>
    <dgm:cxn modelId="{1EDF59AB-F11A-4BAB-B4FA-4CF115B563F5}" type="presOf" srcId="{B9F54652-064C-49D7-B48D-4B60DB6EAAFD}" destId="{CC9D18E1-1891-40DE-8F07-6FF6BAE65534}" srcOrd="0" destOrd="0" presId="urn:microsoft.com/office/officeart/2018/2/layout/IconVerticalSolidList"/>
    <dgm:cxn modelId="{4A5314AF-67A1-4D0D-A9AF-FD7443EFCB35}" type="presOf" srcId="{874F3029-9545-4A95-9E1C-BC836004FDB9}" destId="{F009191A-7281-48A3-AF6F-0E942567CA08}" srcOrd="0" destOrd="0" presId="urn:microsoft.com/office/officeart/2018/2/layout/IconVerticalSolidList"/>
    <dgm:cxn modelId="{431D73B6-47E3-470D-9418-ACE72E04E402}" type="presOf" srcId="{58304BF1-6026-44EC-8078-B9EA4D285D27}" destId="{87DA0A8B-6E41-4AA6-8166-4A39FE025D5C}" srcOrd="0" destOrd="0" presId="urn:microsoft.com/office/officeart/2018/2/layout/IconVerticalSolidList"/>
    <dgm:cxn modelId="{A89527BE-383E-4F73-9630-2C40B327B38E}" srcId="{58304BF1-6026-44EC-8078-B9EA4D285D27}" destId="{874F3029-9545-4A95-9E1C-BC836004FDB9}" srcOrd="1" destOrd="0" parTransId="{627C9C1D-AC48-409A-A693-C3AA74C0495E}" sibTransId="{F5016157-BEE7-4D2F-89A3-3396E42EDA0B}"/>
    <dgm:cxn modelId="{D45645BF-E258-4A50-A451-2F8AE62035BA}" type="presOf" srcId="{EB8A4E9B-C206-4D14-96BD-A779F135853F}" destId="{5DEF0E14-2F80-4B4D-938C-0D111C891974}" srcOrd="0" destOrd="0" presId="urn:microsoft.com/office/officeart/2018/2/layout/IconVerticalSolidList"/>
    <dgm:cxn modelId="{03CC4EF5-81EB-4D0B-8068-63439236D02F}" type="presOf" srcId="{67FB382B-5503-42E3-86BA-31F420B674E1}" destId="{F15AB08C-A411-48CC-AE54-5FCB99CDD90E}" srcOrd="0" destOrd="0" presId="urn:microsoft.com/office/officeart/2018/2/layout/IconVerticalSolidList"/>
    <dgm:cxn modelId="{0D227645-B129-4539-90AD-119FB5726FD7}" type="presParOf" srcId="{87DA0A8B-6E41-4AA6-8166-4A39FE025D5C}" destId="{FFF20142-A6AE-47BB-B4DF-5582108BB01F}" srcOrd="0" destOrd="0" presId="urn:microsoft.com/office/officeart/2018/2/layout/IconVerticalSolidList"/>
    <dgm:cxn modelId="{23158398-8866-4AF3-A393-ED24C76BEE98}" type="presParOf" srcId="{FFF20142-A6AE-47BB-B4DF-5582108BB01F}" destId="{F8E23392-F0F7-4405-B823-58623C2DF7F5}" srcOrd="0" destOrd="0" presId="urn:microsoft.com/office/officeart/2018/2/layout/IconVerticalSolidList"/>
    <dgm:cxn modelId="{9965B4C8-6FE8-4032-8ADF-F4D6CBB92E26}" type="presParOf" srcId="{FFF20142-A6AE-47BB-B4DF-5582108BB01F}" destId="{6FCC4667-9D4F-433E-8448-A3F93E840642}" srcOrd="1" destOrd="0" presId="urn:microsoft.com/office/officeart/2018/2/layout/IconVerticalSolidList"/>
    <dgm:cxn modelId="{3BF83002-6EF2-4D2A-98B8-BEDF9A5314E7}" type="presParOf" srcId="{FFF20142-A6AE-47BB-B4DF-5582108BB01F}" destId="{339108FC-233E-46DC-AF60-617CB8591D41}" srcOrd="2" destOrd="0" presId="urn:microsoft.com/office/officeart/2018/2/layout/IconVerticalSolidList"/>
    <dgm:cxn modelId="{83462443-5FFB-475E-8AAC-734A1DFF2844}" type="presParOf" srcId="{FFF20142-A6AE-47BB-B4DF-5582108BB01F}" destId="{CC9D18E1-1891-40DE-8F07-6FF6BAE65534}" srcOrd="3" destOrd="0" presId="urn:microsoft.com/office/officeart/2018/2/layout/IconVerticalSolidList"/>
    <dgm:cxn modelId="{E7192F10-29B3-42DD-8A27-7441D8A392ED}" type="presParOf" srcId="{87DA0A8B-6E41-4AA6-8166-4A39FE025D5C}" destId="{5E132F07-FCBD-44DA-B0F0-16ACDBDAA69C}" srcOrd="1" destOrd="0" presId="urn:microsoft.com/office/officeart/2018/2/layout/IconVerticalSolidList"/>
    <dgm:cxn modelId="{C9ED7564-630D-4E3E-A1BB-679AB4ACE3D7}" type="presParOf" srcId="{87DA0A8B-6E41-4AA6-8166-4A39FE025D5C}" destId="{AA92046E-2551-450E-8B97-A8EC1142C459}" srcOrd="2" destOrd="0" presId="urn:microsoft.com/office/officeart/2018/2/layout/IconVerticalSolidList"/>
    <dgm:cxn modelId="{25D60808-5654-4DD2-A952-900BEE0846F2}" type="presParOf" srcId="{AA92046E-2551-450E-8B97-A8EC1142C459}" destId="{15174A4F-2A80-4C22-9B85-0376BD682BC3}" srcOrd="0" destOrd="0" presId="urn:microsoft.com/office/officeart/2018/2/layout/IconVerticalSolidList"/>
    <dgm:cxn modelId="{F2EEAF38-7046-4A3D-9E25-279DFC44CB8A}" type="presParOf" srcId="{AA92046E-2551-450E-8B97-A8EC1142C459}" destId="{AEDB87E7-FDB9-44D4-B035-E817BB3A5F3C}" srcOrd="1" destOrd="0" presId="urn:microsoft.com/office/officeart/2018/2/layout/IconVerticalSolidList"/>
    <dgm:cxn modelId="{FD08999F-FB5B-47FE-8C4D-B0C62E5DB58A}" type="presParOf" srcId="{AA92046E-2551-450E-8B97-A8EC1142C459}" destId="{A7685F9D-AC5C-40BC-8D77-A15C598ADA52}" srcOrd="2" destOrd="0" presId="urn:microsoft.com/office/officeart/2018/2/layout/IconVerticalSolidList"/>
    <dgm:cxn modelId="{33FBDF34-9F6B-4336-80D9-EDEFE4A19C60}" type="presParOf" srcId="{AA92046E-2551-450E-8B97-A8EC1142C459}" destId="{F009191A-7281-48A3-AF6F-0E942567CA08}" srcOrd="3" destOrd="0" presId="urn:microsoft.com/office/officeart/2018/2/layout/IconVerticalSolidList"/>
    <dgm:cxn modelId="{5C8ECEFA-FE6A-4F1B-8E91-11138DF712F1}" type="presParOf" srcId="{87DA0A8B-6E41-4AA6-8166-4A39FE025D5C}" destId="{3AE079B7-2649-4B51-B538-8F68043E89C0}" srcOrd="3" destOrd="0" presId="urn:microsoft.com/office/officeart/2018/2/layout/IconVerticalSolidList"/>
    <dgm:cxn modelId="{ECE38817-3F2E-4AAF-A729-ED029CF05567}" type="presParOf" srcId="{87DA0A8B-6E41-4AA6-8166-4A39FE025D5C}" destId="{0B856F61-4EFA-4F45-8DAC-AB7C4626836B}" srcOrd="4" destOrd="0" presId="urn:microsoft.com/office/officeart/2018/2/layout/IconVerticalSolidList"/>
    <dgm:cxn modelId="{9AB03914-AE6D-4184-B85F-B6F74F339DEC}" type="presParOf" srcId="{0B856F61-4EFA-4F45-8DAC-AB7C4626836B}" destId="{25605F86-9723-47E3-A2DB-AE1ADBD3C6AD}" srcOrd="0" destOrd="0" presId="urn:microsoft.com/office/officeart/2018/2/layout/IconVerticalSolidList"/>
    <dgm:cxn modelId="{8A393FE4-0868-4A03-8ED9-203CD12D6A96}" type="presParOf" srcId="{0B856F61-4EFA-4F45-8DAC-AB7C4626836B}" destId="{5301B0C6-30C3-4884-BB50-66839ED4E746}" srcOrd="1" destOrd="0" presId="urn:microsoft.com/office/officeart/2018/2/layout/IconVerticalSolidList"/>
    <dgm:cxn modelId="{64DE3027-2688-4CFD-B400-05D7A1A7B014}" type="presParOf" srcId="{0B856F61-4EFA-4F45-8DAC-AB7C4626836B}" destId="{1C985E47-3A25-4E75-8D7B-A225D967DBFB}" srcOrd="2" destOrd="0" presId="urn:microsoft.com/office/officeart/2018/2/layout/IconVerticalSolidList"/>
    <dgm:cxn modelId="{1DC0BE70-822C-414C-ABF7-F160F9847BE9}" type="presParOf" srcId="{0B856F61-4EFA-4F45-8DAC-AB7C4626836B}" destId="{5DEF0E14-2F80-4B4D-938C-0D111C891974}" srcOrd="3" destOrd="0" presId="urn:microsoft.com/office/officeart/2018/2/layout/IconVerticalSolidList"/>
    <dgm:cxn modelId="{51BBD73C-D2DE-44FE-9289-22962777ED78}" type="presParOf" srcId="{87DA0A8B-6E41-4AA6-8166-4A39FE025D5C}" destId="{9822CA3F-E82A-4B11-BD79-57D05EE460CD}" srcOrd="5" destOrd="0" presId="urn:microsoft.com/office/officeart/2018/2/layout/IconVerticalSolidList"/>
    <dgm:cxn modelId="{24C5FE88-5368-4045-B0AA-5AC34778DB9E}" type="presParOf" srcId="{87DA0A8B-6E41-4AA6-8166-4A39FE025D5C}" destId="{9DDA75E3-09B2-4126-BFAF-AEB987F3E5E7}" srcOrd="6" destOrd="0" presId="urn:microsoft.com/office/officeart/2018/2/layout/IconVerticalSolidList"/>
    <dgm:cxn modelId="{CB51BCF0-AC34-4976-82B5-5282BAAC787F}" type="presParOf" srcId="{9DDA75E3-09B2-4126-BFAF-AEB987F3E5E7}" destId="{A725FAE8-B36F-4C5C-948B-7408FB37F334}" srcOrd="0" destOrd="0" presId="urn:microsoft.com/office/officeart/2018/2/layout/IconVerticalSolidList"/>
    <dgm:cxn modelId="{54AF52D0-008E-45E0-8B5B-F89611C52A20}" type="presParOf" srcId="{9DDA75E3-09B2-4126-BFAF-AEB987F3E5E7}" destId="{340202E7-BE57-49B7-A7E3-7A4EDC92CDD1}" srcOrd="1" destOrd="0" presId="urn:microsoft.com/office/officeart/2018/2/layout/IconVerticalSolidList"/>
    <dgm:cxn modelId="{44535D51-F47C-4108-AF45-F076024870F8}" type="presParOf" srcId="{9DDA75E3-09B2-4126-BFAF-AEB987F3E5E7}" destId="{055548D8-2400-4EC7-B495-9367E578DA85}" srcOrd="2" destOrd="0" presId="urn:microsoft.com/office/officeart/2018/2/layout/IconVerticalSolidList"/>
    <dgm:cxn modelId="{432E1A11-82EC-4E01-B067-4492BBAF0BFC}" type="presParOf" srcId="{9DDA75E3-09B2-4126-BFAF-AEB987F3E5E7}" destId="{60F3B9ED-E4CF-4C29-BFAA-D905B2541CF3}" srcOrd="3" destOrd="0" presId="urn:microsoft.com/office/officeart/2018/2/layout/IconVerticalSolidList"/>
    <dgm:cxn modelId="{67A17C92-3F67-4F50-98B5-488C8C90D623}" type="presParOf" srcId="{87DA0A8B-6E41-4AA6-8166-4A39FE025D5C}" destId="{B04F4116-EFE6-4D42-B519-51DEAF818B3C}" srcOrd="7" destOrd="0" presId="urn:microsoft.com/office/officeart/2018/2/layout/IconVerticalSolidList"/>
    <dgm:cxn modelId="{C981C774-15EC-4063-83C4-D8DB11BBFE4F}" type="presParOf" srcId="{87DA0A8B-6E41-4AA6-8166-4A39FE025D5C}" destId="{212EFF5D-35A5-4F33-87CB-5CDEBFDF86C0}" srcOrd="8" destOrd="0" presId="urn:microsoft.com/office/officeart/2018/2/layout/IconVerticalSolidList"/>
    <dgm:cxn modelId="{7C7AFF4F-0DD3-440B-AA3B-BBAA07ADD2C4}" type="presParOf" srcId="{212EFF5D-35A5-4F33-87CB-5CDEBFDF86C0}" destId="{9322CAC6-FE93-438A-B546-30DFD1308958}" srcOrd="0" destOrd="0" presId="urn:microsoft.com/office/officeart/2018/2/layout/IconVerticalSolidList"/>
    <dgm:cxn modelId="{EC4008AA-5C68-4586-884F-3A8E0F69A2B1}" type="presParOf" srcId="{212EFF5D-35A5-4F33-87CB-5CDEBFDF86C0}" destId="{170DCE63-9B35-4852-BD9A-B0E956733252}" srcOrd="1" destOrd="0" presId="urn:microsoft.com/office/officeart/2018/2/layout/IconVerticalSolidList"/>
    <dgm:cxn modelId="{45049ED6-1F4F-441A-B2BB-666FF89F7D74}" type="presParOf" srcId="{212EFF5D-35A5-4F33-87CB-5CDEBFDF86C0}" destId="{6C63F117-8FBE-44E8-B8D3-B0923FDCE2F7}" srcOrd="2" destOrd="0" presId="urn:microsoft.com/office/officeart/2018/2/layout/IconVerticalSolidList"/>
    <dgm:cxn modelId="{BA775C5E-3F18-486C-B0E8-3F078DA600F8}" type="presParOf" srcId="{212EFF5D-35A5-4F33-87CB-5CDEBFDF86C0}" destId="{25A9DB4A-9E08-4633-838E-B34F1CBB4D56}" srcOrd="3" destOrd="0" presId="urn:microsoft.com/office/officeart/2018/2/layout/IconVerticalSolidList"/>
    <dgm:cxn modelId="{642065A4-C37C-41C2-8078-09F5F373AFB4}" type="presParOf" srcId="{87DA0A8B-6E41-4AA6-8166-4A39FE025D5C}" destId="{D0C7B56E-F094-44D2-BC82-29E1BB95EE73}" srcOrd="9" destOrd="0" presId="urn:microsoft.com/office/officeart/2018/2/layout/IconVerticalSolidList"/>
    <dgm:cxn modelId="{88D530A2-4B35-46FD-8522-10FA5970CB3F}" type="presParOf" srcId="{87DA0A8B-6E41-4AA6-8166-4A39FE025D5C}" destId="{93F6723D-DC7A-4EEC-A976-D662F53CA27B}" srcOrd="10" destOrd="0" presId="urn:microsoft.com/office/officeart/2018/2/layout/IconVerticalSolidList"/>
    <dgm:cxn modelId="{F2C0A8F9-7ED7-4687-B31A-CDD25868D243}" type="presParOf" srcId="{93F6723D-DC7A-4EEC-A976-D662F53CA27B}" destId="{B189F6BC-4667-4B52-BCDF-892696A435F4}" srcOrd="0" destOrd="0" presId="urn:microsoft.com/office/officeart/2018/2/layout/IconVerticalSolidList"/>
    <dgm:cxn modelId="{6B3080E7-DA03-4A95-B333-6087F985E8CA}" type="presParOf" srcId="{93F6723D-DC7A-4EEC-A976-D662F53CA27B}" destId="{07461ACE-7C83-46C8-837B-88283D49163C}" srcOrd="1" destOrd="0" presId="urn:microsoft.com/office/officeart/2018/2/layout/IconVerticalSolidList"/>
    <dgm:cxn modelId="{D5630051-EFC6-4E87-92FF-8DC14F52DF28}" type="presParOf" srcId="{93F6723D-DC7A-4EEC-A976-D662F53CA27B}" destId="{F58DAFB3-24BA-4291-BF35-7F1E608D3D07}" srcOrd="2" destOrd="0" presId="urn:microsoft.com/office/officeart/2018/2/layout/IconVerticalSolidList"/>
    <dgm:cxn modelId="{3F3BD4B1-30BA-4D18-92AA-F47CD8C4B687}" type="presParOf" srcId="{93F6723D-DC7A-4EEC-A976-D662F53CA27B}" destId="{F15AB08C-A411-48CC-AE54-5FCB99CDD90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E23392-F0F7-4405-B823-58623C2DF7F5}">
      <dsp:nvSpPr>
        <dsp:cNvPr id="0" name=""/>
        <dsp:cNvSpPr/>
      </dsp:nvSpPr>
      <dsp:spPr>
        <a:xfrm>
          <a:off x="0" y="1301"/>
          <a:ext cx="9720072" cy="5545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CC4667-9D4F-433E-8448-A3F93E840642}">
      <dsp:nvSpPr>
        <dsp:cNvPr id="0" name=""/>
        <dsp:cNvSpPr/>
      </dsp:nvSpPr>
      <dsp:spPr>
        <a:xfrm>
          <a:off x="167762" y="126083"/>
          <a:ext cx="305022" cy="30502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9D18E1-1891-40DE-8F07-6FF6BAE65534}">
      <dsp:nvSpPr>
        <dsp:cNvPr id="0" name=""/>
        <dsp:cNvSpPr/>
      </dsp:nvSpPr>
      <dsp:spPr>
        <a:xfrm>
          <a:off x="640548" y="1301"/>
          <a:ext cx="9079524" cy="5545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94" tIns="58694" rIns="58694" bIns="58694" numCol="1" spcCol="1270" anchor="ctr" anchorCtr="0">
          <a:noAutofit/>
        </a:bodyPr>
        <a:lstStyle/>
        <a:p>
          <a:pPr marL="0" lvl="0" indent="0" algn="l" defTabSz="844550">
            <a:lnSpc>
              <a:spcPct val="100000"/>
            </a:lnSpc>
            <a:spcBef>
              <a:spcPct val="0"/>
            </a:spcBef>
            <a:spcAft>
              <a:spcPct val="35000"/>
            </a:spcAft>
            <a:buNone/>
          </a:pPr>
          <a:r>
            <a:rPr lang="en-US" sz="1900" kern="1200"/>
            <a:t>Questions to Answer</a:t>
          </a:r>
        </a:p>
      </dsp:txBody>
      <dsp:txXfrm>
        <a:off x="640548" y="1301"/>
        <a:ext cx="9079524" cy="554587"/>
      </dsp:txXfrm>
    </dsp:sp>
    <dsp:sp modelId="{15174A4F-2A80-4C22-9B85-0376BD682BC3}">
      <dsp:nvSpPr>
        <dsp:cNvPr id="0" name=""/>
        <dsp:cNvSpPr/>
      </dsp:nvSpPr>
      <dsp:spPr>
        <a:xfrm>
          <a:off x="0" y="694535"/>
          <a:ext cx="9720072" cy="5545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DB87E7-FDB9-44D4-B035-E817BB3A5F3C}">
      <dsp:nvSpPr>
        <dsp:cNvPr id="0" name=""/>
        <dsp:cNvSpPr/>
      </dsp:nvSpPr>
      <dsp:spPr>
        <a:xfrm>
          <a:off x="167762" y="819317"/>
          <a:ext cx="305022" cy="30502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09191A-7281-48A3-AF6F-0E942567CA08}">
      <dsp:nvSpPr>
        <dsp:cNvPr id="0" name=""/>
        <dsp:cNvSpPr/>
      </dsp:nvSpPr>
      <dsp:spPr>
        <a:xfrm>
          <a:off x="640548" y="694535"/>
          <a:ext cx="9079524" cy="5545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94" tIns="58694" rIns="58694" bIns="58694" numCol="1" spcCol="1270" anchor="ctr" anchorCtr="0">
          <a:noAutofit/>
        </a:bodyPr>
        <a:lstStyle/>
        <a:p>
          <a:pPr marL="0" lvl="0" indent="0" algn="l" defTabSz="844550">
            <a:lnSpc>
              <a:spcPct val="100000"/>
            </a:lnSpc>
            <a:spcBef>
              <a:spcPct val="0"/>
            </a:spcBef>
            <a:spcAft>
              <a:spcPct val="35000"/>
            </a:spcAft>
            <a:buNone/>
          </a:pPr>
          <a:r>
            <a:rPr lang="en-US" sz="1900" kern="1200" dirty="0"/>
            <a:t>Data Source</a:t>
          </a:r>
        </a:p>
      </dsp:txBody>
      <dsp:txXfrm>
        <a:off x="640548" y="694535"/>
        <a:ext cx="9079524" cy="554587"/>
      </dsp:txXfrm>
    </dsp:sp>
    <dsp:sp modelId="{25605F86-9723-47E3-A2DB-AE1ADBD3C6AD}">
      <dsp:nvSpPr>
        <dsp:cNvPr id="0" name=""/>
        <dsp:cNvSpPr/>
      </dsp:nvSpPr>
      <dsp:spPr>
        <a:xfrm>
          <a:off x="0" y="1387769"/>
          <a:ext cx="9720072" cy="5545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01B0C6-30C3-4884-BB50-66839ED4E746}">
      <dsp:nvSpPr>
        <dsp:cNvPr id="0" name=""/>
        <dsp:cNvSpPr/>
      </dsp:nvSpPr>
      <dsp:spPr>
        <a:xfrm>
          <a:off x="167762" y="1512551"/>
          <a:ext cx="305022" cy="30502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EF0E14-2F80-4B4D-938C-0D111C891974}">
      <dsp:nvSpPr>
        <dsp:cNvPr id="0" name=""/>
        <dsp:cNvSpPr/>
      </dsp:nvSpPr>
      <dsp:spPr>
        <a:xfrm>
          <a:off x="640548" y="1387769"/>
          <a:ext cx="9079524" cy="5545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94" tIns="58694" rIns="58694" bIns="58694" numCol="1" spcCol="1270" anchor="ctr" anchorCtr="0">
          <a:noAutofit/>
        </a:bodyPr>
        <a:lstStyle/>
        <a:p>
          <a:pPr marL="0" lvl="0" indent="0" algn="l" defTabSz="844550">
            <a:lnSpc>
              <a:spcPct val="100000"/>
            </a:lnSpc>
            <a:spcBef>
              <a:spcPct val="0"/>
            </a:spcBef>
            <a:spcAft>
              <a:spcPct val="35000"/>
            </a:spcAft>
            <a:buNone/>
          </a:pPr>
          <a:r>
            <a:rPr lang="en-US" sz="1900" kern="1200"/>
            <a:t>Methods</a:t>
          </a:r>
        </a:p>
      </dsp:txBody>
      <dsp:txXfrm>
        <a:off x="640548" y="1387769"/>
        <a:ext cx="9079524" cy="554587"/>
      </dsp:txXfrm>
    </dsp:sp>
    <dsp:sp modelId="{A725FAE8-B36F-4C5C-948B-7408FB37F334}">
      <dsp:nvSpPr>
        <dsp:cNvPr id="0" name=""/>
        <dsp:cNvSpPr/>
      </dsp:nvSpPr>
      <dsp:spPr>
        <a:xfrm>
          <a:off x="0" y="2081003"/>
          <a:ext cx="9720072" cy="5545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0202E7-BE57-49B7-A7E3-7A4EDC92CDD1}">
      <dsp:nvSpPr>
        <dsp:cNvPr id="0" name=""/>
        <dsp:cNvSpPr/>
      </dsp:nvSpPr>
      <dsp:spPr>
        <a:xfrm>
          <a:off x="167762" y="2205785"/>
          <a:ext cx="305022" cy="30502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F3B9ED-E4CF-4C29-BFAA-D905B2541CF3}">
      <dsp:nvSpPr>
        <dsp:cNvPr id="0" name=""/>
        <dsp:cNvSpPr/>
      </dsp:nvSpPr>
      <dsp:spPr>
        <a:xfrm>
          <a:off x="640548" y="2081003"/>
          <a:ext cx="9079524" cy="5545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94" tIns="58694" rIns="58694" bIns="58694" numCol="1" spcCol="1270" anchor="ctr" anchorCtr="0">
          <a:noAutofit/>
        </a:bodyPr>
        <a:lstStyle/>
        <a:p>
          <a:pPr marL="0" lvl="0" indent="0" algn="l" defTabSz="844550">
            <a:lnSpc>
              <a:spcPct val="100000"/>
            </a:lnSpc>
            <a:spcBef>
              <a:spcPct val="0"/>
            </a:spcBef>
            <a:spcAft>
              <a:spcPct val="35000"/>
            </a:spcAft>
            <a:buNone/>
          </a:pPr>
          <a:r>
            <a:rPr lang="en-US" sz="1900" kern="1200"/>
            <a:t>Analysis and Findings</a:t>
          </a:r>
        </a:p>
      </dsp:txBody>
      <dsp:txXfrm>
        <a:off x="640548" y="2081003"/>
        <a:ext cx="9079524" cy="554587"/>
      </dsp:txXfrm>
    </dsp:sp>
    <dsp:sp modelId="{9322CAC6-FE93-438A-B546-30DFD1308958}">
      <dsp:nvSpPr>
        <dsp:cNvPr id="0" name=""/>
        <dsp:cNvSpPr/>
      </dsp:nvSpPr>
      <dsp:spPr>
        <a:xfrm>
          <a:off x="0" y="2774237"/>
          <a:ext cx="9720072" cy="5545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0DCE63-9B35-4852-BD9A-B0E956733252}">
      <dsp:nvSpPr>
        <dsp:cNvPr id="0" name=""/>
        <dsp:cNvSpPr/>
      </dsp:nvSpPr>
      <dsp:spPr>
        <a:xfrm>
          <a:off x="167762" y="2899019"/>
          <a:ext cx="305022" cy="30502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A9DB4A-9E08-4633-838E-B34F1CBB4D56}">
      <dsp:nvSpPr>
        <dsp:cNvPr id="0" name=""/>
        <dsp:cNvSpPr/>
      </dsp:nvSpPr>
      <dsp:spPr>
        <a:xfrm>
          <a:off x="640548" y="2774237"/>
          <a:ext cx="9079524" cy="5545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94" tIns="58694" rIns="58694" bIns="58694" numCol="1" spcCol="1270" anchor="ctr" anchorCtr="0">
          <a:noAutofit/>
        </a:bodyPr>
        <a:lstStyle/>
        <a:p>
          <a:pPr marL="0" lvl="0" indent="0" algn="l" defTabSz="844550">
            <a:lnSpc>
              <a:spcPct val="100000"/>
            </a:lnSpc>
            <a:spcBef>
              <a:spcPct val="0"/>
            </a:spcBef>
            <a:spcAft>
              <a:spcPct val="35000"/>
            </a:spcAft>
            <a:buNone/>
          </a:pPr>
          <a:r>
            <a:rPr lang="en-US" sz="1900" kern="1200"/>
            <a:t>Conclusion</a:t>
          </a:r>
        </a:p>
      </dsp:txBody>
      <dsp:txXfrm>
        <a:off x="640548" y="2774237"/>
        <a:ext cx="9079524" cy="554587"/>
      </dsp:txXfrm>
    </dsp:sp>
    <dsp:sp modelId="{B189F6BC-4667-4B52-BCDF-892696A435F4}">
      <dsp:nvSpPr>
        <dsp:cNvPr id="0" name=""/>
        <dsp:cNvSpPr/>
      </dsp:nvSpPr>
      <dsp:spPr>
        <a:xfrm>
          <a:off x="0" y="3467471"/>
          <a:ext cx="9720072" cy="5545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461ACE-7C83-46C8-837B-88283D49163C}">
      <dsp:nvSpPr>
        <dsp:cNvPr id="0" name=""/>
        <dsp:cNvSpPr/>
      </dsp:nvSpPr>
      <dsp:spPr>
        <a:xfrm>
          <a:off x="167762" y="3592253"/>
          <a:ext cx="305022" cy="30502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5AB08C-A411-48CC-AE54-5FCB99CDD90E}">
      <dsp:nvSpPr>
        <dsp:cNvPr id="0" name=""/>
        <dsp:cNvSpPr/>
      </dsp:nvSpPr>
      <dsp:spPr>
        <a:xfrm>
          <a:off x="640548" y="3467471"/>
          <a:ext cx="9079524" cy="5545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94" tIns="58694" rIns="58694" bIns="58694" numCol="1" spcCol="1270" anchor="ctr" anchorCtr="0">
          <a:noAutofit/>
        </a:bodyPr>
        <a:lstStyle/>
        <a:p>
          <a:pPr marL="0" lvl="0" indent="0" algn="l" defTabSz="844550">
            <a:lnSpc>
              <a:spcPct val="100000"/>
            </a:lnSpc>
            <a:spcBef>
              <a:spcPct val="0"/>
            </a:spcBef>
            <a:spcAft>
              <a:spcPct val="35000"/>
            </a:spcAft>
            <a:buNone/>
          </a:pPr>
          <a:r>
            <a:rPr lang="en-US" sz="1900" kern="1200"/>
            <a:t>References</a:t>
          </a:r>
        </a:p>
      </dsp:txBody>
      <dsp:txXfrm>
        <a:off x="640548" y="3467471"/>
        <a:ext cx="9079524" cy="55458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A786DF-92C7-44F8-8F50-21AB96D9256D}" type="datetimeFigureOut">
              <a:rPr lang="en-US" smtClean="0"/>
              <a:t>8/11/2021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04E380-6F0B-4843-8FA5-B954D87B7004}" type="slidenum">
              <a:rPr lang="en-US" smtClean="0"/>
              <a:t>‹#›</a:t>
            </a:fld>
            <a:endParaRPr lang="en-US"/>
          </a:p>
        </p:txBody>
      </p:sp>
    </p:spTree>
    <p:extLst>
      <p:ext uri="{BB962C8B-B14F-4D97-AF65-F5344CB8AC3E}">
        <p14:creationId xmlns:p14="http://schemas.microsoft.com/office/powerpoint/2010/main" val="3737054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bing.com/videos/search?q=johnny+cash+one+piece+at+time+story&amp;view=detail&amp;mid=AE5FF115AA38EFDE71FDAE5FF115AA38EFDE71FD&amp;FORM=VIRE0&amp;ru=%2fsearch%3fq%3djohnny%2bcash%2bone%2bpiece%2bat%2btime%2bstory%26form%3dANSPH1%26refig%3dfd49355bbb0a4dab898ab5f6af88f439%26pc%3dU531%26sp%3d7%26qs%3dAS%26pq%3djohnny%2bcash%2bone%2bpi%26sk%3dPRES1LS1AS5%26sc%3d8-18%26cvid%3d1ed159bf9ca54f5bafb59bc963d4d522"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kaggle.com/wobotintelligence/face-mask-detection-dataset"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Recording of audio/visual </a:t>
            </a:r>
            <a:r>
              <a:rPr lang="en-US"/>
              <a:t>presentation available at https://screenrec.com/share/ejxqYw7rUR</a:t>
            </a:r>
          </a:p>
          <a:p>
            <a:endParaRPr lang="en-US" dirty="0"/>
          </a:p>
        </p:txBody>
      </p:sp>
      <p:sp>
        <p:nvSpPr>
          <p:cNvPr id="4" name="Slide Number Placeholder 3"/>
          <p:cNvSpPr>
            <a:spLocks noGrp="1"/>
          </p:cNvSpPr>
          <p:nvPr>
            <p:ph type="sldNum" sz="quarter" idx="5"/>
          </p:nvPr>
        </p:nvSpPr>
        <p:spPr/>
        <p:txBody>
          <a:bodyPr/>
          <a:lstStyle/>
          <a:p>
            <a:fld id="{4204E380-6F0B-4843-8FA5-B954D87B7004}" type="slidenum">
              <a:rPr lang="en-US" smtClean="0"/>
              <a:t>1</a:t>
            </a:fld>
            <a:endParaRPr lang="en-US"/>
          </a:p>
        </p:txBody>
      </p:sp>
    </p:spTree>
    <p:extLst>
      <p:ext uri="{BB962C8B-B14F-4D97-AF65-F5344CB8AC3E}">
        <p14:creationId xmlns:p14="http://schemas.microsoft.com/office/powerpoint/2010/main" val="3602493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all KINDS of literature on this, especially related to the aviation industry, as they were the leaders in principles of high reliability organizations.  When I was patient safety manager, I learned about Navy tests of staff watching radar, and the ‘drop-off’ in accuracy after two hours.  So at the VERY LEAST, after two hours of continuous screening, a successful convnet image recognition model is going to outperform a human.  Unless you can guarantee a ‘new’ human doing visual screening at about the 90 minute mark, then, it would be prudent to explore this automated process further.</a:t>
            </a:r>
          </a:p>
        </p:txBody>
      </p:sp>
      <p:sp>
        <p:nvSpPr>
          <p:cNvPr id="4" name="Slide Number Placeholder 3"/>
          <p:cNvSpPr>
            <a:spLocks noGrp="1"/>
          </p:cNvSpPr>
          <p:nvPr>
            <p:ph type="sldNum" sz="quarter" idx="5"/>
          </p:nvPr>
        </p:nvSpPr>
        <p:spPr/>
        <p:txBody>
          <a:bodyPr/>
          <a:lstStyle/>
          <a:p>
            <a:fld id="{4204E380-6F0B-4843-8FA5-B954D87B7004}" type="slidenum">
              <a:rPr lang="en-US" smtClean="0"/>
              <a:t>14</a:t>
            </a:fld>
            <a:endParaRPr lang="en-US"/>
          </a:p>
        </p:txBody>
      </p:sp>
    </p:spTree>
    <p:extLst>
      <p:ext uri="{BB962C8B-B14F-4D97-AF65-F5344CB8AC3E}">
        <p14:creationId xmlns:p14="http://schemas.microsoft.com/office/powerpoint/2010/main" val="7792294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Yes, I believe so.  Although I did try importing the files directly from the .zip file, as I saw someone else do.  So that is possible.</a:t>
            </a:r>
          </a:p>
        </p:txBody>
      </p:sp>
      <p:sp>
        <p:nvSpPr>
          <p:cNvPr id="4" name="Slide Number Placeholder 3"/>
          <p:cNvSpPr>
            <a:spLocks noGrp="1"/>
          </p:cNvSpPr>
          <p:nvPr>
            <p:ph type="sldNum" sz="quarter" idx="5"/>
          </p:nvPr>
        </p:nvSpPr>
        <p:spPr/>
        <p:txBody>
          <a:bodyPr/>
          <a:lstStyle/>
          <a:p>
            <a:fld id="{4204E380-6F0B-4843-8FA5-B954D87B7004}" type="slidenum">
              <a:rPr lang="en-US" smtClean="0"/>
              <a:t>15</a:t>
            </a:fld>
            <a:endParaRPr lang="en-US"/>
          </a:p>
        </p:txBody>
      </p:sp>
    </p:spTree>
    <p:extLst>
      <p:ext uri="{BB962C8B-B14F-4D97-AF65-F5344CB8AC3E}">
        <p14:creationId xmlns:p14="http://schemas.microsoft.com/office/powerpoint/2010/main" val="26289259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purposes of this project, the capacity of the laptop did not appear to be a barrier, and this is not even a ‘gaming’ laptop!</a:t>
            </a:r>
          </a:p>
        </p:txBody>
      </p:sp>
      <p:sp>
        <p:nvSpPr>
          <p:cNvPr id="4" name="Slide Number Placeholder 3"/>
          <p:cNvSpPr>
            <a:spLocks noGrp="1"/>
          </p:cNvSpPr>
          <p:nvPr>
            <p:ph type="sldNum" sz="quarter" idx="5"/>
          </p:nvPr>
        </p:nvSpPr>
        <p:spPr/>
        <p:txBody>
          <a:bodyPr/>
          <a:lstStyle/>
          <a:p>
            <a:fld id="{4204E380-6F0B-4843-8FA5-B954D87B7004}" type="slidenum">
              <a:rPr lang="en-US" smtClean="0"/>
              <a:t>16</a:t>
            </a:fld>
            <a:endParaRPr lang="en-US"/>
          </a:p>
        </p:txBody>
      </p:sp>
    </p:spTree>
    <p:extLst>
      <p:ext uri="{BB962C8B-B14F-4D97-AF65-F5344CB8AC3E}">
        <p14:creationId xmlns:p14="http://schemas.microsoft.com/office/powerpoint/2010/main" val="38452929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yes, but they are essentially meaningless.  I am fond of the visual generated by treemapping.  Solid colors.  No white space.  It is a nice contrast to most other visuals that we generate.</a:t>
            </a:r>
          </a:p>
        </p:txBody>
      </p:sp>
      <p:sp>
        <p:nvSpPr>
          <p:cNvPr id="4" name="Slide Number Placeholder 3"/>
          <p:cNvSpPr>
            <a:spLocks noGrp="1"/>
          </p:cNvSpPr>
          <p:nvPr>
            <p:ph type="sldNum" sz="quarter" idx="5"/>
          </p:nvPr>
        </p:nvSpPr>
        <p:spPr/>
        <p:txBody>
          <a:bodyPr/>
          <a:lstStyle/>
          <a:p>
            <a:fld id="{4204E380-6F0B-4843-8FA5-B954D87B7004}" type="slidenum">
              <a:rPr lang="en-US" smtClean="0"/>
              <a:t>17</a:t>
            </a:fld>
            <a:endParaRPr lang="en-US"/>
          </a:p>
        </p:txBody>
      </p:sp>
    </p:spTree>
    <p:extLst>
      <p:ext uri="{BB962C8B-B14F-4D97-AF65-F5344CB8AC3E}">
        <p14:creationId xmlns:p14="http://schemas.microsoft.com/office/powerpoint/2010/main" val="13592726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that I have found.  There is APA guidance, however, on line limits for in-line quotes versus indented sections.  I doubt that anyone outside of academia is troubled by pushing the limits of those guidelines and keeping the entire quote in-line, though.</a:t>
            </a:r>
          </a:p>
        </p:txBody>
      </p:sp>
      <p:sp>
        <p:nvSpPr>
          <p:cNvPr id="4" name="Slide Number Placeholder 3"/>
          <p:cNvSpPr>
            <a:spLocks noGrp="1"/>
          </p:cNvSpPr>
          <p:nvPr>
            <p:ph type="sldNum" sz="quarter" idx="5"/>
          </p:nvPr>
        </p:nvSpPr>
        <p:spPr/>
        <p:txBody>
          <a:bodyPr/>
          <a:lstStyle/>
          <a:p>
            <a:fld id="{4204E380-6F0B-4843-8FA5-B954D87B7004}" type="slidenum">
              <a:rPr lang="en-US" smtClean="0"/>
              <a:t>18</a:t>
            </a:fld>
            <a:endParaRPr lang="en-US"/>
          </a:p>
        </p:txBody>
      </p:sp>
    </p:spTree>
    <p:extLst>
      <p:ext uri="{BB962C8B-B14F-4D97-AF65-F5344CB8AC3E}">
        <p14:creationId xmlns:p14="http://schemas.microsoft.com/office/powerpoint/2010/main" val="34342447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Oops!  How did a rhetorical question sneak its way into this project?!</a:t>
            </a:r>
          </a:p>
        </p:txBody>
      </p:sp>
      <p:sp>
        <p:nvSpPr>
          <p:cNvPr id="4" name="Slide Number Placeholder 3"/>
          <p:cNvSpPr>
            <a:spLocks noGrp="1"/>
          </p:cNvSpPr>
          <p:nvPr>
            <p:ph type="sldNum" sz="quarter" idx="5"/>
          </p:nvPr>
        </p:nvSpPr>
        <p:spPr/>
        <p:txBody>
          <a:bodyPr/>
          <a:lstStyle/>
          <a:p>
            <a:fld id="{4204E380-6F0B-4843-8FA5-B954D87B7004}" type="slidenum">
              <a:rPr lang="en-US" smtClean="0"/>
              <a:t>19</a:t>
            </a:fld>
            <a:endParaRPr lang="en-US"/>
          </a:p>
        </p:txBody>
      </p:sp>
    </p:spTree>
    <p:extLst>
      <p:ext uri="{BB962C8B-B14F-4D97-AF65-F5344CB8AC3E}">
        <p14:creationId xmlns:p14="http://schemas.microsoft.com/office/powerpoint/2010/main" val="16561800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Right.  I’d like to see where the ‘elbow(s)’ on that curve is/are!</a:t>
            </a:r>
          </a:p>
        </p:txBody>
      </p:sp>
      <p:sp>
        <p:nvSpPr>
          <p:cNvPr id="4" name="Slide Number Placeholder 3"/>
          <p:cNvSpPr>
            <a:spLocks noGrp="1"/>
          </p:cNvSpPr>
          <p:nvPr>
            <p:ph type="sldNum" sz="quarter" idx="5"/>
          </p:nvPr>
        </p:nvSpPr>
        <p:spPr/>
        <p:txBody>
          <a:bodyPr/>
          <a:lstStyle/>
          <a:p>
            <a:fld id="{4204E380-6F0B-4843-8FA5-B954D87B7004}" type="slidenum">
              <a:rPr lang="en-US" smtClean="0"/>
              <a:t>20</a:t>
            </a:fld>
            <a:endParaRPr lang="en-US"/>
          </a:p>
        </p:txBody>
      </p:sp>
    </p:spTree>
    <p:extLst>
      <p:ext uri="{BB962C8B-B14F-4D97-AF65-F5344CB8AC3E}">
        <p14:creationId xmlns:p14="http://schemas.microsoft.com/office/powerpoint/2010/main" val="2557436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	Challenges associated with properly separating and reading the image types into the test/train/validation folders created an insurmountable obstacle in analysis of the utility of the model.  Referencing of numerous peoples’ attempts at creating this model is thought to be contributory, akin to the problems revealed in the Johnny Cash classic song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One Piece At a Time</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 narrator recognizes that he’ll never be able to afford one of his own, so he and a co-worker decide to steal one by taking small parts from work in a comically large lunchbox…”  (Dunn, 2021).  But alas, the parts do not fit together correctly, as they are from different years.  This is what happened when using bits and pieces of code from various authors and books, without a strong framework to begin.</a:t>
            </a:r>
          </a:p>
          <a:p>
            <a:endParaRPr lang="en-US" dirty="0"/>
          </a:p>
        </p:txBody>
      </p:sp>
      <p:sp>
        <p:nvSpPr>
          <p:cNvPr id="4" name="Slide Number Placeholder 3"/>
          <p:cNvSpPr>
            <a:spLocks noGrp="1"/>
          </p:cNvSpPr>
          <p:nvPr>
            <p:ph type="sldNum" sz="quarter" idx="5"/>
          </p:nvPr>
        </p:nvSpPr>
        <p:spPr/>
        <p:txBody>
          <a:bodyPr/>
          <a:lstStyle/>
          <a:p>
            <a:fld id="{4204E380-6F0B-4843-8FA5-B954D87B7004}" type="slidenum">
              <a:rPr lang="en-US" smtClean="0"/>
              <a:t>21</a:t>
            </a:fld>
            <a:endParaRPr lang="en-US"/>
          </a:p>
        </p:txBody>
      </p:sp>
    </p:spTree>
    <p:extLst>
      <p:ext uri="{BB962C8B-B14F-4D97-AF65-F5344CB8AC3E}">
        <p14:creationId xmlns:p14="http://schemas.microsoft.com/office/powerpoint/2010/main" val="32186668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200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Initial hypotheses (in the form of questions) proved to be as likely to be correct as incorrect.  This is due to inability to validate hypotheses based on malfunctioning code.  </a:t>
            </a:r>
          </a:p>
          <a:p>
            <a:pPr marL="0" marR="0">
              <a:lnSpc>
                <a:spcPct val="200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Due to the unsuccessful attempts to wrangle this image recognition dataset into train/test/validation folders, the success of other Kaggle competition entrants is the best predictor of the success at face mask compliance image recognition modeling.  This project did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not </a:t>
            </a:r>
            <a:r>
              <a:rPr lang="en-US" sz="1800" dirty="0">
                <a:effectLst/>
                <a:latin typeface="Calibri" panose="020F0502020204030204" pitchFamily="34" charset="0"/>
                <a:ea typeface="Calibri" panose="020F0502020204030204" pitchFamily="34" charset="0"/>
                <a:cs typeface="Times New Roman" panose="02020603050405020304" pitchFamily="18" charset="0"/>
              </a:rPr>
              <a:t>add to the pool of knowledge.  At best, it acknowledges the fact that sometimes projects fail, and that being up-front about the reason for failure is itself a positive trait in a student or employee!</a:t>
            </a:r>
          </a:p>
          <a:p>
            <a:pPr marL="0" marR="0">
              <a:lnSpc>
                <a:spcPct val="200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Remember earlier comments about testing of human perceptual abilities over time within the military and aviation industries (in the name of high reliability)?  This might be part of the solution! https://www.faa.gov/about/initiatives/maintenance_hf/library/documents/media/human_factors_maintenance/good_practices_in_visual_inspection_-_drury.doc</a:t>
            </a:r>
          </a:p>
          <a:p>
            <a:pPr marL="0" marR="0">
              <a:lnSpc>
                <a:spcPct val="200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Disclaimer:  It likely already is and I just don’t know about it!</a:t>
            </a:r>
          </a:p>
          <a:p>
            <a:endParaRPr lang="en-US" dirty="0"/>
          </a:p>
        </p:txBody>
      </p:sp>
      <p:sp>
        <p:nvSpPr>
          <p:cNvPr id="4" name="Slide Number Placeholder 3"/>
          <p:cNvSpPr>
            <a:spLocks noGrp="1"/>
          </p:cNvSpPr>
          <p:nvPr>
            <p:ph type="sldNum" sz="quarter" idx="5"/>
          </p:nvPr>
        </p:nvSpPr>
        <p:spPr/>
        <p:txBody>
          <a:bodyPr/>
          <a:lstStyle/>
          <a:p>
            <a:fld id="{4204E380-6F0B-4843-8FA5-B954D87B7004}" type="slidenum">
              <a:rPr lang="en-US" smtClean="0"/>
              <a:t>22</a:t>
            </a:fld>
            <a:endParaRPr lang="en-US"/>
          </a:p>
        </p:txBody>
      </p:sp>
    </p:spTree>
    <p:extLst>
      <p:ext uri="{BB962C8B-B14F-4D97-AF65-F5344CB8AC3E}">
        <p14:creationId xmlns:p14="http://schemas.microsoft.com/office/powerpoint/2010/main" val="715886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Wow.  Nice automatically generated icons from ‘Design Ideas,’ on the ‘Designer’ tab in the PowerPoint ribbon.</a:t>
            </a:r>
          </a:p>
        </p:txBody>
      </p:sp>
      <p:sp>
        <p:nvSpPr>
          <p:cNvPr id="4" name="Slide Number Placeholder 3"/>
          <p:cNvSpPr>
            <a:spLocks noGrp="1"/>
          </p:cNvSpPr>
          <p:nvPr>
            <p:ph type="sldNum" sz="quarter" idx="5"/>
          </p:nvPr>
        </p:nvSpPr>
        <p:spPr/>
        <p:txBody>
          <a:bodyPr/>
          <a:lstStyle/>
          <a:p>
            <a:fld id="{4204E380-6F0B-4843-8FA5-B954D87B7004}" type="slidenum">
              <a:rPr lang="en-US" smtClean="0"/>
              <a:t>2</a:t>
            </a:fld>
            <a:endParaRPr lang="en-US"/>
          </a:p>
        </p:txBody>
      </p:sp>
    </p:spTree>
    <p:extLst>
      <p:ext uri="{BB962C8B-B14F-4D97-AF65-F5344CB8AC3E}">
        <p14:creationId xmlns:p14="http://schemas.microsoft.com/office/powerpoint/2010/main" val="1507554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Numerous datasets for image recognition of face mask wearers are available.</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The Kaggle competition dataset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https://www.kaggle.com/wobotintelligence/face-mask-detection-dataset</a:t>
            </a:r>
            <a:r>
              <a:rPr lang="en-US" sz="1800" dirty="0">
                <a:effectLst/>
                <a:latin typeface="Calibri" panose="020F0502020204030204" pitchFamily="34" charset="0"/>
                <a:ea typeface="Calibri" panose="020F0502020204030204" pitchFamily="34" charset="0"/>
                <a:cs typeface="Times New Roman" panose="02020603050405020304" pitchFamily="18" charset="0"/>
              </a:rPr>
              <a:t>) was used for this project due to the availability of comparative success rates.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Images within the dataset were in the form of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png</a:t>
            </a:r>
            <a:r>
              <a:rPr lang="en-US" sz="1800" dirty="0">
                <a:effectLst/>
                <a:latin typeface="Calibri" panose="020F0502020204030204" pitchFamily="34" charset="0"/>
                <a:ea typeface="Calibri" panose="020F0502020204030204" pitchFamily="34" charset="0"/>
                <a:cs typeface="Times New Roman" panose="02020603050405020304" pitchFamily="18" charset="0"/>
              </a:rPr>
              <a:t>, .jpg, and .jpeg files, which were easily downloaded as a .csv file (although it took 20 minutes)!  The dataset contained six variables, including one outcome variable,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classname</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 original ‘train’ file contained 6 columns and 15413 rows.  There were no missing values within the dataset.</a:t>
            </a:r>
          </a:p>
          <a:p>
            <a:endParaRPr lang="en-US" dirty="0"/>
          </a:p>
        </p:txBody>
      </p:sp>
      <p:sp>
        <p:nvSpPr>
          <p:cNvPr id="4" name="Slide Number Placeholder 3"/>
          <p:cNvSpPr>
            <a:spLocks noGrp="1"/>
          </p:cNvSpPr>
          <p:nvPr>
            <p:ph type="sldNum" sz="quarter" idx="5"/>
          </p:nvPr>
        </p:nvSpPr>
        <p:spPr/>
        <p:txBody>
          <a:bodyPr/>
          <a:lstStyle/>
          <a:p>
            <a:fld id="{4204E380-6F0B-4843-8FA5-B954D87B7004}" type="slidenum">
              <a:rPr lang="en-US" smtClean="0"/>
              <a:t>5</a:t>
            </a:fld>
            <a:endParaRPr lang="en-US"/>
          </a:p>
        </p:txBody>
      </p:sp>
    </p:spTree>
    <p:extLst>
      <p:ext uri="{BB962C8B-B14F-4D97-AF65-F5344CB8AC3E}">
        <p14:creationId xmlns:p14="http://schemas.microsoft.com/office/powerpoint/2010/main" val="321194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plan is to train an image classification model using a convolutional neural network designed from scratch.</a:t>
            </a:r>
          </a:p>
          <a:p>
            <a:r>
              <a:rPr lang="en-US" dirty="0"/>
              <a:t>The ‘dogs versus cats’ example in the text was also a balanced binary classification problem.</a:t>
            </a:r>
          </a:p>
          <a:p>
            <a:r>
              <a:rPr lang="en-US" dirty="0"/>
              <a:t>This almost seemed like a ‘no brainer.’  Could I possibly do a ‘plug and play’ using the code from the text?  The author himself says how </a:t>
            </a:r>
            <a:r>
              <a:rPr lang="en-US" dirty="0" err="1"/>
              <a:t>repurposable</a:t>
            </a:r>
            <a:r>
              <a:rPr lang="en-US" dirty="0"/>
              <a:t> these models are!</a:t>
            </a:r>
          </a:p>
          <a:p>
            <a:r>
              <a:rPr lang="en-US" dirty="0"/>
              <a:t>I might even do better than the Kaggle competition entrants!</a:t>
            </a:r>
          </a:p>
        </p:txBody>
      </p:sp>
      <p:sp>
        <p:nvSpPr>
          <p:cNvPr id="4" name="Slide Number Placeholder 3"/>
          <p:cNvSpPr>
            <a:spLocks noGrp="1"/>
          </p:cNvSpPr>
          <p:nvPr>
            <p:ph type="sldNum" sz="quarter" idx="5"/>
          </p:nvPr>
        </p:nvSpPr>
        <p:spPr/>
        <p:txBody>
          <a:bodyPr/>
          <a:lstStyle/>
          <a:p>
            <a:fld id="{4204E380-6F0B-4843-8FA5-B954D87B7004}" type="slidenum">
              <a:rPr lang="en-US" smtClean="0"/>
              <a:t>6</a:t>
            </a:fld>
            <a:endParaRPr lang="en-US"/>
          </a:p>
        </p:txBody>
      </p:sp>
    </p:spTree>
    <p:extLst>
      <p:ext uri="{BB962C8B-B14F-4D97-AF65-F5344CB8AC3E}">
        <p14:creationId xmlns:p14="http://schemas.microsoft.com/office/powerpoint/2010/main" val="3209366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this point, I had not yet panicked.  I moved on with instantiating a small convnet.  I had a binary classification model, so I needed to end up with the probability that an image was either one class or the other.  That meant I would have a Dense layer of size 1.</a:t>
            </a:r>
          </a:p>
          <a:p>
            <a:r>
              <a:rPr lang="en-US" dirty="0"/>
              <a:t>Binary </a:t>
            </a:r>
            <a:r>
              <a:rPr lang="en-US" dirty="0" err="1"/>
              <a:t>crossentropy</a:t>
            </a:r>
            <a:r>
              <a:rPr lang="en-US" dirty="0"/>
              <a:t> would be the loss function to use when ending the network with this single sigmoid unit.  (from the Chollet text).</a:t>
            </a:r>
          </a:p>
          <a:p>
            <a:r>
              <a:rPr lang="en-US" dirty="0"/>
              <a:t>I moved on with creating the layers and </a:t>
            </a:r>
            <a:r>
              <a:rPr lang="en-US" dirty="0" err="1"/>
              <a:t>ImageDataGenerator</a:t>
            </a:r>
            <a:r>
              <a:rPr lang="en-US" dirty="0"/>
              <a:t>, thinking I could find the solution to this problem within the code of some of the Kaggle entrants.</a:t>
            </a:r>
          </a:p>
          <a:p>
            <a:r>
              <a:rPr lang="en-US" dirty="0"/>
              <a:t>Unfortunately, I was never able to.</a:t>
            </a:r>
          </a:p>
        </p:txBody>
      </p:sp>
      <p:sp>
        <p:nvSpPr>
          <p:cNvPr id="4" name="Slide Number Placeholder 3"/>
          <p:cNvSpPr>
            <a:spLocks noGrp="1"/>
          </p:cNvSpPr>
          <p:nvPr>
            <p:ph type="sldNum" sz="quarter" idx="5"/>
          </p:nvPr>
        </p:nvSpPr>
        <p:spPr/>
        <p:txBody>
          <a:bodyPr/>
          <a:lstStyle/>
          <a:p>
            <a:fld id="{4204E380-6F0B-4843-8FA5-B954D87B7004}" type="slidenum">
              <a:rPr lang="en-US" smtClean="0"/>
              <a:t>9</a:t>
            </a:fld>
            <a:endParaRPr lang="en-US"/>
          </a:p>
        </p:txBody>
      </p:sp>
    </p:spTree>
    <p:extLst>
      <p:ext uri="{BB962C8B-B14F-4D97-AF65-F5344CB8AC3E}">
        <p14:creationId xmlns:p14="http://schemas.microsoft.com/office/powerpoint/2010/main" val="12126774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 lack of any ‘</a:t>
            </a:r>
            <a:r>
              <a:rPr lang="en-US" dirty="0" err="1"/>
              <a:t>face_no_mask</a:t>
            </a:r>
            <a:r>
              <a:rPr lang="en-US" dirty="0"/>
              <a:t>’ files!</a:t>
            </a:r>
          </a:p>
        </p:txBody>
      </p:sp>
      <p:sp>
        <p:nvSpPr>
          <p:cNvPr id="4" name="Slide Number Placeholder 3"/>
          <p:cNvSpPr>
            <a:spLocks noGrp="1"/>
          </p:cNvSpPr>
          <p:nvPr>
            <p:ph type="sldNum" sz="quarter" idx="5"/>
          </p:nvPr>
        </p:nvSpPr>
        <p:spPr/>
        <p:txBody>
          <a:bodyPr/>
          <a:lstStyle/>
          <a:p>
            <a:fld id="{4204E380-6F0B-4843-8FA5-B954D87B7004}" type="slidenum">
              <a:rPr lang="en-US" smtClean="0"/>
              <a:t>10</a:t>
            </a:fld>
            <a:endParaRPr lang="en-US"/>
          </a:p>
        </p:txBody>
      </p:sp>
    </p:spTree>
    <p:extLst>
      <p:ext uri="{BB962C8B-B14F-4D97-AF65-F5344CB8AC3E}">
        <p14:creationId xmlns:p14="http://schemas.microsoft.com/office/powerpoint/2010/main" val="35112882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going to be tough, as the Kaggle competition entrants are also aware of the potential for 95% accuracy training a convnet from scratch.  </a:t>
            </a:r>
          </a:p>
        </p:txBody>
      </p:sp>
      <p:sp>
        <p:nvSpPr>
          <p:cNvPr id="4" name="Slide Number Placeholder 3"/>
          <p:cNvSpPr>
            <a:spLocks noGrp="1"/>
          </p:cNvSpPr>
          <p:nvPr>
            <p:ph type="sldNum" sz="quarter" idx="5"/>
          </p:nvPr>
        </p:nvSpPr>
        <p:spPr/>
        <p:txBody>
          <a:bodyPr/>
          <a:lstStyle/>
          <a:p>
            <a:fld id="{4204E380-6F0B-4843-8FA5-B954D87B7004}" type="slidenum">
              <a:rPr lang="en-US" smtClean="0"/>
              <a:t>11</a:t>
            </a:fld>
            <a:endParaRPr lang="en-US"/>
          </a:p>
        </p:txBody>
      </p:sp>
    </p:spTree>
    <p:extLst>
      <p:ext uri="{BB962C8B-B14F-4D97-AF65-F5344CB8AC3E}">
        <p14:creationId xmlns:p14="http://schemas.microsoft.com/office/powerpoint/2010/main" val="36110092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in this case.  This project did not reach that point of model comparison.</a:t>
            </a:r>
          </a:p>
        </p:txBody>
      </p:sp>
      <p:sp>
        <p:nvSpPr>
          <p:cNvPr id="4" name="Slide Number Placeholder 3"/>
          <p:cNvSpPr>
            <a:spLocks noGrp="1"/>
          </p:cNvSpPr>
          <p:nvPr>
            <p:ph type="sldNum" sz="quarter" idx="5"/>
          </p:nvPr>
        </p:nvSpPr>
        <p:spPr/>
        <p:txBody>
          <a:bodyPr/>
          <a:lstStyle/>
          <a:p>
            <a:fld id="{4204E380-6F0B-4843-8FA5-B954D87B7004}" type="slidenum">
              <a:rPr lang="en-US" smtClean="0"/>
              <a:t>12</a:t>
            </a:fld>
            <a:endParaRPr lang="en-US"/>
          </a:p>
        </p:txBody>
      </p:sp>
    </p:spTree>
    <p:extLst>
      <p:ext uri="{BB962C8B-B14F-4D97-AF65-F5344CB8AC3E}">
        <p14:creationId xmlns:p14="http://schemas.microsoft.com/office/powerpoint/2010/main" val="37802916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5"/>
          </p:nvPr>
        </p:nvSpPr>
        <p:spPr/>
        <p:txBody>
          <a:bodyPr/>
          <a:lstStyle/>
          <a:p>
            <a:fld id="{4204E380-6F0B-4843-8FA5-B954D87B7004}" type="slidenum">
              <a:rPr lang="en-US" smtClean="0"/>
              <a:t>13</a:t>
            </a:fld>
            <a:endParaRPr lang="en-US"/>
          </a:p>
        </p:txBody>
      </p:sp>
    </p:spTree>
    <p:extLst>
      <p:ext uri="{BB962C8B-B14F-4D97-AF65-F5344CB8AC3E}">
        <p14:creationId xmlns:p14="http://schemas.microsoft.com/office/powerpoint/2010/main" val="2092689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C11452A-F56A-49F5-B72B-EA8266D071CE}" type="datetimeFigureOut">
              <a:rPr lang="en-US" smtClean="0"/>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94494-D4DE-40B9-9ADA-B1AAFCC2D377}"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3806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11452A-F56A-49F5-B72B-EA8266D071CE}" type="datetimeFigureOut">
              <a:rPr lang="en-US" smtClean="0"/>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94494-D4DE-40B9-9ADA-B1AAFCC2D377}" type="slidenum">
              <a:rPr lang="en-US" smtClean="0"/>
              <a:t>‹#›</a:t>
            </a:fld>
            <a:endParaRPr lang="en-US"/>
          </a:p>
        </p:txBody>
      </p:sp>
    </p:spTree>
    <p:extLst>
      <p:ext uri="{BB962C8B-B14F-4D97-AF65-F5344CB8AC3E}">
        <p14:creationId xmlns:p14="http://schemas.microsoft.com/office/powerpoint/2010/main" val="837261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11452A-F56A-49F5-B72B-EA8266D071CE}" type="datetimeFigureOut">
              <a:rPr lang="en-US" smtClean="0"/>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94494-D4DE-40B9-9ADA-B1AAFCC2D377}"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4541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11452A-F56A-49F5-B72B-EA8266D071CE}" type="datetimeFigureOut">
              <a:rPr lang="en-US" smtClean="0"/>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94494-D4DE-40B9-9ADA-B1AAFCC2D377}" type="slidenum">
              <a:rPr lang="en-US" smtClean="0"/>
              <a:t>‹#›</a:t>
            </a:fld>
            <a:endParaRPr lang="en-US"/>
          </a:p>
        </p:txBody>
      </p:sp>
    </p:spTree>
    <p:extLst>
      <p:ext uri="{BB962C8B-B14F-4D97-AF65-F5344CB8AC3E}">
        <p14:creationId xmlns:p14="http://schemas.microsoft.com/office/powerpoint/2010/main" val="2388155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11452A-F56A-49F5-B72B-EA8266D071CE}" type="datetimeFigureOut">
              <a:rPr lang="en-US" smtClean="0"/>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94494-D4DE-40B9-9ADA-B1AAFCC2D377}"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2672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11452A-F56A-49F5-B72B-EA8266D071CE}" type="datetimeFigureOut">
              <a:rPr lang="en-US" smtClean="0"/>
              <a:t>8/11/2021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794494-D4DE-40B9-9ADA-B1AAFCC2D377}" type="slidenum">
              <a:rPr lang="en-US" smtClean="0"/>
              <a:t>‹#›</a:t>
            </a:fld>
            <a:endParaRPr lang="en-US"/>
          </a:p>
        </p:txBody>
      </p:sp>
    </p:spTree>
    <p:extLst>
      <p:ext uri="{BB962C8B-B14F-4D97-AF65-F5344CB8AC3E}">
        <p14:creationId xmlns:p14="http://schemas.microsoft.com/office/powerpoint/2010/main" val="635654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11452A-F56A-49F5-B72B-EA8266D071CE}" type="datetimeFigureOut">
              <a:rPr lang="en-US" smtClean="0"/>
              <a:t>8/11/2021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794494-D4DE-40B9-9ADA-B1AAFCC2D377}" type="slidenum">
              <a:rPr lang="en-US" smtClean="0"/>
              <a:t>‹#›</a:t>
            </a:fld>
            <a:endParaRPr lang="en-US"/>
          </a:p>
        </p:txBody>
      </p:sp>
    </p:spTree>
    <p:extLst>
      <p:ext uri="{BB962C8B-B14F-4D97-AF65-F5344CB8AC3E}">
        <p14:creationId xmlns:p14="http://schemas.microsoft.com/office/powerpoint/2010/main" val="2335852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11452A-F56A-49F5-B72B-EA8266D071CE}" type="datetimeFigureOut">
              <a:rPr lang="en-US" smtClean="0"/>
              <a:t>8/11/2021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794494-D4DE-40B9-9ADA-B1AAFCC2D377}" type="slidenum">
              <a:rPr lang="en-US" smtClean="0"/>
              <a:t>‹#›</a:t>
            </a:fld>
            <a:endParaRPr lang="en-US"/>
          </a:p>
        </p:txBody>
      </p:sp>
    </p:spTree>
    <p:extLst>
      <p:ext uri="{BB962C8B-B14F-4D97-AF65-F5344CB8AC3E}">
        <p14:creationId xmlns:p14="http://schemas.microsoft.com/office/powerpoint/2010/main" val="867645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11452A-F56A-49F5-B72B-EA8266D071CE}" type="datetimeFigureOut">
              <a:rPr lang="en-US" smtClean="0"/>
              <a:t>8/11/2021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794494-D4DE-40B9-9ADA-B1AAFCC2D377}" type="slidenum">
              <a:rPr lang="en-US" smtClean="0"/>
              <a:t>‹#›</a:t>
            </a:fld>
            <a:endParaRPr lang="en-US"/>
          </a:p>
        </p:txBody>
      </p:sp>
    </p:spTree>
    <p:extLst>
      <p:ext uri="{BB962C8B-B14F-4D97-AF65-F5344CB8AC3E}">
        <p14:creationId xmlns:p14="http://schemas.microsoft.com/office/powerpoint/2010/main" val="2556979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11452A-F56A-49F5-B72B-EA8266D071CE}" type="datetimeFigureOut">
              <a:rPr lang="en-US" smtClean="0"/>
              <a:t>8/11/2021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794494-D4DE-40B9-9ADA-B1AAFCC2D377}" type="slidenum">
              <a:rPr lang="en-US" smtClean="0"/>
              <a:t>‹#›</a:t>
            </a:fld>
            <a:endParaRPr lang="en-US"/>
          </a:p>
        </p:txBody>
      </p:sp>
    </p:spTree>
    <p:extLst>
      <p:ext uri="{BB962C8B-B14F-4D97-AF65-F5344CB8AC3E}">
        <p14:creationId xmlns:p14="http://schemas.microsoft.com/office/powerpoint/2010/main" val="297621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11452A-F56A-49F5-B72B-EA8266D071CE}" type="datetimeFigureOut">
              <a:rPr lang="en-US" smtClean="0"/>
              <a:t>8/11/2021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794494-D4DE-40B9-9ADA-B1AAFCC2D377}"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470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C11452A-F56A-49F5-B72B-EA8266D071CE}" type="datetimeFigureOut">
              <a:rPr lang="en-US" smtClean="0"/>
              <a:t>8/11/2021</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A794494-D4DE-40B9-9ADA-B1AAFCC2D377}"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0669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kaggle.com/wobotintelligence/face-mask-detection-dataset"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s://www.nationalreview.com/news/covid-19-death-toll-surpasses-3-million-worldwide/" TargetMode="External"/><Relationship Id="rId7" Type="http://schemas.openxmlformats.org/officeDocument/2006/relationships/hyperlink" Target="https://pubmed.ncbi.nlm.nih.gov/32933047/" TargetMode="External"/><Relationship Id="rId2" Type="http://schemas.openxmlformats.org/officeDocument/2006/relationships/hyperlink" Target="https://pubmed.ncbi.nlm.nih.gov/32940573/" TargetMode="External"/><Relationship Id="rId1" Type="http://schemas.openxmlformats.org/officeDocument/2006/relationships/slideLayout" Target="../slideLayouts/slideLayout2.xml"/><Relationship Id="rId6" Type="http://schemas.openxmlformats.org/officeDocument/2006/relationships/hyperlink" Target="https://outsider.com/news/country-music/johnny-cashs-one-piece-at-a-time-story-behind-the-hilarious-song/" TargetMode="External"/><Relationship Id="rId5" Type="http://schemas.openxmlformats.org/officeDocument/2006/relationships/hyperlink" Target="https://doi.org/10.1016/S1473-3099(20)30120-1" TargetMode="External"/><Relationship Id="rId4" Type="http://schemas.openxmlformats.org/officeDocument/2006/relationships/hyperlink" Target="https://doi.org/10.1016/S2215-0366(20)30133-4"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pubmed.ncbi.nlm.nih.gov/32100877/" TargetMode="External"/><Relationship Id="rId7" Type="http://schemas.openxmlformats.org/officeDocument/2006/relationships/hyperlink" Target="https://pubmed.ncbi.nlm.nih.gov/32091134/" TargetMode="External"/><Relationship Id="rId2" Type="http://schemas.openxmlformats.org/officeDocument/2006/relationships/hyperlink" Target="https://pubmed.ncbi.nlm.nih.gov/33954917/" TargetMode="External"/><Relationship Id="rId1" Type="http://schemas.openxmlformats.org/officeDocument/2006/relationships/slideLayout" Target="../slideLayouts/slideLayout2.xml"/><Relationship Id="rId6" Type="http://schemas.openxmlformats.org/officeDocument/2006/relationships/hyperlink" Target="https://pubmed.ncbi.nlm.nih.gov/33577115/" TargetMode="External"/><Relationship Id="rId5" Type="http://schemas.openxmlformats.org/officeDocument/2006/relationships/hyperlink" Target="https://pubmed.ncbi.nlm.nih.gov/32234451/" TargetMode="External"/><Relationship Id="rId4" Type="http://schemas.openxmlformats.org/officeDocument/2006/relationships/hyperlink" Target="https://www.mygreatlearning.com/blog/viola-jones-algorithm"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ww.kaggle.com/wobotintelligence/face-mask-detection-dataset"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8D726A5-7900-41B4-8D49-49B4A2010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up of a spider&#10;&#10;Description automatically generated with low confidence">
            <a:extLst>
              <a:ext uri="{FF2B5EF4-FFF2-40B4-BE49-F238E27FC236}">
                <a16:creationId xmlns:a16="http://schemas.microsoft.com/office/drawing/2014/main" id="{441D28AC-ACDE-4070-8AD0-A42093EAADCF}"/>
              </a:ext>
            </a:extLst>
          </p:cNvPr>
          <p:cNvPicPr>
            <a:picLocks noChangeAspect="1"/>
          </p:cNvPicPr>
          <p:nvPr/>
        </p:nvPicPr>
        <p:blipFill rotWithShape="1">
          <a:blip r:embed="rId3">
            <a:alphaModFix amt="45000"/>
          </a:blip>
          <a:srcRect t="7974" r="-1" b="1641"/>
          <a:stretch/>
        </p:blipFill>
        <p:spPr>
          <a:xfrm>
            <a:off x="20" y="-1"/>
            <a:ext cx="12188932" cy="6858000"/>
          </a:xfrm>
          <a:prstGeom prst="rect">
            <a:avLst/>
          </a:prstGeom>
        </p:spPr>
      </p:pic>
      <p:sp>
        <p:nvSpPr>
          <p:cNvPr id="2" name="Title 1">
            <a:extLst>
              <a:ext uri="{FF2B5EF4-FFF2-40B4-BE49-F238E27FC236}">
                <a16:creationId xmlns:a16="http://schemas.microsoft.com/office/drawing/2014/main" id="{89B1F8BD-1D7E-4D30-88E1-B73523DDC77B}"/>
              </a:ext>
            </a:extLst>
          </p:cNvPr>
          <p:cNvSpPr>
            <a:spLocks noGrp="1"/>
          </p:cNvSpPr>
          <p:nvPr>
            <p:ph type="ctrTitle"/>
          </p:nvPr>
        </p:nvSpPr>
        <p:spPr>
          <a:xfrm>
            <a:off x="643467" y="643467"/>
            <a:ext cx="7164674" cy="5571066"/>
          </a:xfrm>
        </p:spPr>
        <p:txBody>
          <a:bodyPr>
            <a:normAutofit/>
          </a:bodyPr>
          <a:lstStyle/>
          <a:p>
            <a:r>
              <a:rPr lang="en-US" sz="6600" dirty="0">
                <a:solidFill>
                  <a:schemeClr val="tx1"/>
                </a:solidFill>
              </a:rPr>
              <a:t>Attempting </a:t>
            </a:r>
            <a:r>
              <a:rPr lang="en-US" sz="6600" dirty="0" err="1">
                <a:solidFill>
                  <a:schemeClr val="tx1"/>
                </a:solidFill>
              </a:rPr>
              <a:t>FaceMask</a:t>
            </a:r>
            <a:r>
              <a:rPr lang="en-US" sz="6600" dirty="0">
                <a:solidFill>
                  <a:schemeClr val="tx1"/>
                </a:solidFill>
              </a:rPr>
              <a:t> Screening Automation using Image Recognition</a:t>
            </a:r>
          </a:p>
        </p:txBody>
      </p:sp>
      <p:sp>
        <p:nvSpPr>
          <p:cNvPr id="3" name="Subtitle 2">
            <a:extLst>
              <a:ext uri="{FF2B5EF4-FFF2-40B4-BE49-F238E27FC236}">
                <a16:creationId xmlns:a16="http://schemas.microsoft.com/office/drawing/2014/main" id="{C22B2D7D-D91D-4026-A768-88C49A041E9C}"/>
              </a:ext>
            </a:extLst>
          </p:cNvPr>
          <p:cNvSpPr>
            <a:spLocks noGrp="1"/>
          </p:cNvSpPr>
          <p:nvPr>
            <p:ph type="subTitle" idx="1"/>
          </p:nvPr>
        </p:nvSpPr>
        <p:spPr>
          <a:xfrm>
            <a:off x="8451608" y="643467"/>
            <a:ext cx="3096926" cy="5571066"/>
          </a:xfrm>
        </p:spPr>
        <p:txBody>
          <a:bodyPr>
            <a:normAutofit/>
          </a:bodyPr>
          <a:lstStyle/>
          <a:p>
            <a:r>
              <a:rPr lang="en-US" sz="2000" dirty="0">
                <a:solidFill>
                  <a:schemeClr val="tx1"/>
                </a:solidFill>
              </a:rPr>
              <a:t>Jolene Branch</a:t>
            </a:r>
          </a:p>
          <a:p>
            <a:r>
              <a:rPr lang="en-US" sz="2000" dirty="0">
                <a:solidFill>
                  <a:schemeClr val="tx1"/>
                </a:solidFill>
              </a:rPr>
              <a:t>DSC680: </a:t>
            </a:r>
            <a:br>
              <a:rPr lang="en-US" sz="2000" dirty="0">
                <a:solidFill>
                  <a:schemeClr val="tx1"/>
                </a:solidFill>
              </a:rPr>
            </a:br>
            <a:r>
              <a:rPr lang="en-US" sz="2000" dirty="0">
                <a:solidFill>
                  <a:schemeClr val="tx1"/>
                </a:solidFill>
              </a:rPr>
              <a:t>Applied Data Science</a:t>
            </a:r>
          </a:p>
          <a:p>
            <a:r>
              <a:rPr lang="en-US" sz="2000" dirty="0">
                <a:solidFill>
                  <a:schemeClr val="tx1"/>
                </a:solidFill>
              </a:rPr>
              <a:t>Bellevue University</a:t>
            </a:r>
          </a:p>
          <a:p>
            <a:r>
              <a:rPr lang="en-US" sz="2000" dirty="0">
                <a:solidFill>
                  <a:schemeClr val="tx1"/>
                </a:solidFill>
              </a:rPr>
              <a:t>August 12, 2021</a:t>
            </a:r>
          </a:p>
        </p:txBody>
      </p:sp>
      <p:cxnSp>
        <p:nvCxnSpPr>
          <p:cNvPr id="11" name="Straight Connector 10">
            <a:extLst>
              <a:ext uri="{FF2B5EF4-FFF2-40B4-BE49-F238E27FC236}">
                <a16:creationId xmlns:a16="http://schemas.microsoft.com/office/drawing/2014/main" id="{46E49661-E258-450C-8150-A91A6B30D1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9605" y="1828800"/>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371209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D92B2-D6BE-4AE7-86D6-1D3FA4CF8888}"/>
              </a:ext>
            </a:extLst>
          </p:cNvPr>
          <p:cNvSpPr>
            <a:spLocks noGrp="1"/>
          </p:cNvSpPr>
          <p:nvPr>
            <p:ph type="title"/>
          </p:nvPr>
        </p:nvSpPr>
        <p:spPr/>
        <p:txBody>
          <a:bodyPr/>
          <a:lstStyle/>
          <a:p>
            <a:r>
              <a:rPr lang="en-US" dirty="0"/>
              <a:t>…the suspected culprit – poor logic in the For loop</a:t>
            </a:r>
          </a:p>
        </p:txBody>
      </p:sp>
      <p:pic>
        <p:nvPicPr>
          <p:cNvPr id="6" name="Picture 5" descr="Text&#10;&#10;Description automatically generated with medium confidence">
            <a:extLst>
              <a:ext uri="{FF2B5EF4-FFF2-40B4-BE49-F238E27FC236}">
                <a16:creationId xmlns:a16="http://schemas.microsoft.com/office/drawing/2014/main" id="{97E5D5A5-CA5E-4E92-ACFF-EE1BED956BB1}"/>
              </a:ext>
            </a:extLst>
          </p:cNvPr>
          <p:cNvPicPr>
            <a:picLocks noChangeAspect="1"/>
          </p:cNvPicPr>
          <p:nvPr/>
        </p:nvPicPr>
        <p:blipFill>
          <a:blip r:embed="rId3"/>
          <a:stretch>
            <a:fillRect/>
          </a:stretch>
        </p:blipFill>
        <p:spPr>
          <a:xfrm>
            <a:off x="631726" y="2195515"/>
            <a:ext cx="4658375" cy="4077269"/>
          </a:xfrm>
          <a:prstGeom prst="rect">
            <a:avLst/>
          </a:prstGeom>
        </p:spPr>
      </p:pic>
      <p:pic>
        <p:nvPicPr>
          <p:cNvPr id="8" name="Picture 7" descr="Graphical user interface, text, application&#10;&#10;Description automatically generated">
            <a:extLst>
              <a:ext uri="{FF2B5EF4-FFF2-40B4-BE49-F238E27FC236}">
                <a16:creationId xmlns:a16="http://schemas.microsoft.com/office/drawing/2014/main" id="{F7914E2C-A142-4196-A57D-70F60410F014}"/>
              </a:ext>
            </a:extLst>
          </p:cNvPr>
          <p:cNvPicPr>
            <a:picLocks noChangeAspect="1"/>
          </p:cNvPicPr>
          <p:nvPr/>
        </p:nvPicPr>
        <p:blipFill>
          <a:blip r:embed="rId4"/>
          <a:stretch>
            <a:fillRect/>
          </a:stretch>
        </p:blipFill>
        <p:spPr>
          <a:xfrm>
            <a:off x="7174881" y="1801582"/>
            <a:ext cx="3079462" cy="4360519"/>
          </a:xfrm>
          <a:prstGeom prst="rect">
            <a:avLst/>
          </a:prstGeom>
        </p:spPr>
      </p:pic>
    </p:spTree>
    <p:extLst>
      <p:ext uri="{BB962C8B-B14F-4D97-AF65-F5344CB8AC3E}">
        <p14:creationId xmlns:p14="http://schemas.microsoft.com/office/powerpoint/2010/main" val="672582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2DC26D-8B9B-4CC1-B3CC-D3EA0FB16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Question mark on green pastel background">
            <a:extLst>
              <a:ext uri="{FF2B5EF4-FFF2-40B4-BE49-F238E27FC236}">
                <a16:creationId xmlns:a16="http://schemas.microsoft.com/office/drawing/2014/main" id="{AFC59BCF-2581-4FD3-BD60-BCA22D677BCA}"/>
              </a:ext>
            </a:extLst>
          </p:cNvPr>
          <p:cNvPicPr>
            <a:picLocks noChangeAspect="1"/>
          </p:cNvPicPr>
          <p:nvPr/>
        </p:nvPicPr>
        <p:blipFill rotWithShape="1">
          <a:blip r:embed="rId3">
            <a:duotone>
              <a:schemeClr val="bg2">
                <a:shade val="45000"/>
                <a:satMod val="135000"/>
              </a:schemeClr>
              <a:prstClr val="white"/>
            </a:duotone>
            <a:alphaModFix amt="35000"/>
          </a:blip>
          <a:srcRect t="3572" r="-1" b="21408"/>
          <a:stretch/>
        </p:blipFill>
        <p:spPr>
          <a:xfrm>
            <a:off x="20" y="-1"/>
            <a:ext cx="12188932" cy="6858000"/>
          </a:xfrm>
          <a:prstGeom prst="rect">
            <a:avLst/>
          </a:prstGeom>
        </p:spPr>
      </p:pic>
      <p:sp>
        <p:nvSpPr>
          <p:cNvPr id="2" name="Title 1">
            <a:extLst>
              <a:ext uri="{FF2B5EF4-FFF2-40B4-BE49-F238E27FC236}">
                <a16:creationId xmlns:a16="http://schemas.microsoft.com/office/drawing/2014/main" id="{E947602B-C284-491B-8FD1-D23522D39971}"/>
              </a:ext>
            </a:extLst>
          </p:cNvPr>
          <p:cNvSpPr>
            <a:spLocks noGrp="1"/>
          </p:cNvSpPr>
          <p:nvPr>
            <p:ph type="title"/>
          </p:nvPr>
        </p:nvSpPr>
        <p:spPr>
          <a:xfrm>
            <a:off x="643467" y="643467"/>
            <a:ext cx="3684437" cy="5571066"/>
          </a:xfrm>
        </p:spPr>
        <p:txBody>
          <a:bodyPr>
            <a:normAutofit/>
          </a:bodyPr>
          <a:lstStyle/>
          <a:p>
            <a:pPr algn="r"/>
            <a:r>
              <a:rPr lang="en-US" dirty="0"/>
              <a:t>Question 1</a:t>
            </a:r>
          </a:p>
        </p:txBody>
      </p:sp>
      <p:cxnSp>
        <p:nvCxnSpPr>
          <p:cNvPr id="11" name="Straight Connector 10">
            <a:extLst>
              <a:ext uri="{FF2B5EF4-FFF2-40B4-BE49-F238E27FC236}">
                <a16:creationId xmlns:a16="http://schemas.microsoft.com/office/drawing/2014/main" id="{FBB7ADC3-53A0-44F2-914A-78CADAF334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45" y="1828800"/>
            <a:ext cx="0" cy="3200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61EE415-DA97-43BB-AE94-35027D08ADA2}"/>
              </a:ext>
            </a:extLst>
          </p:cNvPr>
          <p:cNvSpPr>
            <a:spLocks noGrp="1"/>
          </p:cNvSpPr>
          <p:nvPr>
            <p:ph idx="1"/>
          </p:nvPr>
        </p:nvSpPr>
        <p:spPr>
          <a:xfrm>
            <a:off x="4971371" y="643467"/>
            <a:ext cx="6574112" cy="5571066"/>
          </a:xfrm>
        </p:spPr>
        <p:txBody>
          <a:bodyPr anchor="ctr">
            <a:normAutofit/>
          </a:bodyPr>
          <a:lstStyle/>
          <a:p>
            <a:r>
              <a:rPr lang="en-US" sz="3200" dirty="0">
                <a:effectLst/>
                <a:latin typeface="Calibri" panose="020F0502020204030204" pitchFamily="34" charset="0"/>
                <a:ea typeface="Calibri" panose="020F0502020204030204" pitchFamily="34" charset="0"/>
                <a:cs typeface="Times New Roman" panose="02020603050405020304" pitchFamily="18" charset="0"/>
              </a:rPr>
              <a:t>Can I create an image recognition model that performs better than any of the Kaggle competition entries (that received at least one upvote)?</a:t>
            </a:r>
          </a:p>
          <a:p>
            <a:endParaRPr lang="en-US" dirty="0"/>
          </a:p>
        </p:txBody>
      </p:sp>
    </p:spTree>
    <p:extLst>
      <p:ext uri="{BB962C8B-B14F-4D97-AF65-F5344CB8AC3E}">
        <p14:creationId xmlns:p14="http://schemas.microsoft.com/office/powerpoint/2010/main" val="430090424"/>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2DC26D-8B9B-4CC1-B3CC-D3EA0FB16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Question mark on green pastel background">
            <a:extLst>
              <a:ext uri="{FF2B5EF4-FFF2-40B4-BE49-F238E27FC236}">
                <a16:creationId xmlns:a16="http://schemas.microsoft.com/office/drawing/2014/main" id="{AFC59BCF-2581-4FD3-BD60-BCA22D677BCA}"/>
              </a:ext>
            </a:extLst>
          </p:cNvPr>
          <p:cNvPicPr>
            <a:picLocks noChangeAspect="1"/>
          </p:cNvPicPr>
          <p:nvPr/>
        </p:nvPicPr>
        <p:blipFill rotWithShape="1">
          <a:blip r:embed="rId3">
            <a:duotone>
              <a:schemeClr val="bg2">
                <a:shade val="45000"/>
                <a:satMod val="135000"/>
              </a:schemeClr>
              <a:prstClr val="white"/>
            </a:duotone>
            <a:alphaModFix amt="35000"/>
          </a:blip>
          <a:srcRect t="3572" r="-1" b="21408"/>
          <a:stretch/>
        </p:blipFill>
        <p:spPr>
          <a:xfrm>
            <a:off x="20" y="-1"/>
            <a:ext cx="12188932" cy="6858000"/>
          </a:xfrm>
          <a:prstGeom prst="rect">
            <a:avLst/>
          </a:prstGeom>
        </p:spPr>
      </p:pic>
      <p:sp>
        <p:nvSpPr>
          <p:cNvPr id="2" name="Title 1">
            <a:extLst>
              <a:ext uri="{FF2B5EF4-FFF2-40B4-BE49-F238E27FC236}">
                <a16:creationId xmlns:a16="http://schemas.microsoft.com/office/drawing/2014/main" id="{E947602B-C284-491B-8FD1-D23522D39971}"/>
              </a:ext>
            </a:extLst>
          </p:cNvPr>
          <p:cNvSpPr>
            <a:spLocks noGrp="1"/>
          </p:cNvSpPr>
          <p:nvPr>
            <p:ph type="title"/>
          </p:nvPr>
        </p:nvSpPr>
        <p:spPr>
          <a:xfrm>
            <a:off x="643467" y="643467"/>
            <a:ext cx="3684437" cy="5571066"/>
          </a:xfrm>
        </p:spPr>
        <p:txBody>
          <a:bodyPr>
            <a:normAutofit/>
          </a:bodyPr>
          <a:lstStyle/>
          <a:p>
            <a:pPr algn="r"/>
            <a:r>
              <a:rPr lang="en-US" dirty="0"/>
              <a:t>Question 2 </a:t>
            </a:r>
          </a:p>
        </p:txBody>
      </p:sp>
      <p:cxnSp>
        <p:nvCxnSpPr>
          <p:cNvPr id="11" name="Straight Connector 10">
            <a:extLst>
              <a:ext uri="{FF2B5EF4-FFF2-40B4-BE49-F238E27FC236}">
                <a16:creationId xmlns:a16="http://schemas.microsoft.com/office/drawing/2014/main" id="{FBB7ADC3-53A0-44F2-914A-78CADAF334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45" y="1828800"/>
            <a:ext cx="0" cy="3200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61EE415-DA97-43BB-AE94-35027D08ADA2}"/>
              </a:ext>
            </a:extLst>
          </p:cNvPr>
          <p:cNvSpPr>
            <a:spLocks noGrp="1"/>
          </p:cNvSpPr>
          <p:nvPr>
            <p:ph idx="1"/>
          </p:nvPr>
        </p:nvSpPr>
        <p:spPr>
          <a:xfrm>
            <a:off x="4971371" y="643467"/>
            <a:ext cx="6574112" cy="5571066"/>
          </a:xfrm>
        </p:spPr>
        <p:txBody>
          <a:bodyPr anchor="ctr">
            <a:normAutofit/>
          </a:bodyPr>
          <a:lstStyle/>
          <a:p>
            <a:r>
              <a:rPr lang="en-US" sz="3200" dirty="0">
                <a:effectLst/>
                <a:latin typeface="Calibri" panose="020F0502020204030204" pitchFamily="34" charset="0"/>
                <a:ea typeface="Calibri" panose="020F0502020204030204" pitchFamily="34" charset="0"/>
                <a:cs typeface="Times New Roman" panose="02020603050405020304" pitchFamily="18" charset="0"/>
              </a:rPr>
              <a:t>Does the widespread wearing of face masks cause known, established image detection programs, such as the Viola Jones Algorithm, to fail?</a:t>
            </a:r>
          </a:p>
          <a:p>
            <a:endParaRPr lang="en-US" dirty="0"/>
          </a:p>
        </p:txBody>
      </p:sp>
    </p:spTree>
    <p:extLst>
      <p:ext uri="{BB962C8B-B14F-4D97-AF65-F5344CB8AC3E}">
        <p14:creationId xmlns:p14="http://schemas.microsoft.com/office/powerpoint/2010/main" val="2715991990"/>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2DC26D-8B9B-4CC1-B3CC-D3EA0FB16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Question mark on green pastel background">
            <a:extLst>
              <a:ext uri="{FF2B5EF4-FFF2-40B4-BE49-F238E27FC236}">
                <a16:creationId xmlns:a16="http://schemas.microsoft.com/office/drawing/2014/main" id="{AFC59BCF-2581-4FD3-BD60-BCA22D677BCA}"/>
              </a:ext>
            </a:extLst>
          </p:cNvPr>
          <p:cNvPicPr>
            <a:picLocks noChangeAspect="1"/>
          </p:cNvPicPr>
          <p:nvPr/>
        </p:nvPicPr>
        <p:blipFill rotWithShape="1">
          <a:blip r:embed="rId3">
            <a:duotone>
              <a:schemeClr val="bg2">
                <a:shade val="45000"/>
                <a:satMod val="135000"/>
              </a:schemeClr>
              <a:prstClr val="white"/>
            </a:duotone>
            <a:alphaModFix amt="35000"/>
          </a:blip>
          <a:srcRect t="3572" r="-1" b="21408"/>
          <a:stretch/>
        </p:blipFill>
        <p:spPr>
          <a:xfrm>
            <a:off x="20" y="-1"/>
            <a:ext cx="12188932" cy="6858000"/>
          </a:xfrm>
          <a:prstGeom prst="rect">
            <a:avLst/>
          </a:prstGeom>
        </p:spPr>
      </p:pic>
      <p:sp>
        <p:nvSpPr>
          <p:cNvPr id="2" name="Title 1">
            <a:extLst>
              <a:ext uri="{FF2B5EF4-FFF2-40B4-BE49-F238E27FC236}">
                <a16:creationId xmlns:a16="http://schemas.microsoft.com/office/drawing/2014/main" id="{E947602B-C284-491B-8FD1-D23522D39971}"/>
              </a:ext>
            </a:extLst>
          </p:cNvPr>
          <p:cNvSpPr>
            <a:spLocks noGrp="1"/>
          </p:cNvSpPr>
          <p:nvPr>
            <p:ph type="title"/>
          </p:nvPr>
        </p:nvSpPr>
        <p:spPr>
          <a:xfrm>
            <a:off x="643467" y="643467"/>
            <a:ext cx="3684437" cy="5571066"/>
          </a:xfrm>
        </p:spPr>
        <p:txBody>
          <a:bodyPr>
            <a:normAutofit/>
          </a:bodyPr>
          <a:lstStyle/>
          <a:p>
            <a:pPr algn="r"/>
            <a:r>
              <a:rPr lang="en-US" dirty="0"/>
              <a:t>Question 3</a:t>
            </a:r>
          </a:p>
        </p:txBody>
      </p:sp>
      <p:cxnSp>
        <p:nvCxnSpPr>
          <p:cNvPr id="11" name="Straight Connector 10">
            <a:extLst>
              <a:ext uri="{FF2B5EF4-FFF2-40B4-BE49-F238E27FC236}">
                <a16:creationId xmlns:a16="http://schemas.microsoft.com/office/drawing/2014/main" id="{FBB7ADC3-53A0-44F2-914A-78CADAF334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45" y="1828800"/>
            <a:ext cx="0" cy="3200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61EE415-DA97-43BB-AE94-35027D08ADA2}"/>
              </a:ext>
            </a:extLst>
          </p:cNvPr>
          <p:cNvSpPr>
            <a:spLocks noGrp="1"/>
          </p:cNvSpPr>
          <p:nvPr>
            <p:ph idx="1"/>
          </p:nvPr>
        </p:nvSpPr>
        <p:spPr>
          <a:xfrm>
            <a:off x="4971371" y="643467"/>
            <a:ext cx="6574112" cy="5571066"/>
          </a:xfrm>
        </p:spPr>
        <p:txBody>
          <a:bodyPr anchor="ctr">
            <a:normAutofit/>
          </a:bodyPr>
          <a:lstStyle/>
          <a:p>
            <a:r>
              <a:rPr lang="en-US" sz="3200" dirty="0">
                <a:effectLst/>
                <a:latin typeface="Calibri" panose="020F0502020204030204" pitchFamily="34" charset="0"/>
                <a:ea typeface="Calibri" panose="020F0502020204030204" pitchFamily="34" charset="0"/>
                <a:cs typeface="Times New Roman" panose="02020603050405020304" pitchFamily="18" charset="0"/>
              </a:rPr>
              <a:t>What level of accuracy can I achieve?</a:t>
            </a:r>
          </a:p>
          <a:p>
            <a:endParaRPr lang="en-US" dirty="0"/>
          </a:p>
        </p:txBody>
      </p:sp>
    </p:spTree>
    <p:extLst>
      <p:ext uri="{BB962C8B-B14F-4D97-AF65-F5344CB8AC3E}">
        <p14:creationId xmlns:p14="http://schemas.microsoft.com/office/powerpoint/2010/main" val="2018109579"/>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2DC26D-8B9B-4CC1-B3CC-D3EA0FB16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Question mark on green pastel background">
            <a:extLst>
              <a:ext uri="{FF2B5EF4-FFF2-40B4-BE49-F238E27FC236}">
                <a16:creationId xmlns:a16="http://schemas.microsoft.com/office/drawing/2014/main" id="{AFC59BCF-2581-4FD3-BD60-BCA22D677BCA}"/>
              </a:ext>
            </a:extLst>
          </p:cNvPr>
          <p:cNvPicPr>
            <a:picLocks noChangeAspect="1"/>
          </p:cNvPicPr>
          <p:nvPr/>
        </p:nvPicPr>
        <p:blipFill rotWithShape="1">
          <a:blip r:embed="rId3">
            <a:duotone>
              <a:schemeClr val="bg2">
                <a:shade val="45000"/>
                <a:satMod val="135000"/>
              </a:schemeClr>
              <a:prstClr val="white"/>
            </a:duotone>
            <a:alphaModFix amt="35000"/>
          </a:blip>
          <a:srcRect t="3572" r="-1" b="21408"/>
          <a:stretch/>
        </p:blipFill>
        <p:spPr>
          <a:xfrm>
            <a:off x="20" y="-1"/>
            <a:ext cx="12188932" cy="6858000"/>
          </a:xfrm>
          <a:prstGeom prst="rect">
            <a:avLst/>
          </a:prstGeom>
        </p:spPr>
      </p:pic>
      <p:sp>
        <p:nvSpPr>
          <p:cNvPr id="2" name="Title 1">
            <a:extLst>
              <a:ext uri="{FF2B5EF4-FFF2-40B4-BE49-F238E27FC236}">
                <a16:creationId xmlns:a16="http://schemas.microsoft.com/office/drawing/2014/main" id="{E947602B-C284-491B-8FD1-D23522D39971}"/>
              </a:ext>
            </a:extLst>
          </p:cNvPr>
          <p:cNvSpPr>
            <a:spLocks noGrp="1"/>
          </p:cNvSpPr>
          <p:nvPr>
            <p:ph type="title"/>
          </p:nvPr>
        </p:nvSpPr>
        <p:spPr>
          <a:xfrm>
            <a:off x="643467" y="643467"/>
            <a:ext cx="3684437" cy="5571066"/>
          </a:xfrm>
        </p:spPr>
        <p:txBody>
          <a:bodyPr>
            <a:normAutofit/>
          </a:bodyPr>
          <a:lstStyle/>
          <a:p>
            <a:pPr algn="r"/>
            <a:r>
              <a:rPr lang="en-US" dirty="0"/>
              <a:t>Question 4</a:t>
            </a:r>
          </a:p>
        </p:txBody>
      </p:sp>
      <p:cxnSp>
        <p:nvCxnSpPr>
          <p:cNvPr id="11" name="Straight Connector 10">
            <a:extLst>
              <a:ext uri="{FF2B5EF4-FFF2-40B4-BE49-F238E27FC236}">
                <a16:creationId xmlns:a16="http://schemas.microsoft.com/office/drawing/2014/main" id="{FBB7ADC3-53A0-44F2-914A-78CADAF334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45" y="1828800"/>
            <a:ext cx="0" cy="3200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61EE415-DA97-43BB-AE94-35027D08ADA2}"/>
              </a:ext>
            </a:extLst>
          </p:cNvPr>
          <p:cNvSpPr>
            <a:spLocks noGrp="1"/>
          </p:cNvSpPr>
          <p:nvPr>
            <p:ph idx="1"/>
          </p:nvPr>
        </p:nvSpPr>
        <p:spPr>
          <a:xfrm>
            <a:off x="4971371" y="643467"/>
            <a:ext cx="6574112" cy="5571066"/>
          </a:xfrm>
        </p:spPr>
        <p:txBody>
          <a:bodyPr anchor="ctr">
            <a:normAutofit/>
          </a:bodyPr>
          <a:lstStyle/>
          <a:p>
            <a:r>
              <a:rPr lang="en-US" sz="3200" dirty="0">
                <a:effectLst/>
                <a:latin typeface="Calibri" panose="020F0502020204030204" pitchFamily="34" charset="0"/>
                <a:ea typeface="Calibri" panose="020F0502020204030204" pitchFamily="34" charset="0"/>
                <a:cs typeface="Times New Roman" panose="02020603050405020304" pitchFamily="18" charset="0"/>
              </a:rPr>
              <a:t>Is there any literature on human visual accuracy (such as at screening checkpoints) for comparison?</a:t>
            </a:r>
          </a:p>
          <a:p>
            <a:endParaRPr lang="en-US" dirty="0"/>
          </a:p>
        </p:txBody>
      </p:sp>
    </p:spTree>
    <p:extLst>
      <p:ext uri="{BB962C8B-B14F-4D97-AF65-F5344CB8AC3E}">
        <p14:creationId xmlns:p14="http://schemas.microsoft.com/office/powerpoint/2010/main" val="3819547370"/>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2DC26D-8B9B-4CC1-B3CC-D3EA0FB16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Question mark on green pastel background">
            <a:extLst>
              <a:ext uri="{FF2B5EF4-FFF2-40B4-BE49-F238E27FC236}">
                <a16:creationId xmlns:a16="http://schemas.microsoft.com/office/drawing/2014/main" id="{AFC59BCF-2581-4FD3-BD60-BCA22D677BCA}"/>
              </a:ext>
            </a:extLst>
          </p:cNvPr>
          <p:cNvPicPr>
            <a:picLocks noChangeAspect="1"/>
          </p:cNvPicPr>
          <p:nvPr/>
        </p:nvPicPr>
        <p:blipFill rotWithShape="1">
          <a:blip r:embed="rId3">
            <a:duotone>
              <a:schemeClr val="bg2">
                <a:shade val="45000"/>
                <a:satMod val="135000"/>
              </a:schemeClr>
              <a:prstClr val="white"/>
            </a:duotone>
            <a:alphaModFix amt="35000"/>
          </a:blip>
          <a:srcRect t="3572" r="-1" b="21408"/>
          <a:stretch/>
        </p:blipFill>
        <p:spPr>
          <a:xfrm>
            <a:off x="20" y="-1"/>
            <a:ext cx="12188932" cy="6858000"/>
          </a:xfrm>
          <a:prstGeom prst="rect">
            <a:avLst/>
          </a:prstGeom>
        </p:spPr>
      </p:pic>
      <p:sp>
        <p:nvSpPr>
          <p:cNvPr id="2" name="Title 1">
            <a:extLst>
              <a:ext uri="{FF2B5EF4-FFF2-40B4-BE49-F238E27FC236}">
                <a16:creationId xmlns:a16="http://schemas.microsoft.com/office/drawing/2014/main" id="{E947602B-C284-491B-8FD1-D23522D39971}"/>
              </a:ext>
            </a:extLst>
          </p:cNvPr>
          <p:cNvSpPr>
            <a:spLocks noGrp="1"/>
          </p:cNvSpPr>
          <p:nvPr>
            <p:ph type="title"/>
          </p:nvPr>
        </p:nvSpPr>
        <p:spPr>
          <a:xfrm>
            <a:off x="643467" y="643467"/>
            <a:ext cx="3684437" cy="5571066"/>
          </a:xfrm>
        </p:spPr>
        <p:txBody>
          <a:bodyPr>
            <a:normAutofit/>
          </a:bodyPr>
          <a:lstStyle/>
          <a:p>
            <a:pPr algn="r"/>
            <a:r>
              <a:rPr lang="en-US" dirty="0"/>
              <a:t>Question 5</a:t>
            </a:r>
          </a:p>
        </p:txBody>
      </p:sp>
      <p:cxnSp>
        <p:nvCxnSpPr>
          <p:cNvPr id="11" name="Straight Connector 10">
            <a:extLst>
              <a:ext uri="{FF2B5EF4-FFF2-40B4-BE49-F238E27FC236}">
                <a16:creationId xmlns:a16="http://schemas.microsoft.com/office/drawing/2014/main" id="{FBB7ADC3-53A0-44F2-914A-78CADAF334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45" y="1828800"/>
            <a:ext cx="0" cy="3200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61EE415-DA97-43BB-AE94-35027D08ADA2}"/>
              </a:ext>
            </a:extLst>
          </p:cNvPr>
          <p:cNvSpPr>
            <a:spLocks noGrp="1"/>
          </p:cNvSpPr>
          <p:nvPr>
            <p:ph idx="1"/>
          </p:nvPr>
        </p:nvSpPr>
        <p:spPr>
          <a:xfrm>
            <a:off x="4971371" y="643467"/>
            <a:ext cx="6574112" cy="5571066"/>
          </a:xfrm>
        </p:spPr>
        <p:txBody>
          <a:bodyPr anchor="ctr">
            <a:normAutofit/>
          </a:bodyPr>
          <a:lstStyle/>
          <a:p>
            <a:r>
              <a:rPr lang="en-US" sz="3200" dirty="0">
                <a:effectLst/>
                <a:latin typeface="Calibri" panose="020F0502020204030204" pitchFamily="34" charset="0"/>
                <a:ea typeface="Calibri" panose="020F0502020204030204" pitchFamily="34" charset="0"/>
                <a:cs typeface="Times New Roman" panose="02020603050405020304" pitchFamily="18" charset="0"/>
              </a:rPr>
              <a:t>Once I unzip the contents of the downloaded folder, can I save them and delete the original zipped folder?</a:t>
            </a:r>
          </a:p>
          <a:p>
            <a:endParaRPr lang="en-US" dirty="0"/>
          </a:p>
        </p:txBody>
      </p:sp>
    </p:spTree>
    <p:extLst>
      <p:ext uri="{BB962C8B-B14F-4D97-AF65-F5344CB8AC3E}">
        <p14:creationId xmlns:p14="http://schemas.microsoft.com/office/powerpoint/2010/main" val="3736700700"/>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2DC26D-8B9B-4CC1-B3CC-D3EA0FB16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Question mark on green pastel background">
            <a:extLst>
              <a:ext uri="{FF2B5EF4-FFF2-40B4-BE49-F238E27FC236}">
                <a16:creationId xmlns:a16="http://schemas.microsoft.com/office/drawing/2014/main" id="{AFC59BCF-2581-4FD3-BD60-BCA22D677BCA}"/>
              </a:ext>
            </a:extLst>
          </p:cNvPr>
          <p:cNvPicPr>
            <a:picLocks noChangeAspect="1"/>
          </p:cNvPicPr>
          <p:nvPr/>
        </p:nvPicPr>
        <p:blipFill rotWithShape="1">
          <a:blip r:embed="rId3">
            <a:duotone>
              <a:schemeClr val="bg2">
                <a:shade val="45000"/>
                <a:satMod val="135000"/>
              </a:schemeClr>
              <a:prstClr val="white"/>
            </a:duotone>
            <a:alphaModFix amt="35000"/>
          </a:blip>
          <a:srcRect t="3572" r="-1" b="21408"/>
          <a:stretch/>
        </p:blipFill>
        <p:spPr>
          <a:xfrm>
            <a:off x="20" y="-1"/>
            <a:ext cx="12188932" cy="6858000"/>
          </a:xfrm>
          <a:prstGeom prst="rect">
            <a:avLst/>
          </a:prstGeom>
        </p:spPr>
      </p:pic>
      <p:sp>
        <p:nvSpPr>
          <p:cNvPr id="2" name="Title 1">
            <a:extLst>
              <a:ext uri="{FF2B5EF4-FFF2-40B4-BE49-F238E27FC236}">
                <a16:creationId xmlns:a16="http://schemas.microsoft.com/office/drawing/2014/main" id="{E947602B-C284-491B-8FD1-D23522D39971}"/>
              </a:ext>
            </a:extLst>
          </p:cNvPr>
          <p:cNvSpPr>
            <a:spLocks noGrp="1"/>
          </p:cNvSpPr>
          <p:nvPr>
            <p:ph type="title"/>
          </p:nvPr>
        </p:nvSpPr>
        <p:spPr>
          <a:xfrm>
            <a:off x="643467" y="643467"/>
            <a:ext cx="3684437" cy="5571066"/>
          </a:xfrm>
        </p:spPr>
        <p:txBody>
          <a:bodyPr>
            <a:normAutofit/>
          </a:bodyPr>
          <a:lstStyle/>
          <a:p>
            <a:pPr algn="r"/>
            <a:r>
              <a:rPr lang="en-US" dirty="0"/>
              <a:t>Question 6</a:t>
            </a:r>
          </a:p>
        </p:txBody>
      </p:sp>
      <p:cxnSp>
        <p:nvCxnSpPr>
          <p:cNvPr id="11" name="Straight Connector 10">
            <a:extLst>
              <a:ext uri="{FF2B5EF4-FFF2-40B4-BE49-F238E27FC236}">
                <a16:creationId xmlns:a16="http://schemas.microsoft.com/office/drawing/2014/main" id="{FBB7ADC3-53A0-44F2-914A-78CADAF334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45" y="1828800"/>
            <a:ext cx="0" cy="3200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61EE415-DA97-43BB-AE94-35027D08ADA2}"/>
              </a:ext>
            </a:extLst>
          </p:cNvPr>
          <p:cNvSpPr>
            <a:spLocks noGrp="1"/>
          </p:cNvSpPr>
          <p:nvPr>
            <p:ph idx="1"/>
          </p:nvPr>
        </p:nvSpPr>
        <p:spPr>
          <a:xfrm>
            <a:off x="4971371" y="643467"/>
            <a:ext cx="6574112" cy="5571066"/>
          </a:xfrm>
        </p:spPr>
        <p:txBody>
          <a:bodyPr anchor="ctr">
            <a:normAutofit/>
          </a:bodyPr>
          <a:lstStyle/>
          <a:p>
            <a:r>
              <a:rPr lang="en-US" sz="3200" dirty="0">
                <a:effectLst/>
                <a:latin typeface="Calibri" panose="020F0502020204030204" pitchFamily="34" charset="0"/>
                <a:ea typeface="Calibri" panose="020F0502020204030204" pitchFamily="34" charset="0"/>
                <a:cs typeface="Times New Roman" panose="02020603050405020304" pitchFamily="18" charset="0"/>
              </a:rPr>
              <a:t>Will a ‘run-of-the-mill’ personal laptop be sufficient for processing a convolutional neural net problem?</a:t>
            </a:r>
            <a:endParaRPr lang="en-US" sz="3600" dirty="0"/>
          </a:p>
        </p:txBody>
      </p:sp>
    </p:spTree>
    <p:extLst>
      <p:ext uri="{BB962C8B-B14F-4D97-AF65-F5344CB8AC3E}">
        <p14:creationId xmlns:p14="http://schemas.microsoft.com/office/powerpoint/2010/main" val="1523724434"/>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2DC26D-8B9B-4CC1-B3CC-D3EA0FB16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Question mark on green pastel background">
            <a:extLst>
              <a:ext uri="{FF2B5EF4-FFF2-40B4-BE49-F238E27FC236}">
                <a16:creationId xmlns:a16="http://schemas.microsoft.com/office/drawing/2014/main" id="{AFC59BCF-2581-4FD3-BD60-BCA22D677BCA}"/>
              </a:ext>
            </a:extLst>
          </p:cNvPr>
          <p:cNvPicPr>
            <a:picLocks noChangeAspect="1"/>
          </p:cNvPicPr>
          <p:nvPr/>
        </p:nvPicPr>
        <p:blipFill rotWithShape="1">
          <a:blip r:embed="rId3">
            <a:duotone>
              <a:schemeClr val="bg2">
                <a:shade val="45000"/>
                <a:satMod val="135000"/>
              </a:schemeClr>
              <a:prstClr val="white"/>
            </a:duotone>
            <a:alphaModFix amt="35000"/>
          </a:blip>
          <a:srcRect t="3572" r="-1" b="21408"/>
          <a:stretch/>
        </p:blipFill>
        <p:spPr>
          <a:xfrm>
            <a:off x="20" y="-1"/>
            <a:ext cx="12188932" cy="6858000"/>
          </a:xfrm>
          <a:prstGeom prst="rect">
            <a:avLst/>
          </a:prstGeom>
        </p:spPr>
      </p:pic>
      <p:sp>
        <p:nvSpPr>
          <p:cNvPr id="2" name="Title 1">
            <a:extLst>
              <a:ext uri="{FF2B5EF4-FFF2-40B4-BE49-F238E27FC236}">
                <a16:creationId xmlns:a16="http://schemas.microsoft.com/office/drawing/2014/main" id="{E947602B-C284-491B-8FD1-D23522D39971}"/>
              </a:ext>
            </a:extLst>
          </p:cNvPr>
          <p:cNvSpPr>
            <a:spLocks noGrp="1"/>
          </p:cNvSpPr>
          <p:nvPr>
            <p:ph type="title"/>
          </p:nvPr>
        </p:nvSpPr>
        <p:spPr>
          <a:xfrm>
            <a:off x="643467" y="643467"/>
            <a:ext cx="3684437" cy="5571066"/>
          </a:xfrm>
        </p:spPr>
        <p:txBody>
          <a:bodyPr>
            <a:normAutofit/>
          </a:bodyPr>
          <a:lstStyle/>
          <a:p>
            <a:pPr algn="r"/>
            <a:r>
              <a:rPr lang="en-US" dirty="0"/>
              <a:t>Question 7</a:t>
            </a:r>
          </a:p>
        </p:txBody>
      </p:sp>
      <p:cxnSp>
        <p:nvCxnSpPr>
          <p:cNvPr id="11" name="Straight Connector 10">
            <a:extLst>
              <a:ext uri="{FF2B5EF4-FFF2-40B4-BE49-F238E27FC236}">
                <a16:creationId xmlns:a16="http://schemas.microsoft.com/office/drawing/2014/main" id="{FBB7ADC3-53A0-44F2-914A-78CADAF334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45" y="1828800"/>
            <a:ext cx="0" cy="3200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61EE415-DA97-43BB-AE94-35027D08ADA2}"/>
              </a:ext>
            </a:extLst>
          </p:cNvPr>
          <p:cNvSpPr>
            <a:spLocks noGrp="1"/>
          </p:cNvSpPr>
          <p:nvPr>
            <p:ph idx="1"/>
          </p:nvPr>
        </p:nvSpPr>
        <p:spPr>
          <a:xfrm>
            <a:off x="4971371" y="643467"/>
            <a:ext cx="6574112" cy="5571066"/>
          </a:xfrm>
        </p:spPr>
        <p:txBody>
          <a:bodyPr anchor="ctr">
            <a:normAutofit/>
          </a:bodyPr>
          <a:lstStyle/>
          <a:p>
            <a:r>
              <a:rPr lang="en-US" sz="3200" dirty="0">
                <a:effectLst/>
                <a:latin typeface="Calibri" panose="020F0502020204030204" pitchFamily="34" charset="0"/>
                <a:ea typeface="Calibri" panose="020F0502020204030204" pitchFamily="34" charset="0"/>
                <a:cs typeface="Times New Roman" panose="02020603050405020304" pitchFamily="18" charset="0"/>
              </a:rPr>
              <a:t>Can interesting graphics be generated from a simple unbalanced binary classification problem?</a:t>
            </a:r>
            <a:endParaRPr lang="en-US" sz="3600" dirty="0"/>
          </a:p>
        </p:txBody>
      </p:sp>
    </p:spTree>
    <p:extLst>
      <p:ext uri="{BB962C8B-B14F-4D97-AF65-F5344CB8AC3E}">
        <p14:creationId xmlns:p14="http://schemas.microsoft.com/office/powerpoint/2010/main" val="2060992455"/>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2DC26D-8B9B-4CC1-B3CC-D3EA0FB16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Question mark on green pastel background">
            <a:extLst>
              <a:ext uri="{FF2B5EF4-FFF2-40B4-BE49-F238E27FC236}">
                <a16:creationId xmlns:a16="http://schemas.microsoft.com/office/drawing/2014/main" id="{AFC59BCF-2581-4FD3-BD60-BCA22D677BCA}"/>
              </a:ext>
            </a:extLst>
          </p:cNvPr>
          <p:cNvPicPr>
            <a:picLocks noChangeAspect="1"/>
          </p:cNvPicPr>
          <p:nvPr/>
        </p:nvPicPr>
        <p:blipFill rotWithShape="1">
          <a:blip r:embed="rId3">
            <a:duotone>
              <a:schemeClr val="bg2">
                <a:shade val="45000"/>
                <a:satMod val="135000"/>
              </a:schemeClr>
              <a:prstClr val="white"/>
            </a:duotone>
            <a:alphaModFix amt="35000"/>
          </a:blip>
          <a:srcRect t="3572" r="-1" b="21408"/>
          <a:stretch/>
        </p:blipFill>
        <p:spPr>
          <a:xfrm>
            <a:off x="20" y="-1"/>
            <a:ext cx="12188932" cy="6858000"/>
          </a:xfrm>
          <a:prstGeom prst="rect">
            <a:avLst/>
          </a:prstGeom>
        </p:spPr>
      </p:pic>
      <p:sp>
        <p:nvSpPr>
          <p:cNvPr id="2" name="Title 1">
            <a:extLst>
              <a:ext uri="{FF2B5EF4-FFF2-40B4-BE49-F238E27FC236}">
                <a16:creationId xmlns:a16="http://schemas.microsoft.com/office/drawing/2014/main" id="{E947602B-C284-491B-8FD1-D23522D39971}"/>
              </a:ext>
            </a:extLst>
          </p:cNvPr>
          <p:cNvSpPr>
            <a:spLocks noGrp="1"/>
          </p:cNvSpPr>
          <p:nvPr>
            <p:ph type="title"/>
          </p:nvPr>
        </p:nvSpPr>
        <p:spPr>
          <a:xfrm>
            <a:off x="643467" y="643467"/>
            <a:ext cx="3684437" cy="5571066"/>
          </a:xfrm>
        </p:spPr>
        <p:txBody>
          <a:bodyPr>
            <a:normAutofit/>
          </a:bodyPr>
          <a:lstStyle/>
          <a:p>
            <a:pPr algn="r"/>
            <a:r>
              <a:rPr lang="en-US" dirty="0"/>
              <a:t>Question 8</a:t>
            </a:r>
          </a:p>
        </p:txBody>
      </p:sp>
      <p:cxnSp>
        <p:nvCxnSpPr>
          <p:cNvPr id="11" name="Straight Connector 10">
            <a:extLst>
              <a:ext uri="{FF2B5EF4-FFF2-40B4-BE49-F238E27FC236}">
                <a16:creationId xmlns:a16="http://schemas.microsoft.com/office/drawing/2014/main" id="{FBB7ADC3-53A0-44F2-914A-78CADAF334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45" y="1828800"/>
            <a:ext cx="0" cy="3200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61EE415-DA97-43BB-AE94-35027D08ADA2}"/>
              </a:ext>
            </a:extLst>
          </p:cNvPr>
          <p:cNvSpPr>
            <a:spLocks noGrp="1"/>
          </p:cNvSpPr>
          <p:nvPr>
            <p:ph idx="1"/>
          </p:nvPr>
        </p:nvSpPr>
        <p:spPr>
          <a:xfrm>
            <a:off x="4971371" y="643467"/>
            <a:ext cx="6574112" cy="5571066"/>
          </a:xfrm>
        </p:spPr>
        <p:txBody>
          <a:bodyPr anchor="ctr">
            <a:normAutofit/>
          </a:bodyPr>
          <a:lstStyle/>
          <a:p>
            <a:r>
              <a:rPr lang="en-US" sz="3200" dirty="0">
                <a:effectLst/>
                <a:latin typeface="Calibri" panose="020F0502020204030204" pitchFamily="34" charset="0"/>
                <a:ea typeface="Calibri" panose="020F0502020204030204" pitchFamily="34" charset="0"/>
                <a:cs typeface="Times New Roman" panose="02020603050405020304" pitchFamily="18" charset="0"/>
              </a:rPr>
              <a:t>When lifting bits and pieces of code from multiple sources, is there any guidance on how many characters/lines need to be the same in order to necessitate reference citation?</a:t>
            </a:r>
            <a:endParaRPr lang="en-US" sz="3600" dirty="0"/>
          </a:p>
        </p:txBody>
      </p:sp>
    </p:spTree>
    <p:extLst>
      <p:ext uri="{BB962C8B-B14F-4D97-AF65-F5344CB8AC3E}">
        <p14:creationId xmlns:p14="http://schemas.microsoft.com/office/powerpoint/2010/main" val="1526999891"/>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2DC26D-8B9B-4CC1-B3CC-D3EA0FB16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Question mark on green pastel background">
            <a:extLst>
              <a:ext uri="{FF2B5EF4-FFF2-40B4-BE49-F238E27FC236}">
                <a16:creationId xmlns:a16="http://schemas.microsoft.com/office/drawing/2014/main" id="{AFC59BCF-2581-4FD3-BD60-BCA22D677BCA}"/>
              </a:ext>
            </a:extLst>
          </p:cNvPr>
          <p:cNvPicPr>
            <a:picLocks noChangeAspect="1"/>
          </p:cNvPicPr>
          <p:nvPr/>
        </p:nvPicPr>
        <p:blipFill rotWithShape="1">
          <a:blip r:embed="rId3">
            <a:duotone>
              <a:schemeClr val="bg2">
                <a:shade val="45000"/>
                <a:satMod val="135000"/>
              </a:schemeClr>
              <a:prstClr val="white"/>
            </a:duotone>
            <a:alphaModFix amt="35000"/>
          </a:blip>
          <a:srcRect t="3572" r="-1" b="21408"/>
          <a:stretch/>
        </p:blipFill>
        <p:spPr>
          <a:xfrm>
            <a:off x="0" y="65313"/>
            <a:ext cx="12188932" cy="6858000"/>
          </a:xfrm>
          <a:prstGeom prst="rect">
            <a:avLst/>
          </a:prstGeom>
        </p:spPr>
      </p:pic>
      <p:sp>
        <p:nvSpPr>
          <p:cNvPr id="2" name="Title 1">
            <a:extLst>
              <a:ext uri="{FF2B5EF4-FFF2-40B4-BE49-F238E27FC236}">
                <a16:creationId xmlns:a16="http://schemas.microsoft.com/office/drawing/2014/main" id="{E947602B-C284-491B-8FD1-D23522D39971}"/>
              </a:ext>
            </a:extLst>
          </p:cNvPr>
          <p:cNvSpPr>
            <a:spLocks noGrp="1"/>
          </p:cNvSpPr>
          <p:nvPr>
            <p:ph type="title"/>
          </p:nvPr>
        </p:nvSpPr>
        <p:spPr>
          <a:xfrm>
            <a:off x="643467" y="643467"/>
            <a:ext cx="3684437" cy="5571066"/>
          </a:xfrm>
        </p:spPr>
        <p:txBody>
          <a:bodyPr>
            <a:normAutofit/>
          </a:bodyPr>
          <a:lstStyle/>
          <a:p>
            <a:pPr algn="r"/>
            <a:r>
              <a:rPr lang="en-US" dirty="0"/>
              <a:t>Question 9</a:t>
            </a:r>
          </a:p>
        </p:txBody>
      </p:sp>
      <p:cxnSp>
        <p:nvCxnSpPr>
          <p:cNvPr id="11" name="Straight Connector 10">
            <a:extLst>
              <a:ext uri="{FF2B5EF4-FFF2-40B4-BE49-F238E27FC236}">
                <a16:creationId xmlns:a16="http://schemas.microsoft.com/office/drawing/2014/main" id="{FBB7ADC3-53A0-44F2-914A-78CADAF334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45" y="1828800"/>
            <a:ext cx="0" cy="3200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61EE415-DA97-43BB-AE94-35027D08ADA2}"/>
              </a:ext>
            </a:extLst>
          </p:cNvPr>
          <p:cNvSpPr>
            <a:spLocks noGrp="1"/>
          </p:cNvSpPr>
          <p:nvPr>
            <p:ph idx="1"/>
          </p:nvPr>
        </p:nvSpPr>
        <p:spPr>
          <a:xfrm>
            <a:off x="4971371" y="643467"/>
            <a:ext cx="6574112" cy="5571066"/>
          </a:xfrm>
        </p:spPr>
        <p:txBody>
          <a:bodyPr anchor="ctr">
            <a:normAutofit/>
          </a:bodyPr>
          <a:lstStyle/>
          <a:p>
            <a:r>
              <a:rPr lang="en-US" sz="3200" dirty="0">
                <a:effectLst/>
                <a:latin typeface="Calibri" panose="020F0502020204030204" pitchFamily="34" charset="0"/>
                <a:ea typeface="Calibri" panose="020F0502020204030204" pitchFamily="34" charset="0"/>
                <a:cs typeface="Times New Roman" panose="02020603050405020304" pitchFamily="18" charset="0"/>
              </a:rPr>
              <a:t>If the Delta variant of COVID-19 can be spread among </a:t>
            </a:r>
            <a:r>
              <a:rPr lang="en-US" sz="3200" i="1" dirty="0">
                <a:effectLst/>
                <a:latin typeface="Calibri" panose="020F0502020204030204" pitchFamily="34" charset="0"/>
                <a:ea typeface="Calibri" panose="020F0502020204030204" pitchFamily="34" charset="0"/>
                <a:cs typeface="Times New Roman" panose="02020603050405020304" pitchFamily="18" charset="0"/>
              </a:rPr>
              <a:t>fully vaccinated</a:t>
            </a:r>
            <a:r>
              <a:rPr lang="en-US" sz="3200" dirty="0">
                <a:effectLst/>
                <a:latin typeface="Calibri" panose="020F0502020204030204" pitchFamily="34" charset="0"/>
                <a:ea typeface="Calibri" panose="020F0502020204030204" pitchFamily="34" charset="0"/>
                <a:cs typeface="Times New Roman" panose="02020603050405020304" pitchFamily="18" charset="0"/>
              </a:rPr>
              <a:t> individuals, AND masks are proven to prevent transmission, why weren’t President Obama and the guests to his 60</a:t>
            </a:r>
            <a:r>
              <a:rPr lang="en-US" sz="32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sz="3200" dirty="0">
                <a:effectLst/>
                <a:latin typeface="Calibri" panose="020F0502020204030204" pitchFamily="34" charset="0"/>
                <a:ea typeface="Calibri" panose="020F0502020204030204" pitchFamily="34" charset="0"/>
                <a:cs typeface="Times New Roman" panose="02020603050405020304" pitchFamily="18" charset="0"/>
              </a:rPr>
              <a:t> birthday party extravaganza wearing masks?</a:t>
            </a:r>
          </a:p>
          <a:p>
            <a:endParaRPr lang="en-US" dirty="0"/>
          </a:p>
        </p:txBody>
      </p:sp>
    </p:spTree>
    <p:extLst>
      <p:ext uri="{BB962C8B-B14F-4D97-AF65-F5344CB8AC3E}">
        <p14:creationId xmlns:p14="http://schemas.microsoft.com/office/powerpoint/2010/main" val="328052713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592F2-DB5D-4023-8018-71B62BFB6E77}"/>
              </a:ext>
            </a:extLst>
          </p:cNvPr>
          <p:cNvSpPr>
            <a:spLocks noGrp="1"/>
          </p:cNvSpPr>
          <p:nvPr>
            <p:ph type="title"/>
          </p:nvPr>
        </p:nvSpPr>
        <p:spPr/>
        <p:txBody>
          <a:bodyPr/>
          <a:lstStyle/>
          <a:p>
            <a:r>
              <a:rPr lang="en-US"/>
              <a:t>Table of Contents</a:t>
            </a:r>
            <a:endParaRPr lang="en-US" dirty="0"/>
          </a:p>
        </p:txBody>
      </p:sp>
      <p:graphicFrame>
        <p:nvGraphicFramePr>
          <p:cNvPr id="7" name="Content Placeholder 2">
            <a:extLst>
              <a:ext uri="{FF2B5EF4-FFF2-40B4-BE49-F238E27FC236}">
                <a16:creationId xmlns:a16="http://schemas.microsoft.com/office/drawing/2014/main" id="{D31F510B-4D3F-4170-BFE1-C04CD6202839}"/>
              </a:ext>
            </a:extLst>
          </p:cNvPr>
          <p:cNvGraphicFramePr>
            <a:graphicFrameLocks noGrp="1"/>
          </p:cNvGraphicFramePr>
          <p:nvPr>
            <p:ph idx="1"/>
            <p:extLst>
              <p:ext uri="{D42A27DB-BD31-4B8C-83A1-F6EECF244321}">
                <p14:modId xmlns:p14="http://schemas.microsoft.com/office/powerpoint/2010/main" val="1020868026"/>
              </p:ext>
            </p:extLst>
          </p:nvPr>
        </p:nvGraphicFramePr>
        <p:xfrm>
          <a:off x="1024128" y="2286000"/>
          <a:ext cx="9720073" cy="4023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2234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2DC26D-8B9B-4CC1-B3CC-D3EA0FB16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Question mark on green pastel background">
            <a:extLst>
              <a:ext uri="{FF2B5EF4-FFF2-40B4-BE49-F238E27FC236}">
                <a16:creationId xmlns:a16="http://schemas.microsoft.com/office/drawing/2014/main" id="{AFC59BCF-2581-4FD3-BD60-BCA22D677BCA}"/>
              </a:ext>
            </a:extLst>
          </p:cNvPr>
          <p:cNvPicPr>
            <a:picLocks noChangeAspect="1"/>
          </p:cNvPicPr>
          <p:nvPr/>
        </p:nvPicPr>
        <p:blipFill rotWithShape="1">
          <a:blip r:embed="rId3">
            <a:duotone>
              <a:schemeClr val="bg2">
                <a:shade val="45000"/>
                <a:satMod val="135000"/>
              </a:schemeClr>
              <a:prstClr val="white"/>
            </a:duotone>
            <a:alphaModFix amt="35000"/>
          </a:blip>
          <a:srcRect t="3572" r="-1" b="21408"/>
          <a:stretch/>
        </p:blipFill>
        <p:spPr>
          <a:xfrm>
            <a:off x="0" y="65313"/>
            <a:ext cx="12188932" cy="6858000"/>
          </a:xfrm>
          <a:prstGeom prst="rect">
            <a:avLst/>
          </a:prstGeom>
        </p:spPr>
      </p:pic>
      <p:sp>
        <p:nvSpPr>
          <p:cNvPr id="2" name="Title 1">
            <a:extLst>
              <a:ext uri="{FF2B5EF4-FFF2-40B4-BE49-F238E27FC236}">
                <a16:creationId xmlns:a16="http://schemas.microsoft.com/office/drawing/2014/main" id="{E947602B-C284-491B-8FD1-D23522D39971}"/>
              </a:ext>
            </a:extLst>
          </p:cNvPr>
          <p:cNvSpPr>
            <a:spLocks noGrp="1"/>
          </p:cNvSpPr>
          <p:nvPr>
            <p:ph type="title"/>
          </p:nvPr>
        </p:nvSpPr>
        <p:spPr>
          <a:xfrm>
            <a:off x="643467" y="643467"/>
            <a:ext cx="3684437" cy="5571066"/>
          </a:xfrm>
        </p:spPr>
        <p:txBody>
          <a:bodyPr>
            <a:normAutofit/>
          </a:bodyPr>
          <a:lstStyle/>
          <a:p>
            <a:pPr algn="r"/>
            <a:r>
              <a:rPr lang="en-US" dirty="0"/>
              <a:t>Question 10</a:t>
            </a:r>
          </a:p>
        </p:txBody>
      </p:sp>
      <p:cxnSp>
        <p:nvCxnSpPr>
          <p:cNvPr id="11" name="Straight Connector 10">
            <a:extLst>
              <a:ext uri="{FF2B5EF4-FFF2-40B4-BE49-F238E27FC236}">
                <a16:creationId xmlns:a16="http://schemas.microsoft.com/office/drawing/2014/main" id="{FBB7ADC3-53A0-44F2-914A-78CADAF334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45" y="1828800"/>
            <a:ext cx="0" cy="3200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61EE415-DA97-43BB-AE94-35027D08ADA2}"/>
              </a:ext>
            </a:extLst>
          </p:cNvPr>
          <p:cNvSpPr>
            <a:spLocks noGrp="1"/>
          </p:cNvSpPr>
          <p:nvPr>
            <p:ph idx="1"/>
          </p:nvPr>
        </p:nvSpPr>
        <p:spPr>
          <a:xfrm>
            <a:off x="4971371" y="643467"/>
            <a:ext cx="6574112" cy="5571066"/>
          </a:xfrm>
        </p:spPr>
        <p:txBody>
          <a:bodyPr anchor="ctr">
            <a:normAutofit/>
          </a:bodyPr>
          <a:lstStyle/>
          <a:p>
            <a:r>
              <a:rPr lang="en-US" sz="3200" dirty="0">
                <a:effectLst/>
                <a:latin typeface="Calibri" panose="020F0502020204030204" pitchFamily="34" charset="0"/>
                <a:ea typeface="Calibri" panose="020F0502020204030204" pitchFamily="34" charset="0"/>
                <a:cs typeface="Times New Roman" panose="02020603050405020304" pitchFamily="18" charset="0"/>
              </a:rPr>
              <a:t>Is there a correlation between education level and individual compliance with CDC recommendations?</a:t>
            </a:r>
          </a:p>
          <a:p>
            <a:endParaRPr lang="en-US" dirty="0"/>
          </a:p>
        </p:txBody>
      </p:sp>
    </p:spTree>
    <p:extLst>
      <p:ext uri="{BB962C8B-B14F-4D97-AF65-F5344CB8AC3E}">
        <p14:creationId xmlns:p14="http://schemas.microsoft.com/office/powerpoint/2010/main" val="3182280070"/>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8896A-4B74-40CC-9312-63EF61D0E6F8}"/>
              </a:ext>
            </a:extLst>
          </p:cNvPr>
          <p:cNvSpPr>
            <a:spLocks noGrp="1"/>
          </p:cNvSpPr>
          <p:nvPr>
            <p:ph type="title"/>
          </p:nvPr>
        </p:nvSpPr>
        <p:spPr/>
        <p:txBody>
          <a:bodyPr/>
          <a:lstStyle/>
          <a:p>
            <a:r>
              <a:rPr lang="en-US" dirty="0"/>
              <a:t>Analysis and Findings</a:t>
            </a:r>
          </a:p>
        </p:txBody>
      </p:sp>
      <p:sp>
        <p:nvSpPr>
          <p:cNvPr id="3" name="Content Placeholder 2">
            <a:extLst>
              <a:ext uri="{FF2B5EF4-FFF2-40B4-BE49-F238E27FC236}">
                <a16:creationId xmlns:a16="http://schemas.microsoft.com/office/drawing/2014/main" id="{53A4F25D-9DF0-4AA5-AD55-8B7107736FC3}"/>
              </a:ext>
            </a:extLst>
          </p:cNvPr>
          <p:cNvSpPr>
            <a:spLocks noGrp="1"/>
          </p:cNvSpPr>
          <p:nvPr>
            <p:ph idx="1"/>
          </p:nvPr>
        </p:nvSpPr>
        <p:spPr/>
        <p:txBody>
          <a:bodyPr>
            <a:normAutofit/>
          </a:bodyPr>
          <a:lstStyle/>
          <a:p>
            <a:r>
              <a:rPr lang="en-US" sz="2400" dirty="0"/>
              <a:t>The code did not run from end to end due to ‘borrowing’ lines from too many different coders without a strong conceptual framework of what the finished product needed to accomplish.</a:t>
            </a:r>
          </a:p>
        </p:txBody>
      </p:sp>
    </p:spTree>
    <p:extLst>
      <p:ext uri="{BB962C8B-B14F-4D97-AF65-F5344CB8AC3E}">
        <p14:creationId xmlns:p14="http://schemas.microsoft.com/office/powerpoint/2010/main" val="29095498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F6014-A047-47B7-BE35-AAD5091B789B}"/>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A734080-93F1-49D7-BD97-F47DF58BE482}"/>
              </a:ext>
            </a:extLst>
          </p:cNvPr>
          <p:cNvSpPr>
            <a:spLocks noGrp="1"/>
          </p:cNvSpPr>
          <p:nvPr>
            <p:ph idx="1"/>
          </p:nvPr>
        </p:nvSpPr>
        <p:spPr/>
        <p:txBody>
          <a:bodyPr>
            <a:normAutofit/>
          </a:bodyPr>
          <a:lstStyle/>
          <a:p>
            <a:r>
              <a:rPr lang="en-US" sz="2400" dirty="0">
                <a:latin typeface="Calibri" panose="020F0502020204030204" pitchFamily="34" charset="0"/>
                <a:ea typeface="Calibri" panose="020F0502020204030204" pitchFamily="34" charset="0"/>
                <a:cs typeface="Times New Roman" panose="02020603050405020304" pitchFamily="18" charset="0"/>
              </a:rPr>
              <a:t>T</a:t>
            </a:r>
            <a:r>
              <a:rPr lang="en-US" sz="2400" dirty="0">
                <a:effectLst/>
                <a:latin typeface="Calibri" panose="020F0502020204030204" pitchFamily="34" charset="0"/>
                <a:ea typeface="Calibri" panose="020F0502020204030204" pitchFamily="34" charset="0"/>
                <a:cs typeface="Times New Roman" panose="02020603050405020304" pitchFamily="18" charset="0"/>
              </a:rPr>
              <a:t>he success of other </a:t>
            </a:r>
            <a:r>
              <a:rPr lang="en-US" sz="2400" dirty="0">
                <a:effectLst/>
                <a:latin typeface="Calibri" panose="020F0502020204030204" pitchFamily="34" charset="0"/>
                <a:ea typeface="Calibri" panose="020F0502020204030204" pitchFamily="34" charset="0"/>
                <a:cs typeface="Times New Roman" panose="02020603050405020304" pitchFamily="18" charset="0"/>
                <a:hlinkClick r:id="rId3"/>
              </a:rPr>
              <a:t>Kaggle competition</a:t>
            </a:r>
            <a:r>
              <a:rPr lang="en-US" sz="2400" dirty="0">
                <a:effectLst/>
                <a:latin typeface="Calibri" panose="020F0502020204030204" pitchFamily="34" charset="0"/>
                <a:ea typeface="Calibri" panose="020F0502020204030204" pitchFamily="34" charset="0"/>
                <a:cs typeface="Times New Roman" panose="02020603050405020304" pitchFamily="18" charset="0"/>
              </a:rPr>
              <a:t> entrants is the best predictor of the success at face mask compliance image recognition modeling. </a:t>
            </a:r>
          </a:p>
          <a:p>
            <a:r>
              <a:rPr lang="en-US" sz="2400" dirty="0">
                <a:latin typeface="Calibri" panose="020F0502020204030204" pitchFamily="34" charset="0"/>
                <a:cs typeface="Times New Roman" panose="02020603050405020304" pitchFamily="18" charset="0"/>
              </a:rPr>
              <a:t>This project did </a:t>
            </a:r>
            <a:r>
              <a:rPr lang="en-US" sz="2400" i="1" dirty="0">
                <a:latin typeface="Calibri" panose="020F0502020204030204" pitchFamily="34" charset="0"/>
                <a:cs typeface="Times New Roman" panose="02020603050405020304" pitchFamily="18" charset="0"/>
              </a:rPr>
              <a:t>not </a:t>
            </a:r>
            <a:r>
              <a:rPr lang="en-US" sz="2400" dirty="0">
                <a:latin typeface="Calibri" panose="020F0502020204030204" pitchFamily="34" charset="0"/>
                <a:cs typeface="Times New Roman" panose="02020603050405020304" pitchFamily="18" charset="0"/>
              </a:rPr>
              <a:t>add to the pool of knowledge.</a:t>
            </a:r>
          </a:p>
          <a:p>
            <a:r>
              <a:rPr lang="en-US" sz="2400" dirty="0">
                <a:latin typeface="Calibri" panose="020F0502020204030204" pitchFamily="34" charset="0"/>
                <a:cs typeface="Times New Roman" panose="02020603050405020304" pitchFamily="18" charset="0"/>
              </a:rPr>
              <a:t>Applications in high reliability organizations as a mitigating factor to human perceptual limitations over extended periods.</a:t>
            </a:r>
            <a:endParaRPr lang="en-US" sz="2800" dirty="0">
              <a:latin typeface="Calibri" panose="020F0502020204030204" pitchFamily="34" charset="0"/>
              <a:cs typeface="Times New Roman" panose="02020603050405020304" pitchFamily="18" charset="0"/>
            </a:endParaRPr>
          </a:p>
          <a:p>
            <a:endParaRPr lang="en-US" sz="24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127179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 treemap chart&#10;&#10;Description automatically generated">
            <a:extLst>
              <a:ext uri="{FF2B5EF4-FFF2-40B4-BE49-F238E27FC236}">
                <a16:creationId xmlns:a16="http://schemas.microsoft.com/office/drawing/2014/main" id="{7005890E-B9D8-4121-9554-B77B6A85AB9A}"/>
              </a:ext>
            </a:extLst>
          </p:cNvPr>
          <p:cNvPicPr>
            <a:picLocks noChangeAspect="1"/>
          </p:cNvPicPr>
          <p:nvPr/>
        </p:nvPicPr>
        <p:blipFill rotWithShape="1">
          <a:blip r:embed="rId2"/>
          <a:srcRect t="400" b="-1"/>
          <a:stretch/>
        </p:blipFill>
        <p:spPr>
          <a:xfrm>
            <a:off x="366723" y="159026"/>
            <a:ext cx="11533729" cy="6609705"/>
          </a:xfrm>
          <a:prstGeom prst="rect">
            <a:avLst/>
          </a:prstGeom>
        </p:spPr>
      </p:pic>
    </p:spTree>
    <p:extLst>
      <p:ext uri="{BB962C8B-B14F-4D97-AF65-F5344CB8AC3E}">
        <p14:creationId xmlns:p14="http://schemas.microsoft.com/office/powerpoint/2010/main" val="655457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7ADFA-D9FF-4D92-8491-81D4E47E34C9}"/>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D77BB956-9167-41E6-A10B-478CE65235EA}"/>
              </a:ext>
            </a:extLst>
          </p:cNvPr>
          <p:cNvSpPr>
            <a:spLocks noGrp="1"/>
          </p:cNvSpPr>
          <p:nvPr>
            <p:ph idx="1"/>
          </p:nvPr>
        </p:nvSpPr>
        <p:spPr>
          <a:xfrm>
            <a:off x="1024128" y="1868557"/>
            <a:ext cx="9720073" cy="4731026"/>
          </a:xfrm>
        </p:spPr>
        <p:txBody>
          <a:bodyPr>
            <a:normAutofit fontScale="92500" lnSpcReduction="10000"/>
          </a:bodyPr>
          <a:lstStyle/>
          <a:p>
            <a:r>
              <a:rPr lang="en-US" sz="1800" dirty="0">
                <a:effectLst/>
                <a:latin typeface="Calibri" panose="020F0502020204030204" pitchFamily="34" charset="0"/>
                <a:ea typeface="Times New Roman" panose="02020603050405020304" pitchFamily="18" charset="0"/>
              </a:rPr>
              <a:t>Asrani, P., Hasan, G. M., </a:t>
            </a:r>
            <a:r>
              <a:rPr lang="en-US" sz="1800" dirty="0" err="1">
                <a:effectLst/>
                <a:latin typeface="Calibri" panose="020F0502020204030204" pitchFamily="34" charset="0"/>
                <a:ea typeface="Times New Roman" panose="02020603050405020304" pitchFamily="18" charset="0"/>
              </a:rPr>
              <a:t>Sohal</a:t>
            </a:r>
            <a:r>
              <a:rPr lang="en-US" sz="1800" dirty="0">
                <a:effectLst/>
                <a:latin typeface="Calibri" panose="020F0502020204030204" pitchFamily="34" charset="0"/>
                <a:ea typeface="Times New Roman" panose="02020603050405020304" pitchFamily="18" charset="0"/>
              </a:rPr>
              <a:t>, S. S., &amp; Hassan, M. D. I. (2020, November 24). </a:t>
            </a:r>
            <a:r>
              <a:rPr lang="en-US" sz="1800" i="1" dirty="0">
                <a:effectLst/>
                <a:latin typeface="Calibri" panose="020F0502020204030204" pitchFamily="34" charset="0"/>
                <a:ea typeface="Times New Roman" panose="02020603050405020304" pitchFamily="18" charset="0"/>
              </a:rPr>
              <a:t>Molecular Basis of Pathogenesis of Coronaviruses: A Comparative Genomics Approach to Planetary Health to Prevent Zoonotic Outbreaks in the 21st Century</a:t>
            </a:r>
            <a:r>
              <a:rPr lang="en-US" sz="1800" dirty="0">
                <a:effectLst/>
                <a:latin typeface="Calibri" panose="020F0502020204030204" pitchFamily="34" charset="0"/>
                <a:ea typeface="Times New Roman" panose="02020603050405020304" pitchFamily="18" charset="0"/>
              </a:rPr>
              <a:t>. Omics : a journal of integrative biology. </a:t>
            </a:r>
            <a:r>
              <a:rPr lang="en-US" sz="1800" u="sng" dirty="0">
                <a:solidFill>
                  <a:srgbClr val="0563C1"/>
                </a:solidFill>
                <a:effectLst/>
                <a:latin typeface="Calibri" panose="020F0502020204030204" pitchFamily="34" charset="0"/>
                <a:ea typeface="Times New Roman" panose="02020603050405020304" pitchFamily="18" charset="0"/>
                <a:hlinkClick r:id="rId2"/>
              </a:rPr>
              <a:t>https://pubmed.ncbi.nlm.nih.gov/32940573/</a:t>
            </a:r>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Calibri" panose="020F0502020204030204" pitchFamily="34" charset="0"/>
                <a:ea typeface="Times New Roman" panose="02020603050405020304" pitchFamily="18" charset="0"/>
              </a:rPr>
              <a:t>Bernstein, B. (2021, April 17). </a:t>
            </a:r>
            <a:r>
              <a:rPr lang="en-US" sz="1800" i="1" dirty="0">
                <a:effectLst/>
                <a:latin typeface="Calibri" panose="020F0502020204030204" pitchFamily="34" charset="0"/>
                <a:ea typeface="Times New Roman" panose="02020603050405020304" pitchFamily="18" charset="0"/>
              </a:rPr>
              <a:t>COVID-19 Death Toll Surpasses 3 Million Worldwide</a:t>
            </a:r>
            <a:r>
              <a:rPr lang="en-US" sz="1800" dirty="0">
                <a:effectLst/>
                <a:latin typeface="Calibri" panose="020F0502020204030204" pitchFamily="34" charset="0"/>
                <a:ea typeface="Times New Roman" panose="02020603050405020304" pitchFamily="18" charset="0"/>
              </a:rPr>
              <a:t>. National Review. </a:t>
            </a:r>
            <a:r>
              <a:rPr lang="en-US" sz="1800" u="sng" dirty="0">
                <a:solidFill>
                  <a:srgbClr val="0563C1"/>
                </a:solidFill>
                <a:effectLst/>
                <a:latin typeface="Calibri" panose="020F0502020204030204" pitchFamily="34" charset="0"/>
                <a:ea typeface="Times New Roman" panose="02020603050405020304" pitchFamily="18" charset="0"/>
                <a:hlinkClick r:id="rId3"/>
              </a:rPr>
              <a:t>https://www.nationalreview.com/news/covid-19-death-toll-surpasses-3-million-worldwide/</a:t>
            </a:r>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Calibri" panose="020F0502020204030204" pitchFamily="34" charset="0"/>
                <a:ea typeface="Times New Roman" panose="02020603050405020304" pitchFamily="18" charset="0"/>
              </a:rPr>
              <a:t>Chollet, F. (2018). Deep learning for computer vision. In </a:t>
            </a:r>
            <a:r>
              <a:rPr lang="en-US" sz="1800" i="1" dirty="0">
                <a:effectLst/>
                <a:latin typeface="Calibri" panose="020F0502020204030204" pitchFamily="34" charset="0"/>
                <a:ea typeface="Times New Roman" panose="02020603050405020304" pitchFamily="18" charset="0"/>
              </a:rPr>
              <a:t>Deep learning with python</a:t>
            </a:r>
            <a:r>
              <a:rPr lang="en-US" sz="1800" dirty="0">
                <a:effectLst/>
                <a:latin typeface="Calibri" panose="020F0502020204030204" pitchFamily="34" charset="0"/>
                <a:ea typeface="Times New Roman" panose="02020603050405020304" pitchFamily="18" charset="0"/>
              </a:rPr>
              <a:t> (pp. 130–158). essay, Manning. </a:t>
            </a:r>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Calibri" panose="020F0502020204030204" pitchFamily="34" charset="0"/>
                <a:ea typeface="Times New Roman" panose="02020603050405020304" pitchFamily="18" charset="0"/>
              </a:rPr>
              <a:t>D'Agostino, A., </a:t>
            </a:r>
            <a:r>
              <a:rPr lang="en-US" sz="1800" dirty="0" err="1">
                <a:effectLst/>
                <a:latin typeface="Calibri" panose="020F0502020204030204" pitchFamily="34" charset="0"/>
                <a:ea typeface="Times New Roman" panose="02020603050405020304" pitchFamily="18" charset="0"/>
              </a:rPr>
              <a:t>Demartini</a:t>
            </a:r>
            <a:r>
              <a:rPr lang="en-US" sz="1800" dirty="0">
                <a:effectLst/>
                <a:latin typeface="Calibri" panose="020F0502020204030204" pitchFamily="34" charset="0"/>
                <a:ea typeface="Times New Roman" panose="02020603050405020304" pitchFamily="18" charset="0"/>
              </a:rPr>
              <a:t>, B., </a:t>
            </a:r>
            <a:r>
              <a:rPr lang="en-US" sz="1800" dirty="0" err="1">
                <a:effectLst/>
                <a:latin typeface="Calibri" panose="020F0502020204030204" pitchFamily="34" charset="0"/>
                <a:ea typeface="Times New Roman" panose="02020603050405020304" pitchFamily="18" charset="0"/>
              </a:rPr>
              <a:t>Cavallotti</a:t>
            </a:r>
            <a:r>
              <a:rPr lang="en-US" sz="1800" dirty="0">
                <a:effectLst/>
                <a:latin typeface="Calibri" panose="020F0502020204030204" pitchFamily="34" charset="0"/>
                <a:ea typeface="Times New Roman" panose="02020603050405020304" pitchFamily="18" charset="0"/>
              </a:rPr>
              <a:t>, S., &amp; </a:t>
            </a:r>
            <a:r>
              <a:rPr lang="en-US" sz="1800" dirty="0" err="1">
                <a:effectLst/>
                <a:latin typeface="Calibri" panose="020F0502020204030204" pitchFamily="34" charset="0"/>
                <a:ea typeface="Times New Roman" panose="02020603050405020304" pitchFamily="18" charset="0"/>
              </a:rPr>
              <a:t>Gambini</a:t>
            </a:r>
            <a:r>
              <a:rPr lang="en-US" sz="1800" dirty="0">
                <a:effectLst/>
                <a:latin typeface="Calibri" panose="020F0502020204030204" pitchFamily="34" charset="0"/>
                <a:ea typeface="Times New Roman" panose="02020603050405020304" pitchFamily="18" charset="0"/>
              </a:rPr>
              <a:t>, O. (2020, May). </a:t>
            </a:r>
            <a:r>
              <a:rPr lang="en-US" sz="1800" i="1" dirty="0">
                <a:effectLst/>
                <a:latin typeface="Calibri" panose="020F0502020204030204" pitchFamily="34" charset="0"/>
                <a:ea typeface="Times New Roman" panose="02020603050405020304" pitchFamily="18" charset="0"/>
              </a:rPr>
              <a:t>Mental health services in Italy during the COVID-19 outbreak</a:t>
            </a:r>
            <a:r>
              <a:rPr lang="en-US" sz="1800" dirty="0">
                <a:effectLst/>
                <a:latin typeface="Calibri" panose="020F0502020204030204" pitchFamily="34" charset="0"/>
                <a:ea typeface="Times New Roman" panose="02020603050405020304" pitchFamily="18" charset="0"/>
              </a:rPr>
              <a:t>. The Lancet: Psychiatry. </a:t>
            </a:r>
            <a:r>
              <a:rPr lang="en-US" sz="1800" u="sng" dirty="0">
                <a:solidFill>
                  <a:srgbClr val="0563C1"/>
                </a:solidFill>
                <a:effectLst/>
                <a:latin typeface="Calibri" panose="020F0502020204030204" pitchFamily="34" charset="0"/>
                <a:ea typeface="Times New Roman" panose="02020603050405020304" pitchFamily="18" charset="0"/>
                <a:hlinkClick r:id="rId4"/>
              </a:rPr>
              <a:t>https://doi.org/10.1016/S2215-0366(20)30133-4</a:t>
            </a:r>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Calibri" panose="020F0502020204030204" pitchFamily="34" charset="0"/>
                <a:ea typeface="Times New Roman" panose="02020603050405020304" pitchFamily="18" charset="0"/>
              </a:rPr>
              <a:t>Dong, E., Du, H., &amp; Gardner, L. (2020, February 19). </a:t>
            </a:r>
            <a:r>
              <a:rPr lang="en-US" sz="1800" i="1" dirty="0">
                <a:effectLst/>
                <a:latin typeface="Calibri" panose="020F0502020204030204" pitchFamily="34" charset="0"/>
                <a:ea typeface="Times New Roman" panose="02020603050405020304" pitchFamily="18" charset="0"/>
              </a:rPr>
              <a:t>An interactive web-based dashboard to track COVID-19 in real time</a:t>
            </a:r>
            <a:r>
              <a:rPr lang="en-US" sz="1800" dirty="0">
                <a:effectLst/>
                <a:latin typeface="Calibri" panose="020F0502020204030204" pitchFamily="34" charset="0"/>
                <a:ea typeface="Times New Roman" panose="02020603050405020304" pitchFamily="18" charset="0"/>
              </a:rPr>
              <a:t>. Redirecting. </a:t>
            </a:r>
            <a:r>
              <a:rPr lang="en-US" sz="1800" u="sng" dirty="0">
                <a:solidFill>
                  <a:srgbClr val="0563C1"/>
                </a:solidFill>
                <a:effectLst/>
                <a:latin typeface="Calibri" panose="020F0502020204030204" pitchFamily="34" charset="0"/>
                <a:ea typeface="Times New Roman" panose="02020603050405020304" pitchFamily="18" charset="0"/>
                <a:hlinkClick r:id="rId5"/>
              </a:rPr>
              <a:t>https://doi.org/10.1016/S1473-3099(20)30120-1</a:t>
            </a:r>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Calibri" panose="020F0502020204030204" pitchFamily="34" charset="0"/>
                <a:ea typeface="Times New Roman" panose="02020603050405020304" pitchFamily="18" charset="0"/>
                <a:cs typeface="Calibri" panose="020F0502020204030204" pitchFamily="34" charset="0"/>
              </a:rPr>
              <a:t>Dunn, A. (2021, April 17). </a:t>
            </a:r>
            <a:r>
              <a:rPr lang="en-US" sz="1800" i="1" dirty="0">
                <a:effectLst/>
                <a:latin typeface="Calibri" panose="020F0502020204030204" pitchFamily="34" charset="0"/>
                <a:ea typeface="Times New Roman" panose="02020603050405020304" pitchFamily="18" charset="0"/>
                <a:cs typeface="Calibri" panose="020F0502020204030204" pitchFamily="34" charset="0"/>
              </a:rPr>
              <a:t>Johnny cash's 'One piece at a TIME': Story behind the hilarious song</a:t>
            </a:r>
            <a:r>
              <a:rPr lang="en-US" sz="1800" dirty="0">
                <a:effectLst/>
                <a:latin typeface="Calibri" panose="020F0502020204030204" pitchFamily="34" charset="0"/>
                <a:ea typeface="Times New Roman" panose="02020603050405020304" pitchFamily="18" charset="0"/>
                <a:cs typeface="Calibri" panose="020F0502020204030204" pitchFamily="34" charset="0"/>
              </a:rPr>
              <a:t>. Outsider. </a:t>
            </a:r>
            <a:r>
              <a:rPr lang="en-US" sz="1800" u="sng" dirty="0">
                <a:solidFill>
                  <a:srgbClr val="0563C1"/>
                </a:solidFill>
                <a:effectLst/>
                <a:latin typeface="Calibri" panose="020F0502020204030204" pitchFamily="34" charset="0"/>
                <a:ea typeface="Times New Roman" panose="02020603050405020304" pitchFamily="18" charset="0"/>
                <a:cs typeface="Calibri" panose="020F0502020204030204" pitchFamily="34" charset="0"/>
                <a:hlinkClick r:id="rId6"/>
              </a:rPr>
              <a:t>https://outsider.com/news/country-music/johnny-cashs-one-piece-at-a-time-story-behind-the-hilarious-song/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Elrashdy</a:t>
            </a:r>
            <a:r>
              <a:rPr lang="en-US" sz="1800" dirty="0">
                <a:effectLst/>
                <a:latin typeface="Calibri" panose="020F0502020204030204" pitchFamily="34" charset="0"/>
                <a:ea typeface="Calibri" panose="020F0502020204030204" pitchFamily="34" charset="0"/>
                <a:cs typeface="Calibri" panose="020F0502020204030204" pitchFamily="34" charset="0"/>
              </a:rPr>
              <a:t>, F., </a:t>
            </a:r>
            <a:r>
              <a:rPr lang="en-US" sz="1800" dirty="0" err="1">
                <a:effectLst/>
                <a:latin typeface="Calibri" panose="020F0502020204030204" pitchFamily="34" charset="0"/>
                <a:ea typeface="Calibri" panose="020F0502020204030204" pitchFamily="34" charset="0"/>
                <a:cs typeface="Calibri" panose="020F0502020204030204" pitchFamily="34" charset="0"/>
              </a:rPr>
              <a:t>Redwan</a:t>
            </a:r>
            <a:r>
              <a:rPr lang="en-US" sz="1800" dirty="0">
                <a:effectLst/>
                <a:latin typeface="Calibri" panose="020F0502020204030204" pitchFamily="34" charset="0"/>
                <a:ea typeface="Calibri" panose="020F0502020204030204" pitchFamily="34" charset="0"/>
                <a:cs typeface="Calibri" panose="020F0502020204030204" pitchFamily="34" charset="0"/>
              </a:rPr>
              <a:t>, E. M., &amp; </a:t>
            </a:r>
            <a:r>
              <a:rPr lang="en-US" sz="1800" dirty="0" err="1">
                <a:effectLst/>
                <a:latin typeface="Calibri" panose="020F0502020204030204" pitchFamily="34" charset="0"/>
                <a:ea typeface="Calibri" panose="020F0502020204030204" pitchFamily="34" charset="0"/>
                <a:cs typeface="Calibri" panose="020F0502020204030204" pitchFamily="34" charset="0"/>
              </a:rPr>
              <a:t>Uversky</a:t>
            </a:r>
            <a:r>
              <a:rPr lang="en-US" sz="1800" dirty="0">
                <a:effectLst/>
                <a:latin typeface="Calibri" panose="020F0502020204030204" pitchFamily="34" charset="0"/>
                <a:ea typeface="Calibri" panose="020F0502020204030204" pitchFamily="34" charset="0"/>
                <a:cs typeface="Calibri" panose="020F0502020204030204" pitchFamily="34" charset="0"/>
              </a:rPr>
              <a:t>, V. N. (2020, September 11). </a:t>
            </a:r>
            <a:r>
              <a:rPr lang="en-US" sz="1800" i="1" dirty="0">
                <a:effectLst/>
                <a:latin typeface="Calibri" panose="020F0502020204030204" pitchFamily="34" charset="0"/>
                <a:ea typeface="Calibri" panose="020F0502020204030204" pitchFamily="34" charset="0"/>
                <a:cs typeface="Calibri" panose="020F0502020204030204" pitchFamily="34" charset="0"/>
              </a:rPr>
              <a:t>Why COVID-19 Transmission Is More Efficient and Aggressive Than Viral Transmission in Previous Coronavirus Epidemics?</a:t>
            </a:r>
            <a:r>
              <a:rPr lang="en-US" sz="1800" dirty="0">
                <a:effectLst/>
                <a:latin typeface="Calibri" panose="020F0502020204030204" pitchFamily="34" charset="0"/>
                <a:ea typeface="Calibri" panose="020F0502020204030204" pitchFamily="34" charset="0"/>
                <a:cs typeface="Calibri" panose="020F0502020204030204" pitchFamily="34" charset="0"/>
              </a:rPr>
              <a:t> Biomolecules. </a:t>
            </a:r>
            <a:r>
              <a:rPr lang="en-US" sz="1800" u="sng"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7"/>
              </a:rPr>
              <a:t>https://pubmed.ncbi.nlm.nih.gov/32933047/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9285406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00B8E-C6F7-4D37-AA18-0910BA6CECF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046E943-B133-48B1-95A5-01506BEE2879}"/>
              </a:ext>
            </a:extLst>
          </p:cNvPr>
          <p:cNvSpPr>
            <a:spLocks noGrp="1"/>
          </p:cNvSpPr>
          <p:nvPr>
            <p:ph idx="1"/>
          </p:nvPr>
        </p:nvSpPr>
        <p:spPr>
          <a:xfrm>
            <a:off x="1024128" y="1828800"/>
            <a:ext cx="9720073" cy="4480560"/>
          </a:xfrm>
        </p:spPr>
        <p:txBody>
          <a:bodyPr>
            <a:normAutofit fontScale="92500" lnSpcReduction="20000"/>
          </a:bodyPr>
          <a:lstStyle/>
          <a:p>
            <a:r>
              <a:rPr lang="en-US" sz="1800" dirty="0">
                <a:effectLst/>
                <a:latin typeface="Calibri" panose="020F0502020204030204" pitchFamily="34" charset="0"/>
                <a:ea typeface="Times New Roman" panose="02020603050405020304" pitchFamily="18" charset="0"/>
              </a:rPr>
              <a:t>El-Sayed, A., Abdel-</a:t>
            </a:r>
            <a:r>
              <a:rPr lang="en-US" sz="1800" dirty="0" err="1">
                <a:effectLst/>
                <a:latin typeface="Calibri" panose="020F0502020204030204" pitchFamily="34" charset="0"/>
                <a:ea typeface="Times New Roman" panose="02020603050405020304" pitchFamily="18" charset="0"/>
              </a:rPr>
              <a:t>Daim</a:t>
            </a:r>
            <a:r>
              <a:rPr lang="en-US" sz="1800" dirty="0">
                <a:effectLst/>
                <a:latin typeface="Calibri" panose="020F0502020204030204" pitchFamily="34" charset="0"/>
                <a:ea typeface="Times New Roman" panose="02020603050405020304" pitchFamily="18" charset="0"/>
              </a:rPr>
              <a:t>, M. M., &amp; Kamel, M. (2021, May 5). </a:t>
            </a:r>
            <a:r>
              <a:rPr lang="en-US" sz="1800" i="1" dirty="0">
                <a:effectLst/>
                <a:latin typeface="Calibri" panose="020F0502020204030204" pitchFamily="34" charset="0"/>
                <a:ea typeface="Times New Roman" panose="02020603050405020304" pitchFamily="18" charset="0"/>
              </a:rPr>
              <a:t>Causes of respiratory failure in COVID-19 patients</a:t>
            </a:r>
            <a:r>
              <a:rPr lang="en-US" sz="1800" dirty="0">
                <a:effectLst/>
                <a:latin typeface="Calibri" panose="020F0502020204030204" pitchFamily="34" charset="0"/>
                <a:ea typeface="Times New Roman" panose="02020603050405020304" pitchFamily="18" charset="0"/>
              </a:rPr>
              <a:t>. Environmental science and pollution research international. </a:t>
            </a:r>
            <a:r>
              <a:rPr lang="en-US" sz="1800" u="sng" dirty="0">
                <a:solidFill>
                  <a:srgbClr val="0563C1"/>
                </a:solidFill>
                <a:effectLst/>
                <a:latin typeface="Calibri" panose="020F0502020204030204" pitchFamily="34" charset="0"/>
                <a:ea typeface="Times New Roman" panose="02020603050405020304" pitchFamily="18" charset="0"/>
                <a:hlinkClick r:id="rId2"/>
              </a:rPr>
              <a:t>https://pubmed.ncbi.nlm.nih.gov/33954917/</a:t>
            </a:r>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Calibri" panose="020F0502020204030204" pitchFamily="34" charset="0"/>
                <a:ea typeface="Times New Roman" panose="02020603050405020304" pitchFamily="18" charset="0"/>
              </a:rPr>
              <a:t>Liu, Z., Xiao, X., Wei, X., Li, J., Tan, H., Zhu, J., Zhang, Q., Wu, J., &amp; Liu, L. (2020, March 11). </a:t>
            </a:r>
            <a:r>
              <a:rPr lang="en-US" sz="1800" i="1" dirty="0">
                <a:effectLst/>
                <a:latin typeface="Calibri" panose="020F0502020204030204" pitchFamily="34" charset="0"/>
                <a:ea typeface="Times New Roman" panose="02020603050405020304" pitchFamily="18" charset="0"/>
              </a:rPr>
              <a:t>Composition and divergence of coronavirus spike proteins and host ACE2 receptors predict potential intermediate hosts of SARS-CoV-2</a:t>
            </a:r>
            <a:r>
              <a:rPr lang="en-US" sz="1800" dirty="0">
                <a:effectLst/>
                <a:latin typeface="Calibri" panose="020F0502020204030204" pitchFamily="34" charset="0"/>
                <a:ea typeface="Times New Roman" panose="02020603050405020304" pitchFamily="18" charset="0"/>
              </a:rPr>
              <a:t>. Journal of medical virology. </a:t>
            </a:r>
            <a:r>
              <a:rPr lang="en-US" sz="1800" u="sng" dirty="0">
                <a:solidFill>
                  <a:srgbClr val="0563C1"/>
                </a:solidFill>
                <a:effectLst/>
                <a:latin typeface="Calibri" panose="020F0502020204030204" pitchFamily="34" charset="0"/>
                <a:ea typeface="Times New Roman" panose="02020603050405020304" pitchFamily="18" charset="0"/>
                <a:hlinkClick r:id="rId3"/>
              </a:rPr>
              <a:t>https://pubmed.ncbi.nlm.nih.gov/32100877/</a:t>
            </a:r>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Calibri" panose="020F0502020204030204" pitchFamily="34" charset="0"/>
                <a:ea typeface="Times New Roman" panose="02020603050405020304" pitchFamily="18" charset="0"/>
                <a:cs typeface="Calibri" panose="020F0502020204030204" pitchFamily="34" charset="0"/>
              </a:rPr>
              <a:t>Mujtaba, H. (2020, November 30). </a:t>
            </a:r>
            <a:r>
              <a:rPr lang="en-US" sz="1800" i="1" dirty="0">
                <a:effectLst/>
                <a:latin typeface="Calibri" panose="020F0502020204030204" pitchFamily="34" charset="0"/>
                <a:ea typeface="Times New Roman" panose="02020603050405020304" pitchFamily="18" charset="0"/>
                <a:cs typeface="Calibri" panose="020F0502020204030204" pitchFamily="34" charset="0"/>
              </a:rPr>
              <a:t>How to detect face recognition Using Viola Jones Algorithm</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GreatLearning</a:t>
            </a:r>
            <a:r>
              <a:rPr lang="en-US" sz="1800" dirty="0">
                <a:effectLst/>
                <a:latin typeface="Calibri" panose="020F0502020204030204" pitchFamily="34" charset="0"/>
                <a:ea typeface="Times New Roman" panose="02020603050405020304" pitchFamily="18" charset="0"/>
                <a:cs typeface="Calibri" panose="020F0502020204030204" pitchFamily="34" charset="0"/>
              </a:rPr>
              <a:t> Blog: Free Resources what Matters to shape your Career! </a:t>
            </a:r>
            <a:r>
              <a:rPr lang="en-US" sz="1800" u="sng" dirty="0">
                <a:solidFill>
                  <a:srgbClr val="0563C1"/>
                </a:solidFill>
                <a:effectLst/>
                <a:latin typeface="Calibri" panose="020F0502020204030204" pitchFamily="34" charset="0"/>
                <a:ea typeface="Times New Roman" panose="02020603050405020304" pitchFamily="18" charset="0"/>
                <a:cs typeface="Calibri" panose="020F0502020204030204" pitchFamily="34" charset="0"/>
                <a:hlinkClick r:id="rId4"/>
              </a:rPr>
              <a:t>https://www.mygreatlearning.com/blog/viola-jones-algorithm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err="1">
                <a:effectLst/>
                <a:latin typeface="Calibri" panose="020F0502020204030204" pitchFamily="34" charset="0"/>
                <a:ea typeface="Times New Roman" panose="02020603050405020304" pitchFamily="18" charset="0"/>
              </a:rPr>
              <a:t>Petrosillo</a:t>
            </a:r>
            <a:r>
              <a:rPr lang="en-US" sz="1800" dirty="0">
                <a:effectLst/>
                <a:latin typeface="Calibri" panose="020F0502020204030204" pitchFamily="34" charset="0"/>
                <a:ea typeface="Times New Roman" panose="02020603050405020304" pitchFamily="18" charset="0"/>
              </a:rPr>
              <a:t>, N., </a:t>
            </a:r>
            <a:r>
              <a:rPr lang="en-US" sz="1800" dirty="0" err="1">
                <a:effectLst/>
                <a:latin typeface="Calibri" panose="020F0502020204030204" pitchFamily="34" charset="0"/>
                <a:ea typeface="Times New Roman" panose="02020603050405020304" pitchFamily="18" charset="0"/>
              </a:rPr>
              <a:t>Viceconte</a:t>
            </a:r>
            <a:r>
              <a:rPr lang="en-US" sz="1800" dirty="0">
                <a:effectLst/>
                <a:latin typeface="Calibri" panose="020F0502020204030204" pitchFamily="34" charset="0"/>
                <a:ea typeface="Times New Roman" panose="02020603050405020304" pitchFamily="18" charset="0"/>
              </a:rPr>
              <a:t>, G., </a:t>
            </a:r>
            <a:r>
              <a:rPr lang="en-US" sz="1800" dirty="0" err="1">
                <a:effectLst/>
                <a:latin typeface="Calibri" panose="020F0502020204030204" pitchFamily="34" charset="0"/>
                <a:ea typeface="Times New Roman" panose="02020603050405020304" pitchFamily="18" charset="0"/>
              </a:rPr>
              <a:t>Ergonul</a:t>
            </a:r>
            <a:r>
              <a:rPr lang="en-US" sz="1800" dirty="0">
                <a:effectLst/>
                <a:latin typeface="Calibri" panose="020F0502020204030204" pitchFamily="34" charset="0"/>
                <a:ea typeface="Times New Roman" panose="02020603050405020304" pitchFamily="18" charset="0"/>
              </a:rPr>
              <a:t>, O., Ippolito, G., &amp; Petersen, E. (2020, March 28). </a:t>
            </a:r>
            <a:r>
              <a:rPr lang="en-US" sz="1800" i="1" dirty="0">
                <a:effectLst/>
                <a:latin typeface="Calibri" panose="020F0502020204030204" pitchFamily="34" charset="0"/>
                <a:ea typeface="Times New Roman" panose="02020603050405020304" pitchFamily="18" charset="0"/>
              </a:rPr>
              <a:t>COVID-19, SARS and MERS: are they closely related?</a:t>
            </a:r>
            <a:r>
              <a:rPr lang="en-US" sz="1800" dirty="0">
                <a:effectLst/>
                <a:latin typeface="Calibri" panose="020F0502020204030204" pitchFamily="34" charset="0"/>
                <a:ea typeface="Times New Roman" panose="02020603050405020304" pitchFamily="18" charset="0"/>
              </a:rPr>
              <a:t> Clinical microbiology and infection : the official publication of the European Society of Clinical Microbiology and Infectious Diseases. </a:t>
            </a:r>
            <a:r>
              <a:rPr lang="en-US" sz="1800" u="sng" dirty="0">
                <a:solidFill>
                  <a:srgbClr val="0563C1"/>
                </a:solidFill>
                <a:effectLst/>
                <a:latin typeface="Calibri" panose="020F0502020204030204" pitchFamily="34" charset="0"/>
                <a:ea typeface="Times New Roman" panose="02020603050405020304" pitchFamily="18" charset="0"/>
                <a:hlinkClick r:id="rId5"/>
              </a:rPr>
              <a:t>https://pubmed.ncbi.nlm.nih.gov/32234451/</a:t>
            </a:r>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Calibri" panose="020F0502020204030204" pitchFamily="34" charset="0"/>
                <a:ea typeface="Times New Roman" panose="02020603050405020304" pitchFamily="18" charset="0"/>
              </a:rPr>
              <a:t>Singh, R., Kang, A., Luo, X., </a:t>
            </a:r>
            <a:r>
              <a:rPr lang="en-US" sz="1800" dirty="0" err="1">
                <a:effectLst/>
                <a:latin typeface="Calibri" panose="020F0502020204030204" pitchFamily="34" charset="0"/>
                <a:ea typeface="Times New Roman" panose="02020603050405020304" pitchFamily="18" charset="0"/>
              </a:rPr>
              <a:t>Jeyanathan</a:t>
            </a:r>
            <a:r>
              <a:rPr lang="en-US" sz="1800" dirty="0">
                <a:effectLst/>
                <a:latin typeface="Calibri" panose="020F0502020204030204" pitchFamily="34" charset="0"/>
                <a:ea typeface="Times New Roman" panose="02020603050405020304" pitchFamily="18" charset="0"/>
              </a:rPr>
              <a:t>, M., </a:t>
            </a:r>
            <a:r>
              <a:rPr lang="en-US" sz="1800" dirty="0" err="1">
                <a:effectLst/>
                <a:latin typeface="Calibri" panose="020F0502020204030204" pitchFamily="34" charset="0"/>
                <a:ea typeface="Times New Roman" panose="02020603050405020304" pitchFamily="18" charset="0"/>
              </a:rPr>
              <a:t>Gillgrass</a:t>
            </a:r>
            <a:r>
              <a:rPr lang="en-US" sz="1800" dirty="0">
                <a:effectLst/>
                <a:latin typeface="Calibri" panose="020F0502020204030204" pitchFamily="34" charset="0"/>
                <a:ea typeface="Times New Roman" panose="02020603050405020304" pitchFamily="18" charset="0"/>
              </a:rPr>
              <a:t>, A., </a:t>
            </a:r>
            <a:r>
              <a:rPr lang="en-US" sz="1800" dirty="0" err="1">
                <a:effectLst/>
                <a:latin typeface="Calibri" panose="020F0502020204030204" pitchFamily="34" charset="0"/>
                <a:ea typeface="Times New Roman" panose="02020603050405020304" pitchFamily="18" charset="0"/>
              </a:rPr>
              <a:t>Afkhami</a:t>
            </a:r>
            <a:r>
              <a:rPr lang="en-US" sz="1800" dirty="0">
                <a:effectLst/>
                <a:latin typeface="Calibri" panose="020F0502020204030204" pitchFamily="34" charset="0"/>
                <a:ea typeface="Times New Roman" panose="02020603050405020304" pitchFamily="18" charset="0"/>
              </a:rPr>
              <a:t>, S., &amp; Xing, Z. (2021, March). </a:t>
            </a:r>
            <a:r>
              <a:rPr lang="en-US" sz="1800" i="1" dirty="0">
                <a:effectLst/>
                <a:latin typeface="Calibri" panose="020F0502020204030204" pitchFamily="34" charset="0"/>
                <a:ea typeface="Times New Roman" panose="02020603050405020304" pitchFamily="18" charset="0"/>
              </a:rPr>
              <a:t>COVID-19: Current knowledge in clinical features, immunological responses, and vaccine development</a:t>
            </a:r>
            <a:r>
              <a:rPr lang="en-US" sz="1800" dirty="0">
                <a:effectLst/>
                <a:latin typeface="Calibri" panose="020F0502020204030204" pitchFamily="34" charset="0"/>
                <a:ea typeface="Times New Roman" panose="02020603050405020304" pitchFamily="18" charset="0"/>
              </a:rPr>
              <a:t>. FASEB journal : official publication of the Federation of American Societies for Experimental Biology. </a:t>
            </a:r>
            <a:r>
              <a:rPr lang="en-US" sz="1800" u="sng" dirty="0">
                <a:solidFill>
                  <a:srgbClr val="0563C1"/>
                </a:solidFill>
                <a:effectLst/>
                <a:latin typeface="Calibri" panose="020F0502020204030204" pitchFamily="34" charset="0"/>
                <a:ea typeface="Times New Roman" panose="02020603050405020304" pitchFamily="18" charset="0"/>
                <a:hlinkClick r:id="rId6"/>
              </a:rPr>
              <a:t>https://pubmed.ncbi.nlm.nih.gov/33577115/</a:t>
            </a:r>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Calibri" panose="020F0502020204030204" pitchFamily="34" charset="0"/>
                <a:ea typeface="Times New Roman" panose="02020603050405020304" pitchFamily="18" charset="0"/>
              </a:rPr>
              <a:t>Yang, Y., Rao, X., &amp; Shang, W. (2020, June). </a:t>
            </a:r>
            <a:r>
              <a:rPr lang="en-US" sz="1800" i="1" dirty="0">
                <a:effectLst/>
                <a:latin typeface="Calibri" panose="020F0502020204030204" pitchFamily="34" charset="0"/>
                <a:ea typeface="Times New Roman" panose="02020603050405020304" pitchFamily="18" charset="0"/>
              </a:rPr>
              <a:t>Facing the COVID-19 outbreak: What should we know and what could we do?</a:t>
            </a:r>
            <a:r>
              <a:rPr lang="en-US" sz="1800" dirty="0">
                <a:effectLst/>
                <a:latin typeface="Calibri" panose="020F0502020204030204" pitchFamily="34" charset="0"/>
                <a:ea typeface="Times New Roman" panose="02020603050405020304" pitchFamily="18" charset="0"/>
              </a:rPr>
              <a:t> Journal of medical virology. </a:t>
            </a:r>
            <a:r>
              <a:rPr lang="en-US" sz="1800" u="sng" dirty="0">
                <a:solidFill>
                  <a:srgbClr val="0563C1"/>
                </a:solidFill>
                <a:effectLst/>
                <a:latin typeface="Calibri" panose="020F0502020204030204" pitchFamily="34" charset="0"/>
                <a:ea typeface="Times New Roman" panose="02020603050405020304" pitchFamily="18" charset="0"/>
                <a:hlinkClick r:id="rId7"/>
              </a:rPr>
              <a:t>https://pubmed.ncbi.nlm.nih.gov/32091134/</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03789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2DC26D-8B9B-4CC1-B3CC-D3EA0FB16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ny question marks on black background">
            <a:extLst>
              <a:ext uri="{FF2B5EF4-FFF2-40B4-BE49-F238E27FC236}">
                <a16:creationId xmlns:a16="http://schemas.microsoft.com/office/drawing/2014/main" id="{705CFA92-7F13-4BBE-95BC-AF489046901D}"/>
              </a:ext>
            </a:extLst>
          </p:cNvPr>
          <p:cNvPicPr>
            <a:picLocks noChangeAspect="1"/>
          </p:cNvPicPr>
          <p:nvPr/>
        </p:nvPicPr>
        <p:blipFill rotWithShape="1">
          <a:blip r:embed="rId2">
            <a:duotone>
              <a:schemeClr val="bg2">
                <a:shade val="45000"/>
                <a:satMod val="135000"/>
              </a:schemeClr>
              <a:prstClr val="white"/>
            </a:duotone>
            <a:alphaModFix amt="35000"/>
          </a:blip>
          <a:srcRect t="7764" r="-1" b="-1"/>
          <a:stretch/>
        </p:blipFill>
        <p:spPr>
          <a:xfrm>
            <a:off x="20" y="-1"/>
            <a:ext cx="12188932" cy="6858000"/>
          </a:xfrm>
          <a:prstGeom prst="rect">
            <a:avLst/>
          </a:prstGeom>
        </p:spPr>
      </p:pic>
      <p:sp>
        <p:nvSpPr>
          <p:cNvPr id="2" name="Title 1">
            <a:extLst>
              <a:ext uri="{FF2B5EF4-FFF2-40B4-BE49-F238E27FC236}">
                <a16:creationId xmlns:a16="http://schemas.microsoft.com/office/drawing/2014/main" id="{450E9961-D3B8-419A-93CD-5B209FAFF2FC}"/>
              </a:ext>
            </a:extLst>
          </p:cNvPr>
          <p:cNvSpPr>
            <a:spLocks noGrp="1"/>
          </p:cNvSpPr>
          <p:nvPr>
            <p:ph type="title"/>
          </p:nvPr>
        </p:nvSpPr>
        <p:spPr>
          <a:xfrm>
            <a:off x="643467" y="643467"/>
            <a:ext cx="3684437" cy="5571066"/>
          </a:xfrm>
        </p:spPr>
        <p:txBody>
          <a:bodyPr>
            <a:normAutofit/>
          </a:bodyPr>
          <a:lstStyle/>
          <a:p>
            <a:pPr algn="r"/>
            <a:r>
              <a:rPr lang="en-US" dirty="0"/>
              <a:t>Questions to Answer</a:t>
            </a:r>
            <a:endParaRPr lang="en-US"/>
          </a:p>
        </p:txBody>
      </p:sp>
      <p:cxnSp>
        <p:nvCxnSpPr>
          <p:cNvPr id="11" name="Straight Connector 10">
            <a:extLst>
              <a:ext uri="{FF2B5EF4-FFF2-40B4-BE49-F238E27FC236}">
                <a16:creationId xmlns:a16="http://schemas.microsoft.com/office/drawing/2014/main" id="{FBB7ADC3-53A0-44F2-914A-78CADAF334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45" y="1828800"/>
            <a:ext cx="0" cy="3200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7E7B28E-88C1-417D-A3A9-56A6A0E37DAE}"/>
              </a:ext>
            </a:extLst>
          </p:cNvPr>
          <p:cNvSpPr>
            <a:spLocks noGrp="1"/>
          </p:cNvSpPr>
          <p:nvPr>
            <p:ph idx="1"/>
          </p:nvPr>
        </p:nvSpPr>
        <p:spPr>
          <a:xfrm>
            <a:off x="4971371" y="643467"/>
            <a:ext cx="6574112" cy="5571066"/>
          </a:xfrm>
        </p:spPr>
        <p:txBody>
          <a:bodyPr anchor="ctr">
            <a:normAutofit/>
          </a:bodyPr>
          <a:lstStyle/>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Can I create an image recognition model that performs better than any of the Kaggle competition entries (that received at least one upvote)?</a:t>
            </a:r>
          </a:p>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Does the widespread wearing of face masks cause known, established image detection programs, such as the Viola Jones Algorithm, to fail?</a:t>
            </a:r>
          </a:p>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What level of accuracy can I achieve?</a:t>
            </a:r>
          </a:p>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Is there any literature on human visual accuracy (such as at screening checkpoints) for comparison?</a:t>
            </a:r>
          </a:p>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Once I unzip the contents of the downloaded folder, can I save them and delete the original zipped folder?</a:t>
            </a:r>
          </a:p>
        </p:txBody>
      </p:sp>
    </p:spTree>
    <p:extLst>
      <p:ext uri="{BB962C8B-B14F-4D97-AF65-F5344CB8AC3E}">
        <p14:creationId xmlns:p14="http://schemas.microsoft.com/office/powerpoint/2010/main" val="228060537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2DC26D-8B9B-4CC1-B3CC-D3EA0FB16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ny question marks on black background">
            <a:extLst>
              <a:ext uri="{FF2B5EF4-FFF2-40B4-BE49-F238E27FC236}">
                <a16:creationId xmlns:a16="http://schemas.microsoft.com/office/drawing/2014/main" id="{705CFA92-7F13-4BBE-95BC-AF489046901D}"/>
              </a:ext>
            </a:extLst>
          </p:cNvPr>
          <p:cNvPicPr>
            <a:picLocks noChangeAspect="1"/>
          </p:cNvPicPr>
          <p:nvPr/>
        </p:nvPicPr>
        <p:blipFill rotWithShape="1">
          <a:blip r:embed="rId2">
            <a:duotone>
              <a:schemeClr val="bg2">
                <a:shade val="45000"/>
                <a:satMod val="135000"/>
              </a:schemeClr>
              <a:prstClr val="white"/>
            </a:duotone>
            <a:alphaModFix amt="35000"/>
          </a:blip>
          <a:srcRect t="7764" r="-1" b="-1"/>
          <a:stretch/>
        </p:blipFill>
        <p:spPr>
          <a:xfrm>
            <a:off x="20" y="-1"/>
            <a:ext cx="12188932" cy="6858000"/>
          </a:xfrm>
          <a:prstGeom prst="rect">
            <a:avLst/>
          </a:prstGeom>
        </p:spPr>
      </p:pic>
      <p:sp>
        <p:nvSpPr>
          <p:cNvPr id="2" name="Title 1">
            <a:extLst>
              <a:ext uri="{FF2B5EF4-FFF2-40B4-BE49-F238E27FC236}">
                <a16:creationId xmlns:a16="http://schemas.microsoft.com/office/drawing/2014/main" id="{450E9961-D3B8-419A-93CD-5B209FAFF2FC}"/>
              </a:ext>
            </a:extLst>
          </p:cNvPr>
          <p:cNvSpPr>
            <a:spLocks noGrp="1"/>
          </p:cNvSpPr>
          <p:nvPr>
            <p:ph type="title"/>
          </p:nvPr>
        </p:nvSpPr>
        <p:spPr>
          <a:xfrm>
            <a:off x="643467" y="643467"/>
            <a:ext cx="3684437" cy="5571066"/>
          </a:xfrm>
        </p:spPr>
        <p:txBody>
          <a:bodyPr>
            <a:normAutofit/>
          </a:bodyPr>
          <a:lstStyle/>
          <a:p>
            <a:pPr algn="r"/>
            <a:r>
              <a:rPr lang="en-US" dirty="0"/>
              <a:t>(Continued) Questions to Answer</a:t>
            </a:r>
          </a:p>
        </p:txBody>
      </p:sp>
      <p:cxnSp>
        <p:nvCxnSpPr>
          <p:cNvPr id="11" name="Straight Connector 10">
            <a:extLst>
              <a:ext uri="{FF2B5EF4-FFF2-40B4-BE49-F238E27FC236}">
                <a16:creationId xmlns:a16="http://schemas.microsoft.com/office/drawing/2014/main" id="{FBB7ADC3-53A0-44F2-914A-78CADAF334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45" y="1828800"/>
            <a:ext cx="0" cy="3200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7E7B28E-88C1-417D-A3A9-56A6A0E37DAE}"/>
              </a:ext>
            </a:extLst>
          </p:cNvPr>
          <p:cNvSpPr>
            <a:spLocks noGrp="1"/>
          </p:cNvSpPr>
          <p:nvPr>
            <p:ph idx="1"/>
          </p:nvPr>
        </p:nvSpPr>
        <p:spPr>
          <a:xfrm>
            <a:off x="4971351" y="473529"/>
            <a:ext cx="6574112" cy="6172200"/>
          </a:xfrm>
        </p:spPr>
        <p:txBody>
          <a:bodyPr anchor="ctr">
            <a:normAutofit lnSpcReduction="10000"/>
          </a:bodyPr>
          <a:lstStyle/>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Will a ‘run-of-the-mill’ personal laptop be sufficient for processing a convolutional neural net problem?</a:t>
            </a:r>
          </a:p>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Can interesting graphics be generated from a simple unbalanced binary classification problem?</a:t>
            </a:r>
          </a:p>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When lifting bits and pieces of code from multiple sources, is there any guidance on how many characters/lines need to be the same in order to necessitate reference citation?</a:t>
            </a:r>
          </a:p>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If the Delta variant of COVID-19 can be spread among </a:t>
            </a:r>
            <a:r>
              <a:rPr lang="en-US" sz="2400" i="1" dirty="0">
                <a:effectLst/>
                <a:latin typeface="Calibri" panose="020F0502020204030204" pitchFamily="34" charset="0"/>
                <a:ea typeface="Calibri" panose="020F0502020204030204" pitchFamily="34" charset="0"/>
                <a:cs typeface="Times New Roman" panose="02020603050405020304" pitchFamily="18" charset="0"/>
              </a:rPr>
              <a:t>fully vaccinated</a:t>
            </a:r>
            <a:r>
              <a:rPr lang="en-US" sz="2400" dirty="0">
                <a:effectLst/>
                <a:latin typeface="Calibri" panose="020F0502020204030204" pitchFamily="34" charset="0"/>
                <a:ea typeface="Calibri" panose="020F0502020204030204" pitchFamily="34" charset="0"/>
                <a:cs typeface="Times New Roman" panose="02020603050405020304" pitchFamily="18" charset="0"/>
              </a:rPr>
              <a:t> individuals, AND masks are proven to prevent transmission, why weren’t President Obama and the guests to his 60</a:t>
            </a:r>
            <a:r>
              <a:rPr lang="en-US" sz="24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sz="2400" dirty="0">
                <a:effectLst/>
                <a:latin typeface="Calibri" panose="020F0502020204030204" pitchFamily="34" charset="0"/>
                <a:ea typeface="Calibri" panose="020F0502020204030204" pitchFamily="34" charset="0"/>
                <a:cs typeface="Times New Roman" panose="02020603050405020304" pitchFamily="18" charset="0"/>
              </a:rPr>
              <a:t> birthday party extravaganza wearing masks?</a:t>
            </a:r>
          </a:p>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Is there a correlation between education level and individual compliance with CDC recommendations?</a:t>
            </a:r>
          </a:p>
        </p:txBody>
      </p:sp>
    </p:spTree>
    <p:extLst>
      <p:ext uri="{BB962C8B-B14F-4D97-AF65-F5344CB8AC3E}">
        <p14:creationId xmlns:p14="http://schemas.microsoft.com/office/powerpoint/2010/main" val="316641165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202AD-A852-429C-977A-9A0491D4B4F1}"/>
              </a:ext>
            </a:extLst>
          </p:cNvPr>
          <p:cNvSpPr>
            <a:spLocks noGrp="1"/>
          </p:cNvSpPr>
          <p:nvPr>
            <p:ph type="title"/>
          </p:nvPr>
        </p:nvSpPr>
        <p:spPr/>
        <p:txBody>
          <a:bodyPr/>
          <a:lstStyle/>
          <a:p>
            <a:r>
              <a:rPr lang="en-US" dirty="0"/>
              <a:t>Data Source</a:t>
            </a:r>
          </a:p>
        </p:txBody>
      </p:sp>
      <p:pic>
        <p:nvPicPr>
          <p:cNvPr id="4" name="Picture 3">
            <a:extLst>
              <a:ext uri="{FF2B5EF4-FFF2-40B4-BE49-F238E27FC236}">
                <a16:creationId xmlns:a16="http://schemas.microsoft.com/office/drawing/2014/main" id="{F99B138E-6459-4DC6-90E4-EA4C5D086843}"/>
              </a:ext>
            </a:extLst>
          </p:cNvPr>
          <p:cNvPicPr>
            <a:picLocks noChangeAspect="1"/>
          </p:cNvPicPr>
          <p:nvPr/>
        </p:nvPicPr>
        <p:blipFill>
          <a:blip r:embed="rId3"/>
          <a:stretch>
            <a:fillRect/>
          </a:stretch>
        </p:blipFill>
        <p:spPr>
          <a:xfrm>
            <a:off x="1447800" y="1637117"/>
            <a:ext cx="8963705" cy="4319858"/>
          </a:xfrm>
          <a:prstGeom prst="rect">
            <a:avLst/>
          </a:prstGeom>
        </p:spPr>
      </p:pic>
      <p:sp>
        <p:nvSpPr>
          <p:cNvPr id="5" name="TextBox 4">
            <a:extLst>
              <a:ext uri="{FF2B5EF4-FFF2-40B4-BE49-F238E27FC236}">
                <a16:creationId xmlns:a16="http://schemas.microsoft.com/office/drawing/2014/main" id="{7E374DB7-F036-4824-AA93-E06334F97728}"/>
              </a:ext>
            </a:extLst>
          </p:cNvPr>
          <p:cNvSpPr txBox="1"/>
          <p:nvPr/>
        </p:nvSpPr>
        <p:spPr>
          <a:xfrm>
            <a:off x="1289957" y="6106886"/>
            <a:ext cx="10091057" cy="369332"/>
          </a:xfrm>
          <a:prstGeom prst="rect">
            <a:avLst/>
          </a:prstGeom>
          <a:noFill/>
        </p:spPr>
        <p:txBody>
          <a:bodyPr wrap="square" rtlCol="0">
            <a:spAutoFit/>
          </a:bodyPr>
          <a:lstStyle/>
          <a:p>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https://www.kaggle.com/wobotintelligence/face-mask-detection-dataset</a:t>
            </a:r>
            <a:endParaRPr lang="en-US" dirty="0"/>
          </a:p>
        </p:txBody>
      </p:sp>
    </p:spTree>
    <p:extLst>
      <p:ext uri="{BB962C8B-B14F-4D97-AF65-F5344CB8AC3E}">
        <p14:creationId xmlns:p14="http://schemas.microsoft.com/office/powerpoint/2010/main" val="3189586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54A3047-708A-4AB6-A662-30E6D1F8E84C}"/>
              </a:ext>
            </a:extLst>
          </p:cNvPr>
          <p:cNvSpPr>
            <a:spLocks noGrp="1"/>
          </p:cNvSpPr>
          <p:nvPr>
            <p:ph type="title"/>
          </p:nvPr>
        </p:nvSpPr>
        <p:spPr>
          <a:xfrm>
            <a:off x="1024128" y="585216"/>
            <a:ext cx="5902061" cy="1499616"/>
          </a:xfrm>
        </p:spPr>
        <p:txBody>
          <a:bodyPr vert="horz" lIns="91440" tIns="45720" rIns="91440" bIns="45720" rtlCol="0" anchor="ctr">
            <a:normAutofit/>
          </a:bodyPr>
          <a:lstStyle/>
          <a:p>
            <a:r>
              <a:rPr lang="en-US"/>
              <a:t>Methods - </a:t>
            </a:r>
          </a:p>
        </p:txBody>
      </p:sp>
      <p:sp>
        <p:nvSpPr>
          <p:cNvPr id="4" name="Content Placeholder 3">
            <a:extLst>
              <a:ext uri="{FF2B5EF4-FFF2-40B4-BE49-F238E27FC236}">
                <a16:creationId xmlns:a16="http://schemas.microsoft.com/office/drawing/2014/main" id="{4E6410FC-5D8F-487A-89D5-E623AF19379B}"/>
              </a:ext>
            </a:extLst>
          </p:cNvPr>
          <p:cNvSpPr>
            <a:spLocks noGrp="1"/>
          </p:cNvSpPr>
          <p:nvPr>
            <p:ph sz="half" idx="1"/>
          </p:nvPr>
        </p:nvSpPr>
        <p:spPr>
          <a:xfrm>
            <a:off x="1024128" y="2286000"/>
            <a:ext cx="5902061" cy="3931920"/>
          </a:xfrm>
        </p:spPr>
        <p:txBody>
          <a:bodyPr vert="horz" lIns="45720" tIns="45720" rIns="45720" bIns="45720" rtlCol="0">
            <a:normAutofit/>
          </a:bodyPr>
          <a:lstStyle/>
          <a:p>
            <a:r>
              <a:rPr lang="en-US" dirty="0"/>
              <a:t>Convnet</a:t>
            </a:r>
          </a:p>
          <a:p>
            <a:r>
              <a:rPr lang="en-US" dirty="0"/>
              <a:t>Three strategies</a:t>
            </a:r>
          </a:p>
          <a:p>
            <a:pPr lvl="1"/>
            <a:r>
              <a:rPr lang="en-US" dirty="0"/>
              <a:t>Train from scratch</a:t>
            </a:r>
          </a:p>
          <a:p>
            <a:pPr lvl="1"/>
            <a:r>
              <a:rPr lang="en-US" dirty="0"/>
              <a:t>Feature extraction using pretrained model</a:t>
            </a:r>
          </a:p>
          <a:p>
            <a:pPr lvl="1"/>
            <a:r>
              <a:rPr lang="en-US" dirty="0"/>
              <a:t>Fine-tuning</a:t>
            </a:r>
          </a:p>
          <a:p>
            <a:r>
              <a:rPr lang="en-US" dirty="0"/>
              <a:t>“…deep learning models are by nature highly </a:t>
            </a:r>
            <a:r>
              <a:rPr lang="en-US" dirty="0" err="1"/>
              <a:t>repurposable</a:t>
            </a:r>
            <a:r>
              <a:rPr lang="en-US" dirty="0"/>
              <a:t>…reuse it on a significantly different problem with only minor changes…” (Chollet, 2018)</a:t>
            </a:r>
          </a:p>
        </p:txBody>
      </p:sp>
      <p:pic>
        <p:nvPicPr>
          <p:cNvPr id="7" name="Picture 6" descr="A picture containing text&#10;&#10;Description automatically generated">
            <a:extLst>
              <a:ext uri="{FF2B5EF4-FFF2-40B4-BE49-F238E27FC236}">
                <a16:creationId xmlns:a16="http://schemas.microsoft.com/office/drawing/2014/main" id="{2746D4B0-4F00-4FAB-A246-35ECF28F5233}"/>
              </a:ext>
            </a:extLst>
          </p:cNvPr>
          <p:cNvPicPr>
            <a:picLocks noChangeAspect="1"/>
          </p:cNvPicPr>
          <p:nvPr/>
        </p:nvPicPr>
        <p:blipFill rotWithShape="1">
          <a:blip r:embed="rId3"/>
          <a:srcRect r="16178" b="-1"/>
          <a:stretch/>
        </p:blipFill>
        <p:spPr>
          <a:xfrm>
            <a:off x="7665282" y="640080"/>
            <a:ext cx="3773624" cy="5577840"/>
          </a:xfrm>
          <a:prstGeom prst="rect">
            <a:avLst/>
          </a:prstGeom>
        </p:spPr>
      </p:pic>
    </p:spTree>
    <p:extLst>
      <p:ext uri="{BB962C8B-B14F-4D97-AF65-F5344CB8AC3E}">
        <p14:creationId xmlns:p14="http://schemas.microsoft.com/office/powerpoint/2010/main" val="3813686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06779-A194-4F37-B9DF-C6A7930963F7}"/>
              </a:ext>
            </a:extLst>
          </p:cNvPr>
          <p:cNvSpPr>
            <a:spLocks noGrp="1"/>
          </p:cNvSpPr>
          <p:nvPr>
            <p:ph type="title"/>
          </p:nvPr>
        </p:nvSpPr>
        <p:spPr>
          <a:xfrm>
            <a:off x="1235964" y="4993930"/>
            <a:ext cx="9720072" cy="1499616"/>
          </a:xfrm>
        </p:spPr>
        <p:txBody>
          <a:bodyPr>
            <a:normAutofit/>
          </a:bodyPr>
          <a:lstStyle/>
          <a:p>
            <a:r>
              <a:rPr lang="en-US" sz="2000" cap="none" dirty="0">
                <a:latin typeface="+mn-lt"/>
              </a:rPr>
              <a:t>Things were looking good to start with.</a:t>
            </a:r>
          </a:p>
        </p:txBody>
      </p:sp>
      <p:pic>
        <p:nvPicPr>
          <p:cNvPr id="6" name="Picture 5" descr="Graphical user interface, text&#10;&#10;Description automatically generated">
            <a:extLst>
              <a:ext uri="{FF2B5EF4-FFF2-40B4-BE49-F238E27FC236}">
                <a16:creationId xmlns:a16="http://schemas.microsoft.com/office/drawing/2014/main" id="{6375337E-2591-444C-923B-46C5DD579868}"/>
              </a:ext>
            </a:extLst>
          </p:cNvPr>
          <p:cNvPicPr>
            <a:picLocks noChangeAspect="1"/>
          </p:cNvPicPr>
          <p:nvPr/>
        </p:nvPicPr>
        <p:blipFill>
          <a:blip r:embed="rId2"/>
          <a:stretch>
            <a:fillRect/>
          </a:stretch>
        </p:blipFill>
        <p:spPr>
          <a:xfrm>
            <a:off x="859971" y="585216"/>
            <a:ext cx="3801005" cy="4229690"/>
          </a:xfrm>
          <a:prstGeom prst="rect">
            <a:avLst/>
          </a:prstGeom>
        </p:spPr>
      </p:pic>
      <p:pic>
        <p:nvPicPr>
          <p:cNvPr id="8" name="Picture 7" descr="Graphical user interface, text, table&#10;&#10;Description automatically generated with medium confidence">
            <a:extLst>
              <a:ext uri="{FF2B5EF4-FFF2-40B4-BE49-F238E27FC236}">
                <a16:creationId xmlns:a16="http://schemas.microsoft.com/office/drawing/2014/main" id="{E7553164-4896-4ED3-91FE-1A49B71843A6}"/>
              </a:ext>
            </a:extLst>
          </p:cNvPr>
          <p:cNvPicPr>
            <a:picLocks noChangeAspect="1"/>
          </p:cNvPicPr>
          <p:nvPr/>
        </p:nvPicPr>
        <p:blipFill>
          <a:blip r:embed="rId3"/>
          <a:stretch>
            <a:fillRect/>
          </a:stretch>
        </p:blipFill>
        <p:spPr>
          <a:xfrm>
            <a:off x="5594969" y="585216"/>
            <a:ext cx="5572903" cy="3810532"/>
          </a:xfrm>
          <a:prstGeom prst="rect">
            <a:avLst/>
          </a:prstGeom>
        </p:spPr>
      </p:pic>
    </p:spTree>
    <p:extLst>
      <p:ext uri="{BB962C8B-B14F-4D97-AF65-F5344CB8AC3E}">
        <p14:creationId xmlns:p14="http://schemas.microsoft.com/office/powerpoint/2010/main" val="983911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080B2-210C-4C57-9B1C-B6B3F7F333AF}"/>
              </a:ext>
            </a:extLst>
          </p:cNvPr>
          <p:cNvSpPr>
            <a:spLocks noGrp="1"/>
          </p:cNvSpPr>
          <p:nvPr>
            <p:ph type="title"/>
          </p:nvPr>
        </p:nvSpPr>
        <p:spPr>
          <a:xfrm>
            <a:off x="583257" y="4777518"/>
            <a:ext cx="5654257" cy="1499616"/>
          </a:xfrm>
        </p:spPr>
        <p:txBody>
          <a:bodyPr>
            <a:normAutofit/>
          </a:bodyPr>
          <a:lstStyle/>
          <a:p>
            <a:r>
              <a:rPr lang="en-US" sz="2000" cap="none" dirty="0">
                <a:latin typeface="+mn-lt"/>
              </a:rPr>
              <a:t>By this point, I thought this was going to be a ‘piece of cake!’</a:t>
            </a:r>
          </a:p>
        </p:txBody>
      </p:sp>
      <p:pic>
        <p:nvPicPr>
          <p:cNvPr id="6" name="Picture 5" descr="Graphical user interface, text, application, email&#10;&#10;Description automatically generated">
            <a:extLst>
              <a:ext uri="{FF2B5EF4-FFF2-40B4-BE49-F238E27FC236}">
                <a16:creationId xmlns:a16="http://schemas.microsoft.com/office/drawing/2014/main" id="{3608C718-A562-4265-8BFB-D83F06C31AE5}"/>
              </a:ext>
            </a:extLst>
          </p:cNvPr>
          <p:cNvPicPr>
            <a:picLocks noChangeAspect="1"/>
          </p:cNvPicPr>
          <p:nvPr/>
        </p:nvPicPr>
        <p:blipFill>
          <a:blip r:embed="rId2"/>
          <a:stretch>
            <a:fillRect/>
          </a:stretch>
        </p:blipFill>
        <p:spPr>
          <a:xfrm>
            <a:off x="289336" y="333150"/>
            <a:ext cx="7106642" cy="3219899"/>
          </a:xfrm>
          <a:prstGeom prst="rect">
            <a:avLst/>
          </a:prstGeom>
        </p:spPr>
      </p:pic>
      <p:pic>
        <p:nvPicPr>
          <p:cNvPr id="8" name="Picture 7" descr="Chart, bar chart&#10;&#10;Description automatically generated">
            <a:extLst>
              <a:ext uri="{FF2B5EF4-FFF2-40B4-BE49-F238E27FC236}">
                <a16:creationId xmlns:a16="http://schemas.microsoft.com/office/drawing/2014/main" id="{BDD72C9D-AF22-49F1-B127-14C51FD35A71}"/>
              </a:ext>
            </a:extLst>
          </p:cNvPr>
          <p:cNvPicPr>
            <a:picLocks noChangeAspect="1"/>
          </p:cNvPicPr>
          <p:nvPr/>
        </p:nvPicPr>
        <p:blipFill>
          <a:blip r:embed="rId3"/>
          <a:stretch>
            <a:fillRect/>
          </a:stretch>
        </p:blipFill>
        <p:spPr>
          <a:xfrm>
            <a:off x="6498771" y="1557619"/>
            <a:ext cx="4936371" cy="4715165"/>
          </a:xfrm>
          <a:prstGeom prst="rect">
            <a:avLst/>
          </a:prstGeom>
        </p:spPr>
      </p:pic>
    </p:spTree>
    <p:extLst>
      <p:ext uri="{BB962C8B-B14F-4D97-AF65-F5344CB8AC3E}">
        <p14:creationId xmlns:p14="http://schemas.microsoft.com/office/powerpoint/2010/main" val="3373049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1BB00-6840-4A42-BE4F-C756F0C51071}"/>
              </a:ext>
            </a:extLst>
          </p:cNvPr>
          <p:cNvSpPr>
            <a:spLocks noGrp="1"/>
          </p:cNvSpPr>
          <p:nvPr>
            <p:ph type="title"/>
          </p:nvPr>
        </p:nvSpPr>
        <p:spPr>
          <a:xfrm>
            <a:off x="3882214" y="421931"/>
            <a:ext cx="2927386" cy="1499616"/>
          </a:xfrm>
        </p:spPr>
        <p:txBody>
          <a:bodyPr>
            <a:normAutofit/>
          </a:bodyPr>
          <a:lstStyle/>
          <a:p>
            <a:r>
              <a:rPr lang="en-US" sz="2000" cap="none" dirty="0">
                <a:latin typeface="+mn-lt"/>
              </a:rPr>
              <a:t>Then THIS happened…</a:t>
            </a:r>
          </a:p>
        </p:txBody>
      </p:sp>
      <p:pic>
        <p:nvPicPr>
          <p:cNvPr id="6" name="Picture 5" descr="Chart&#10;&#10;Description automatically generated">
            <a:extLst>
              <a:ext uri="{FF2B5EF4-FFF2-40B4-BE49-F238E27FC236}">
                <a16:creationId xmlns:a16="http://schemas.microsoft.com/office/drawing/2014/main" id="{03B5712D-3D55-43B6-9E3E-C879AB68ECD7}"/>
              </a:ext>
            </a:extLst>
          </p:cNvPr>
          <p:cNvPicPr>
            <a:picLocks noChangeAspect="1"/>
          </p:cNvPicPr>
          <p:nvPr/>
        </p:nvPicPr>
        <p:blipFill>
          <a:blip r:embed="rId3"/>
          <a:stretch>
            <a:fillRect/>
          </a:stretch>
        </p:blipFill>
        <p:spPr>
          <a:xfrm>
            <a:off x="6846094" y="211571"/>
            <a:ext cx="4867954" cy="3419952"/>
          </a:xfrm>
          <a:prstGeom prst="rect">
            <a:avLst/>
          </a:prstGeom>
        </p:spPr>
      </p:pic>
      <p:pic>
        <p:nvPicPr>
          <p:cNvPr id="8" name="Picture 7" descr="Text&#10;&#10;Description automatically generated">
            <a:extLst>
              <a:ext uri="{FF2B5EF4-FFF2-40B4-BE49-F238E27FC236}">
                <a16:creationId xmlns:a16="http://schemas.microsoft.com/office/drawing/2014/main" id="{AE081679-A7E1-46C2-8905-C5EA5AD1F84F}"/>
              </a:ext>
            </a:extLst>
          </p:cNvPr>
          <p:cNvPicPr>
            <a:picLocks noChangeAspect="1"/>
          </p:cNvPicPr>
          <p:nvPr/>
        </p:nvPicPr>
        <p:blipFill>
          <a:blip r:embed="rId4"/>
          <a:stretch>
            <a:fillRect/>
          </a:stretch>
        </p:blipFill>
        <p:spPr>
          <a:xfrm>
            <a:off x="182543" y="3167743"/>
            <a:ext cx="6808811" cy="3419951"/>
          </a:xfrm>
          <a:prstGeom prst="rect">
            <a:avLst/>
          </a:prstGeom>
        </p:spPr>
      </p:pic>
      <p:sp>
        <p:nvSpPr>
          <p:cNvPr id="9" name="Title 1">
            <a:extLst>
              <a:ext uri="{FF2B5EF4-FFF2-40B4-BE49-F238E27FC236}">
                <a16:creationId xmlns:a16="http://schemas.microsoft.com/office/drawing/2014/main" id="{A4CA091B-5FF9-41EE-A331-967C121F1B18}"/>
              </a:ext>
            </a:extLst>
          </p:cNvPr>
          <p:cNvSpPr txBox="1">
            <a:spLocks/>
          </p:cNvSpPr>
          <p:nvPr/>
        </p:nvSpPr>
        <p:spPr>
          <a:xfrm>
            <a:off x="7218099" y="4738117"/>
            <a:ext cx="2927386" cy="149961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2000" cap="none" dirty="0">
                <a:latin typeface="+mn-lt"/>
              </a:rPr>
              <a:t>…resulting in THIS!</a:t>
            </a:r>
          </a:p>
        </p:txBody>
      </p:sp>
    </p:spTree>
    <p:extLst>
      <p:ext uri="{BB962C8B-B14F-4D97-AF65-F5344CB8AC3E}">
        <p14:creationId xmlns:p14="http://schemas.microsoft.com/office/powerpoint/2010/main" val="12430715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2912</TotalTime>
  <Words>2459</Words>
  <Application>Microsoft Office PowerPoint</Application>
  <PresentationFormat>Widescreen</PresentationFormat>
  <Paragraphs>124</Paragraphs>
  <Slides>25</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Calibri</vt:lpstr>
      <vt:lpstr>Times New Roman</vt:lpstr>
      <vt:lpstr>Tw Cen MT</vt:lpstr>
      <vt:lpstr>Tw Cen MT Condensed</vt:lpstr>
      <vt:lpstr>Wingdings 3</vt:lpstr>
      <vt:lpstr>Integral</vt:lpstr>
      <vt:lpstr>Attempting FaceMask Screening Automation using Image Recognition</vt:lpstr>
      <vt:lpstr>Table of Contents</vt:lpstr>
      <vt:lpstr>Questions to Answer</vt:lpstr>
      <vt:lpstr>(Continued) Questions to Answer</vt:lpstr>
      <vt:lpstr>Data Source</vt:lpstr>
      <vt:lpstr>Methods - </vt:lpstr>
      <vt:lpstr>Things were looking good to start with.</vt:lpstr>
      <vt:lpstr>By this point, I thought this was going to be a ‘piece of cake!’</vt:lpstr>
      <vt:lpstr>Then THIS happened…</vt:lpstr>
      <vt:lpstr>…the suspected culprit – poor logic in the For loop</vt:lpstr>
      <vt:lpstr>Question 1</vt:lpstr>
      <vt:lpstr>Question 2 </vt:lpstr>
      <vt:lpstr>Question 3</vt:lpstr>
      <vt:lpstr>Question 4</vt:lpstr>
      <vt:lpstr>Question 5</vt:lpstr>
      <vt:lpstr>Question 6</vt:lpstr>
      <vt:lpstr>Question 7</vt:lpstr>
      <vt:lpstr>Question 8</vt:lpstr>
      <vt:lpstr>Question 9</vt:lpstr>
      <vt:lpstr>Question 10</vt:lpstr>
      <vt:lpstr>Analysis and Findings</vt:lpstr>
      <vt:lpstr>Conclusion</vt:lpstr>
      <vt:lpstr>PowerPoint Presentation</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Scott Branch</dc:creator>
  <cp:lastModifiedBy>Scott Branch</cp:lastModifiedBy>
  <cp:revision>11</cp:revision>
  <dcterms:created xsi:type="dcterms:W3CDTF">2021-08-10T21:22:39Z</dcterms:created>
  <dcterms:modified xsi:type="dcterms:W3CDTF">2021-08-13T02:39:05Z</dcterms:modified>
</cp:coreProperties>
</file>