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9"/>
  </p:notesMasterIdLst>
  <p:sldIdLst>
    <p:sldId id="258" r:id="rId4"/>
    <p:sldId id="257" r:id="rId5"/>
    <p:sldId id="262" r:id="rId6"/>
    <p:sldId id="259" r:id="rId7"/>
    <p:sldId id="260" r:id="rId8"/>
  </p:sldIdLst>
  <p:sldSz cx="10969625" cy="6170613"/>
  <p:notesSz cx="6858000" cy="9144000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49"/>
    <a:srgbClr val="999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22.07.2019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2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image" Target="../media/image2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2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Add Closing Phrase</a:t>
            </a:r>
            <a:endParaRPr lang="de-DE" dirty="0"/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Pres. Title</a:t>
            </a:r>
            <a:endParaRPr lang="de-DE" dirty="0"/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Add Chapter Title</a:t>
            </a:r>
            <a:endParaRPr lang="de-DE" dirty="0"/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de-DE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de-DE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3" descr="bottom_d2_169.png"/>
          <p:cNvPicPr>
            <a:picLocks noSel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de-DE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/>
              <a:t>Add Chapter Title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GB" sz="550" b="0" i="0" u="none" strike="noStrike" kern="0" baseline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Add Text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de-DE" sz="600" kern="0" baseline="0" noProof="1">
                <a:solidFill>
                  <a:schemeClr val="tx1"/>
                </a:solidFill>
                <a:latin typeface="+mn-lt"/>
              </a:rPr>
              <a:t>PEA4-Fe | 2019-07-18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de-DE" sz="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kern="0" baseline="0">
                <a:solidFill>
                  <a:srgbClr val="B2B3B5"/>
                </a:solidFill>
                <a:latin typeface="+mn-lt"/>
              </a:rPr>
              <a:t>© 2019 Robert Bosch LLC and affiliates. All rights reserved.</a:t>
            </a:r>
            <a:endParaRPr lang="de-DE" sz="600" kern="0" baseline="0" dirty="0">
              <a:solidFill>
                <a:srgbClr val="B2B3B5"/>
              </a:solidFill>
              <a:latin typeface="+mn-lt"/>
            </a:endParaRP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kern="0" baseline="0">
                <a:solidFill>
                  <a:schemeClr val="tx1"/>
                </a:solidFill>
              </a:rPr>
              <a:t>%repositoryremark%</a:t>
            </a:r>
            <a:r>
              <a:rPr lang="de-DE" sz="600" kern="0" baseline="0">
                <a:solidFill>
                  <a:srgbClr val="B2B3B5"/>
                </a:solidFill>
              </a:rPr>
              <a:t>%copyright%</a:t>
            </a:r>
            <a:endParaRPr lang="de-DE" sz="600" kern="0" baseline="0" dirty="0">
              <a:solidFill>
                <a:srgbClr val="B2B3B5"/>
              </a:solidFill>
            </a:endParaRP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de-DE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de-DE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KALE 3.0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104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Wish list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KALE 3.0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126" y="2485044"/>
            <a:ext cx="3170009" cy="1417768"/>
          </a:xfrm>
          <a:prstGeom prst="rect">
            <a:avLst/>
          </a:prstGeom>
          <a:ln>
            <a:solidFill>
              <a:srgbClr val="006249"/>
            </a:solidFill>
          </a:ln>
        </p:spPr>
      </p:pic>
      <p:sp>
        <p:nvSpPr>
          <p:cNvPr id="7" name="Oval 6"/>
          <p:cNvSpPr/>
          <p:nvPr/>
        </p:nvSpPr>
        <p:spPr>
          <a:xfrm>
            <a:off x="1625038" y="1520561"/>
            <a:ext cx="1932317" cy="94890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Web-based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09588" y="3270332"/>
            <a:ext cx="1932317" cy="94890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 smtClean="0">
                <a:solidFill>
                  <a:srgbClr val="000000"/>
                </a:solidFill>
                <a:latin typeface="Bosch Office Sans"/>
              </a:rPr>
              <a:t>Users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803692" y="3193928"/>
            <a:ext cx="2170981" cy="94890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Easier and Faster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517570" y="1511253"/>
            <a:ext cx="2170981" cy="94890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Bosch Design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41644" y="4402150"/>
            <a:ext cx="2170981" cy="94890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Save Comparisons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74673" y="4402150"/>
            <a:ext cx="2170981" cy="94890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Consistent Database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56639" y="1036800"/>
            <a:ext cx="2170981" cy="94890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More Charts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221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KALE 3.0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KALE 3.0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126" y="2485044"/>
            <a:ext cx="3170009" cy="1417768"/>
          </a:xfrm>
          <a:prstGeom prst="rect">
            <a:avLst/>
          </a:prstGeom>
          <a:ln>
            <a:solidFill>
              <a:srgbClr val="006249"/>
            </a:solidFill>
          </a:ln>
        </p:spPr>
      </p:pic>
      <p:sp>
        <p:nvSpPr>
          <p:cNvPr id="7" name="Oval 6"/>
          <p:cNvSpPr/>
          <p:nvPr/>
        </p:nvSpPr>
        <p:spPr>
          <a:xfrm>
            <a:off x="1625038" y="1520561"/>
            <a:ext cx="1932317" cy="94890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Easy Accessible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09588" y="3270332"/>
            <a:ext cx="1932317" cy="94890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Cloud Database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803692" y="3193928"/>
            <a:ext cx="2170981" cy="94890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Fast Comparison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517570" y="1511253"/>
            <a:ext cx="2170981" cy="94890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Online Reports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141644" y="4402150"/>
            <a:ext cx="2170981" cy="94890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Archive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Results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974673" y="4402150"/>
            <a:ext cx="2170981" cy="94890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Users with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Permissions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556639" y="1036800"/>
            <a:ext cx="2170981" cy="948906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Interactive Charts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826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smtClean="0"/>
              <a:t>KALE 3.0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4</a:t>
            </a:fld>
            <a:endParaRPr lang="de-DE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22997796"/>
              </p:ext>
            </p:extLst>
          </p:nvPr>
        </p:nvGraphicFramePr>
        <p:xfrm>
          <a:off x="258763" y="1295400"/>
          <a:ext cx="1045051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4582">
                  <a:extLst>
                    <a:ext uri="{9D8B030D-6E8A-4147-A177-3AD203B41FA5}">
                      <a16:colId xmlns:a16="http://schemas.microsoft.com/office/drawing/2014/main" val="882363064"/>
                    </a:ext>
                  </a:extLst>
                </a:gridCol>
                <a:gridCol w="4359564">
                  <a:extLst>
                    <a:ext uri="{9D8B030D-6E8A-4147-A177-3AD203B41FA5}">
                      <a16:colId xmlns:a16="http://schemas.microsoft.com/office/drawing/2014/main" val="2045775641"/>
                    </a:ext>
                  </a:extLst>
                </a:gridCol>
                <a:gridCol w="3366366">
                  <a:extLst>
                    <a:ext uri="{9D8B030D-6E8A-4147-A177-3AD203B41FA5}">
                      <a16:colId xmlns:a16="http://schemas.microsoft.com/office/drawing/2014/main" val="342063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Monthly Costs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39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V-Server</a:t>
                      </a:r>
                      <a:r>
                        <a:rPr lang="en-US" baseline="0" dirty="0" smtClean="0"/>
                        <a:t> Linux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Webserver to run the application</a:t>
                      </a:r>
                    </a:p>
                    <a:p>
                      <a:r>
                        <a:rPr lang="en-US" dirty="0" smtClean="0"/>
                        <a:t>(4 GB Memory, 4 Cores, 32 GB Storage)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122.70 </a:t>
                      </a:r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 ≈ $ 138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3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Database MongoDB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</a:t>
                      </a:r>
                      <a:r>
                        <a:rPr lang="en-US" baseline="0" dirty="0" smtClean="0"/>
                        <a:t> all application data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0.-</a:t>
                      </a:r>
                      <a:r>
                        <a:rPr lang="en-US" baseline="0" dirty="0" smtClean="0"/>
                        <a:t> </a:t>
                      </a:r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r>
                        <a:rPr lang="de-DE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(hosted on own V-Server)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44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r>
                        <a:rPr lang="en-US" baseline="0" dirty="0" smtClean="0"/>
                        <a:t> kale.bosch.com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comfortable</a:t>
                      </a:r>
                      <a:r>
                        <a:rPr lang="en-US" baseline="0" dirty="0" smtClean="0"/>
                        <a:t> access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0.-</a:t>
                      </a:r>
                      <a:r>
                        <a:rPr lang="en-US" baseline="0" dirty="0" smtClean="0"/>
                        <a:t> </a:t>
                      </a:r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de-D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8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SSL-Certificate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encrypted,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secure access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0.-</a:t>
                      </a:r>
                      <a:r>
                        <a:rPr lang="en-US" baseline="0" dirty="0" smtClean="0"/>
                        <a:t> </a:t>
                      </a:r>
                      <a:r>
                        <a:rPr lang="de-DE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032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116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to KALE 3.0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5</a:t>
            </a:fld>
            <a:endParaRPr lang="de-DE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89488845"/>
              </p:ext>
            </p:extLst>
          </p:nvPr>
        </p:nvGraphicFramePr>
        <p:xfrm>
          <a:off x="258763" y="1295400"/>
          <a:ext cx="10450512" cy="3550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492">
                  <a:extLst>
                    <a:ext uri="{9D8B030D-6E8A-4147-A177-3AD203B41FA5}">
                      <a16:colId xmlns:a16="http://schemas.microsoft.com/office/drawing/2014/main" val="3507349994"/>
                    </a:ext>
                  </a:extLst>
                </a:gridCol>
                <a:gridCol w="3851563">
                  <a:extLst>
                    <a:ext uri="{9D8B030D-6E8A-4147-A177-3AD203B41FA5}">
                      <a16:colId xmlns:a16="http://schemas.microsoft.com/office/drawing/2014/main" val="3949024328"/>
                    </a:ext>
                  </a:extLst>
                </a:gridCol>
                <a:gridCol w="4151457">
                  <a:extLst>
                    <a:ext uri="{9D8B030D-6E8A-4147-A177-3AD203B41FA5}">
                      <a16:colId xmlns:a16="http://schemas.microsoft.com/office/drawing/2014/main" val="2827779330"/>
                    </a:ext>
                  </a:extLst>
                </a:gridCol>
              </a:tblGrid>
              <a:tr h="2594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 </a:t>
                      </a:r>
                      <a:endParaRPr lang="de-D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Kale 2.0 XLSX</a:t>
                      </a:r>
                      <a:endParaRPr lang="de-D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Kale 3.0 Web</a:t>
                      </a:r>
                      <a:endParaRPr lang="de-DE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5006815"/>
                  </a:ext>
                </a:extLst>
              </a:tr>
              <a:tr h="2594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Platform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/>
                        <a:t>PC / Excel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PC, Tablet, </a:t>
                      </a:r>
                      <a:r>
                        <a:rPr lang="en-US" sz="1800" kern="1200" dirty="0" smtClean="0"/>
                        <a:t>Phone / Browser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4421389"/>
                  </a:ext>
                </a:extLst>
              </a:tr>
              <a:tr h="2594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Program language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Visual Basics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JavaScript</a:t>
                      </a:r>
                      <a:endParaRPr lang="de-DE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268994"/>
                  </a:ext>
                </a:extLst>
              </a:tr>
              <a:tr h="3107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Development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Department </a:t>
                      </a:r>
                      <a:r>
                        <a:rPr lang="en-US" sz="1800" kern="1200" dirty="0" smtClean="0"/>
                        <a:t>is familiar </a:t>
                      </a:r>
                      <a:r>
                        <a:rPr lang="en-US" sz="1800" kern="1200" dirty="0"/>
                        <a:t>with VBA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/>
                        <a:t>Need to learn JavaScript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5104841"/>
                  </a:ext>
                </a:extLst>
              </a:tr>
              <a:tr h="2594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Deploy Application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save and share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/>
                        <a:t>Build and upload to Webserver</a:t>
                      </a:r>
                      <a:endParaRPr lang="de-DE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0546227"/>
                  </a:ext>
                </a:extLst>
              </a:tr>
              <a:tr h="25941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See Database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Open Worksheet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Use special program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5780304"/>
                  </a:ext>
                </a:extLst>
              </a:tr>
              <a:tr h="3253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Version of Database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Multiple Versions in parallel possible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Only one consistent Cloud </a:t>
                      </a:r>
                      <a:r>
                        <a:rPr lang="en-US" sz="1800" kern="1200" dirty="0" smtClean="0"/>
                        <a:t>Database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5123364"/>
                  </a:ext>
                </a:extLst>
              </a:tr>
              <a:tr h="6550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Projects and Particles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Saved as PDF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Particles are in Projects organized and saved on Cloud Database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2073727"/>
                  </a:ext>
                </a:extLst>
              </a:tr>
              <a:tr h="3326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Reports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Internal as pdf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Internal and External as Link and </a:t>
                      </a:r>
                      <a:r>
                        <a:rPr lang="en-US" sz="1800" kern="1200" dirty="0" smtClean="0"/>
                        <a:t>Print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370951"/>
                  </a:ext>
                </a:extLst>
              </a:tr>
              <a:tr h="4367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Users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Regular User, Database Manager and Admin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/>
                        <a:t>Multiple users with </a:t>
                      </a:r>
                      <a:r>
                        <a:rPr lang="en-US" sz="1800" kern="1200" dirty="0" smtClean="0"/>
                        <a:t>personal Login and custom permissions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3730406"/>
                  </a:ext>
                </a:extLst>
              </a:tr>
            </a:tbl>
          </a:graphicData>
        </a:graphic>
      </p:graphicFrame>
      <p:sp>
        <p:nvSpPr>
          <p:cNvPr id="11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9200" y="259200"/>
            <a:ext cx="10450800" cy="388800"/>
          </a:xfrm>
        </p:spPr>
        <p:txBody>
          <a:bodyPr/>
          <a:lstStyle/>
          <a:p>
            <a:r>
              <a:rPr lang="de-DE" dirty="0" smtClean="0"/>
              <a:t>KALE 3.0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345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Bosch NG">
  <a:themeElements>
    <a:clrScheme name="Bosch Dark Green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A5139"/>
      </a:accent1>
      <a:accent2>
        <a:srgbClr val="6EA293"/>
      </a:accent2>
      <a:accent3>
        <a:srgbClr val="B2B3B5"/>
      </a:accent3>
      <a:accent4>
        <a:srgbClr val="424C58"/>
      </a:accent4>
      <a:accent5>
        <a:srgbClr val="67B419"/>
      </a:accent5>
      <a:accent6>
        <a:srgbClr val="AEDB7D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1.pptx" id="{6D85BA78-7D2F-4CC1-B852-648408ADA362}" vid="{9DE09E84-564A-4D2B-9055-A5F85BDDC28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sch Dark Green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A5139"/>
    </a:accent1>
    <a:accent2>
      <a:srgbClr val="6EA293"/>
    </a:accent2>
    <a:accent3>
      <a:srgbClr val="B2B3B5"/>
    </a:accent3>
    <a:accent4>
      <a:srgbClr val="424C58"/>
    </a:accent4>
    <a:accent5>
      <a:srgbClr val="67B419"/>
    </a:accent5>
    <a:accent6>
      <a:srgbClr val="AEDB7D"/>
    </a:accent6>
    <a:hlink>
      <a:srgbClr val="738CB4"/>
    </a:hlink>
    <a:folHlink>
      <a:srgbClr val="B0BBD0"/>
    </a:folHlink>
  </a:clrScheme>
</a:themeOverride>
</file>

<file path=ppt/theme/themeOverride2.xml><?xml version="1.0" encoding="utf-8"?>
<a:themeOverride xmlns:a="http://schemas.openxmlformats.org/drawingml/2006/main">
  <a:clrScheme name="Bosch Dark Green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A5139"/>
    </a:accent1>
    <a:accent2>
      <a:srgbClr val="6EA293"/>
    </a:accent2>
    <a:accent3>
      <a:srgbClr val="B2B3B5"/>
    </a:accent3>
    <a:accent4>
      <a:srgbClr val="424C58"/>
    </a:accent4>
    <a:accent5>
      <a:srgbClr val="67B419"/>
    </a:accent5>
    <a:accent6>
      <a:srgbClr val="AEDB7D"/>
    </a:accent6>
    <a:hlink>
      <a:srgbClr val="738CB4"/>
    </a:hlink>
    <a:folHlink>
      <a:srgbClr val="B0BBD0"/>
    </a:folHlink>
  </a:clrScheme>
</a:themeOverride>
</file>

<file path=ppt/theme/themeOverride3.xml><?xml version="1.0" encoding="utf-8"?>
<a:themeOverride xmlns:a="http://schemas.openxmlformats.org/drawingml/2006/main">
  <a:clrScheme name="Bosch Dark Green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A5139"/>
    </a:accent1>
    <a:accent2>
      <a:srgbClr val="6EA293"/>
    </a:accent2>
    <a:accent3>
      <a:srgbClr val="B2B3B5"/>
    </a:accent3>
    <a:accent4>
      <a:srgbClr val="424C58"/>
    </a:accent4>
    <a:accent5>
      <a:srgbClr val="67B419"/>
    </a:accent5>
    <a:accent6>
      <a:srgbClr val="AEDB7D"/>
    </a:accent6>
    <a:hlink>
      <a:srgbClr val="738CB4"/>
    </a:hlink>
    <a:folHlink>
      <a:srgbClr val="B0BBD0"/>
    </a:folHlink>
  </a:clrScheme>
</a:themeOverride>
</file>

<file path=ppt/theme/themeOverride4.xml><?xml version="1.0" encoding="utf-8"?>
<a:themeOverride xmlns:a="http://schemas.openxmlformats.org/drawingml/2006/main">
  <a:clrScheme name="Bosch Dark Green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A5139"/>
    </a:accent1>
    <a:accent2>
      <a:srgbClr val="6EA293"/>
    </a:accent2>
    <a:accent3>
      <a:srgbClr val="B2B3B5"/>
    </a:accent3>
    <a:accent4>
      <a:srgbClr val="424C58"/>
    </a:accent4>
    <a:accent5>
      <a:srgbClr val="67B419"/>
    </a:accent5>
    <a:accent6>
      <a:srgbClr val="AEDB7D"/>
    </a:accent6>
    <a:hlink>
      <a:srgbClr val="738CB4"/>
    </a:hlink>
    <a:folHlink>
      <a:srgbClr val="B0BB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PEA4-Fe</OrgInhalt>
      <Wert>PEA4-Fe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/>
      <Wert/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2019 Robert Bosch LLC and affiliates. All rights reserved.</OrgInhalt>
      <Wert>© 2019 Robert Bosch LLC and affiliates. All rights reserved.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2019-07-18</OrgInhalt>
      <Wert>2019-07-18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elect>
  <Line>
    <Color val="D70012"/>
    <Color val="EA6876"/>
    <Color val="a80163"/>
    <Color val="D067AD"/>
    <Color val="3f136c"/>
    <Color val="967CB1"/>
    <Color val="08427e"/>
    <Color val="6D9ABC"/>
    <Color val="0e78c5"/>
    <Color val="6FB9E2"/>
    <Color val="1399a0"/>
    <Color val="6FC9CC"/>
    <Color val="67b419"/>
    <Color val="AEDB7D"/>
    <Color val="0a5139"/>
    <Color val="6EA293"/>
    <Color val="999FA6"/>
    <Color val="D7D7D7"/>
    <Color val="000000"/>
    <Color val="FFFFFF"/>
  </Line>
</sax_ColorSelect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presentation_173</Template>
  <TotalTime>0</TotalTime>
  <Words>215</Words>
  <Application>Microsoft Office PowerPoint</Application>
  <PresentationFormat>Custom</PresentationFormat>
  <Paragraphs>73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Bosch Office Sans</vt:lpstr>
      <vt:lpstr>Calibri</vt:lpstr>
      <vt:lpstr>Wingdings 3</vt:lpstr>
      <vt:lpstr>Bosch NG</vt:lpstr>
      <vt:lpstr>KALE 3.0</vt:lpstr>
      <vt:lpstr>Wish list</vt:lpstr>
      <vt:lpstr>Benefits KALE 3.0</vt:lpstr>
      <vt:lpstr>Costs</vt:lpstr>
      <vt:lpstr>Differences to KALE 3.0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Hehn Matthias (PEA4-Fe)</dc:creator>
  <cp:lastModifiedBy>Hehn Matthias (PEA4-Fe)</cp:lastModifiedBy>
  <cp:revision>11</cp:revision>
  <dcterms:created xsi:type="dcterms:W3CDTF">2019-07-18T13:01:57Z</dcterms:created>
  <dcterms:modified xsi:type="dcterms:W3CDTF">2019-07-22T14:28:34Z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