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hq8UkWKOI24+eQIFFD6QqLApZn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f2b13e173c_0_2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1f2b13e173c_0_2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f2b13e173c_0_3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1f2b13e173c_0_3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f2b13e173c_0_3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1f2b13e173c_0_3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f2b13e173c_0_3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1f2b13e173c_0_3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f2b13e173c_0_3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1f2b13e173c_0_3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f2b13e173c_0_3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1f2b13e173c_0_3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f2b13e173c_0_3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1f2b13e173c_0_3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f2b13e173c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1f2b13e173c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2b13e173c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1f2b13e173c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f2b13e173c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1f2b13e173c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f2b13e173c_0_1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1f2b13e173c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4"/>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 name="Google Shape;19;p14"/>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14"/>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2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4"/>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2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7"/>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8" name="Google Shape;38;p1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4" name="Google Shape;44;p18"/>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5" name="Google Shape;45;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9"/>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19"/>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2" name="Google Shape;52;p19"/>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3" name="Google Shape;53;p19"/>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4" name="Google Shape;54;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21"/>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2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2"/>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p:nvPr>
            <p:ph idx="2" type="pic"/>
          </p:nvPr>
        </p:nvSpPr>
        <p:spPr>
          <a:xfrm>
            <a:off x="2389717" y="612775"/>
            <a:ext cx="7315200" cy="4114800"/>
          </a:xfrm>
          <a:prstGeom prst="rect">
            <a:avLst/>
          </a:prstGeom>
          <a:noFill/>
          <a:ln>
            <a:noFill/>
          </a:ln>
        </p:spPr>
      </p:sp>
      <p:sp>
        <p:nvSpPr>
          <p:cNvPr id="71" name="Google Shape;71;p22"/>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2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1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13"/>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 name="Google Shape;13;p13"/>
          <p:cNvCxnSpPr/>
          <p:nvPr/>
        </p:nvCxnSpPr>
        <p:spPr>
          <a:xfrm>
            <a:off x="812800" y="6172200"/>
            <a:ext cx="10566400" cy="0"/>
          </a:xfrm>
          <a:prstGeom prst="straightConnector1">
            <a:avLst/>
          </a:prstGeom>
          <a:noFill/>
          <a:ln cap="flat" cmpd="sng" w="9525">
            <a:solidFill>
              <a:schemeClr val="accent2"/>
            </a:solidFill>
            <a:prstDash val="solid"/>
            <a:round/>
            <a:headEnd len="med" w="med" type="none"/>
            <a:tailEnd len="med" w="med" type="none"/>
          </a:ln>
        </p:spPr>
      </p:cxnSp>
      <p:sp>
        <p:nvSpPr>
          <p:cNvPr id="14" name="Google Shape;14;p1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1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1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chemeClr val="dk1"/>
                </a:solidFill>
                <a:latin typeface="Verdana"/>
                <a:ea typeface="Verdana"/>
                <a:cs typeface="Verdana"/>
                <a:sym typeface="Verdana"/>
              </a:defRPr>
            </a:lvl1pPr>
            <a:lvl2pPr indent="0" lvl="1" marL="0" marR="0" rtl="0" algn="r">
              <a:spcBef>
                <a:spcPts val="0"/>
              </a:spcBef>
              <a:buNone/>
              <a:defRPr b="0" sz="1200" u="none">
                <a:solidFill>
                  <a:schemeClr val="dk1"/>
                </a:solidFill>
                <a:latin typeface="Verdana"/>
                <a:ea typeface="Verdana"/>
                <a:cs typeface="Verdana"/>
                <a:sym typeface="Verdana"/>
              </a:defRPr>
            </a:lvl2pPr>
            <a:lvl3pPr indent="0" lvl="2" marL="0" marR="0" rtl="0" algn="r">
              <a:spcBef>
                <a:spcPts val="0"/>
              </a:spcBef>
              <a:buNone/>
              <a:defRPr b="0" sz="1200" u="none">
                <a:solidFill>
                  <a:schemeClr val="dk1"/>
                </a:solidFill>
                <a:latin typeface="Verdana"/>
                <a:ea typeface="Verdana"/>
                <a:cs typeface="Verdana"/>
                <a:sym typeface="Verdana"/>
              </a:defRPr>
            </a:lvl3pPr>
            <a:lvl4pPr indent="0" lvl="3" marL="0" marR="0" rtl="0" algn="r">
              <a:spcBef>
                <a:spcPts val="0"/>
              </a:spcBef>
              <a:buNone/>
              <a:defRPr b="0" sz="1200" u="none">
                <a:solidFill>
                  <a:schemeClr val="dk1"/>
                </a:solidFill>
                <a:latin typeface="Verdana"/>
                <a:ea typeface="Verdana"/>
                <a:cs typeface="Verdana"/>
                <a:sym typeface="Verdana"/>
              </a:defRPr>
            </a:lvl4pPr>
            <a:lvl5pPr indent="0" lvl="4" marL="0" marR="0" rtl="0" algn="r">
              <a:spcBef>
                <a:spcPts val="0"/>
              </a:spcBef>
              <a:buNone/>
              <a:defRPr b="0" sz="1200" u="none">
                <a:solidFill>
                  <a:schemeClr val="dk1"/>
                </a:solidFill>
                <a:latin typeface="Verdana"/>
                <a:ea typeface="Verdana"/>
                <a:cs typeface="Verdana"/>
                <a:sym typeface="Verdana"/>
              </a:defRPr>
            </a:lvl5pPr>
            <a:lvl6pPr indent="0" lvl="5" marL="0" marR="0" rtl="0" algn="r">
              <a:spcBef>
                <a:spcPts val="0"/>
              </a:spcBef>
              <a:buNone/>
              <a:defRPr b="0" sz="1200" u="none">
                <a:solidFill>
                  <a:schemeClr val="dk1"/>
                </a:solidFill>
                <a:latin typeface="Verdana"/>
                <a:ea typeface="Verdana"/>
                <a:cs typeface="Verdana"/>
                <a:sym typeface="Verdana"/>
              </a:defRPr>
            </a:lvl6pPr>
            <a:lvl7pPr indent="0" lvl="6" marL="0" marR="0" rtl="0" algn="r">
              <a:spcBef>
                <a:spcPts val="0"/>
              </a:spcBef>
              <a:buNone/>
              <a:defRPr b="0" sz="1200" u="none">
                <a:solidFill>
                  <a:schemeClr val="dk1"/>
                </a:solidFill>
                <a:latin typeface="Verdana"/>
                <a:ea typeface="Verdana"/>
                <a:cs typeface="Verdana"/>
                <a:sym typeface="Verdana"/>
              </a:defRPr>
            </a:lvl7pPr>
            <a:lvl8pPr indent="0" lvl="7" marL="0" marR="0" rtl="0" algn="r">
              <a:spcBef>
                <a:spcPts val="0"/>
              </a:spcBef>
              <a:buNone/>
              <a:defRPr b="0" sz="1200" u="none">
                <a:solidFill>
                  <a:schemeClr val="dk1"/>
                </a:solidFill>
                <a:latin typeface="Verdana"/>
                <a:ea typeface="Verdana"/>
                <a:cs typeface="Verdana"/>
                <a:sym typeface="Verdana"/>
              </a:defRPr>
            </a:lvl8pPr>
            <a:lvl9pPr indent="0" lvl="8" marL="0" marR="0" rtl="0" algn="r">
              <a:spcBef>
                <a:spcPts val="0"/>
              </a:spcBef>
              <a:buNone/>
              <a:defRPr b="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eveloper.nvidia.com/discover/convolu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
          <p:cNvSpPr txBox="1"/>
          <p:nvPr/>
        </p:nvSpPr>
        <p:spPr>
          <a:xfrm>
            <a:off x="789712" y="2530618"/>
            <a:ext cx="10515600" cy="1325563"/>
          </a:xfrm>
          <a:prstGeom prst="rect">
            <a:avLst/>
          </a:prstGeom>
          <a:noFill/>
          <a:ln>
            <a:noFill/>
          </a:ln>
        </p:spPr>
        <p:txBody>
          <a:bodyPr anchorCtr="0" anchor="ctr" bIns="45700" lIns="91425" spcFirstLastPara="1" rIns="91425" wrap="square" tIns="45700">
            <a:normAutofit fontScale="70000" lnSpcReduction="20000"/>
          </a:bodyPr>
          <a:lstStyle/>
          <a:p>
            <a:pPr indent="0" lvl="0" marL="0" rtl="0" algn="ctr">
              <a:lnSpc>
                <a:spcPct val="115000"/>
              </a:lnSpc>
              <a:spcBef>
                <a:spcPts val="0"/>
              </a:spcBef>
              <a:spcAft>
                <a:spcPts val="0"/>
              </a:spcAft>
              <a:buClr>
                <a:srgbClr val="7030A0"/>
              </a:buClr>
              <a:buSzPct val="100000"/>
              <a:buFont typeface="Verdana"/>
              <a:buNone/>
            </a:pPr>
            <a:r>
              <a:rPr b="1" lang="en-US" sz="4000">
                <a:solidFill>
                  <a:srgbClr val="7030A0"/>
                </a:solidFill>
                <a:latin typeface="Verdana"/>
                <a:ea typeface="Verdana"/>
                <a:cs typeface="Verdana"/>
                <a:sym typeface="Verdana"/>
              </a:rPr>
              <a:t>AUTOMATIC SEGMENTATION  &amp; CLASSIFICATION OF CT LIVER TUMOR IMAGES USING CNN MODEL</a:t>
            </a:r>
            <a:endParaRPr>
              <a:solidFill>
                <a:schemeClr val="dk1"/>
              </a:solidFill>
            </a:endParaRPr>
          </a:p>
          <a:p>
            <a:pPr indent="0" lvl="0" marL="0" marR="0" rtl="0" algn="ctr">
              <a:lnSpc>
                <a:spcPct val="90000"/>
              </a:lnSpc>
              <a:spcBef>
                <a:spcPts val="0"/>
              </a:spcBef>
              <a:spcAft>
                <a:spcPts val="0"/>
              </a:spcAft>
              <a:buClr>
                <a:srgbClr val="7030A0"/>
              </a:buClr>
              <a:buSzPct val="100000"/>
              <a:buFont typeface="Verdana"/>
              <a:buNone/>
            </a:pPr>
            <a:r>
              <a:t/>
            </a:r>
            <a:endParaRPr b="1" sz="4000">
              <a:solidFill>
                <a:srgbClr val="7030A0"/>
              </a:solidFill>
              <a:latin typeface="Verdana"/>
              <a:ea typeface="Verdana"/>
              <a:cs typeface="Verdana"/>
              <a:sym typeface="Verdana"/>
            </a:endParaRPr>
          </a:p>
        </p:txBody>
      </p:sp>
      <p:sp>
        <p:nvSpPr>
          <p:cNvPr id="94" name="Google Shape;94;p1"/>
          <p:cNvSpPr txBox="1"/>
          <p:nvPr/>
        </p:nvSpPr>
        <p:spPr>
          <a:xfrm>
            <a:off x="430655" y="4991925"/>
            <a:ext cx="4874700" cy="831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FF0000"/>
              </a:buClr>
              <a:buSzPts val="2400"/>
              <a:buFont typeface="Noto Sans Symbols"/>
              <a:buNone/>
            </a:pPr>
            <a:r>
              <a:rPr b="1" lang="en-US" sz="2400">
                <a:solidFill>
                  <a:srgbClr val="FF0000"/>
                </a:solidFill>
                <a:latin typeface="Verdana"/>
                <a:ea typeface="Verdana"/>
                <a:cs typeface="Verdana"/>
                <a:sym typeface="Verdana"/>
              </a:rPr>
              <a:t>Dr.B.VIJAYALAKSHMI</a:t>
            </a:r>
            <a:endParaRPr b="1" sz="24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2400"/>
              <a:buFont typeface="Noto Sans Symbols"/>
              <a:buNone/>
            </a:pPr>
            <a:r>
              <a:t/>
            </a:r>
            <a:endParaRPr b="1" sz="2400">
              <a:solidFill>
                <a:srgbClr val="FF0000"/>
              </a:solidFill>
              <a:latin typeface="Verdana"/>
              <a:ea typeface="Verdana"/>
              <a:cs typeface="Verdana"/>
              <a:sym typeface="Verdana"/>
            </a:endParaRPr>
          </a:p>
        </p:txBody>
      </p:sp>
      <p:sp>
        <p:nvSpPr>
          <p:cNvPr id="95" name="Google Shape;95;p1"/>
          <p:cNvSpPr txBox="1"/>
          <p:nvPr/>
        </p:nvSpPr>
        <p:spPr>
          <a:xfrm>
            <a:off x="5706275" y="4991925"/>
            <a:ext cx="6244800" cy="831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FF0000"/>
              </a:buClr>
              <a:buSzPts val="2400"/>
              <a:buFont typeface="Noto Sans Symbols"/>
              <a:buNone/>
            </a:pPr>
            <a:r>
              <a:rPr b="1" lang="en-US" sz="2400">
                <a:solidFill>
                  <a:srgbClr val="FF0000"/>
                </a:solidFill>
                <a:latin typeface="Verdana"/>
                <a:ea typeface="Verdana"/>
                <a:cs typeface="Verdana"/>
                <a:sym typeface="Verdana"/>
              </a:rPr>
              <a:t>SUBRAHMANYAN D 200701312</a:t>
            </a:r>
            <a:endParaRPr>
              <a:solidFill>
                <a:schemeClr val="dk1"/>
              </a:solidFill>
            </a:endParaRPr>
          </a:p>
          <a:p>
            <a:pPr indent="0" lvl="0" marL="0" rtl="0" algn="l">
              <a:spcBef>
                <a:spcPts val="0"/>
              </a:spcBef>
              <a:spcAft>
                <a:spcPts val="0"/>
              </a:spcAft>
              <a:buClr>
                <a:srgbClr val="FF0000"/>
              </a:buClr>
              <a:buSzPts val="2400"/>
              <a:buFont typeface="Noto Sans Symbols"/>
              <a:buNone/>
            </a:pPr>
            <a:r>
              <a:rPr b="1" lang="en-US" sz="2400">
                <a:solidFill>
                  <a:srgbClr val="FF0000"/>
                </a:solidFill>
                <a:latin typeface="Verdana"/>
                <a:ea typeface="Verdana"/>
                <a:cs typeface="Verdana"/>
                <a:sym typeface="Verdana"/>
              </a:rPr>
              <a:t>JOBIN JOHN ABRAHAM 200701506</a:t>
            </a:r>
            <a:endParaRPr b="1" sz="2400">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B050"/>
              </a:buClr>
              <a:buSzPts val="2800"/>
              <a:buFont typeface="Verdana"/>
              <a:buNone/>
            </a:pPr>
            <a:r>
              <a:rPr b="1" lang="en-US" sz="2800">
                <a:solidFill>
                  <a:srgbClr val="00B050"/>
                </a:solidFill>
                <a:latin typeface="Verdana"/>
                <a:ea typeface="Verdana"/>
                <a:cs typeface="Verdana"/>
                <a:sym typeface="Verdana"/>
              </a:rPr>
              <a:t>Department of Computer Science and Engineering</a:t>
            </a:r>
            <a:endParaRPr/>
          </a:p>
        </p:txBody>
      </p:sp>
      <p:sp>
        <p:nvSpPr>
          <p:cNvPr id="97" name="Google Shape;97;p1"/>
          <p:cNvSpPr txBox="1"/>
          <p:nvPr/>
        </p:nvSpPr>
        <p:spPr>
          <a:xfrm>
            <a:off x="838200" y="1745525"/>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lang="en-US" sz="2800">
                <a:solidFill>
                  <a:srgbClr val="002060"/>
                </a:solidFill>
                <a:latin typeface="Verdana"/>
                <a:ea typeface="Verdana"/>
                <a:cs typeface="Verdana"/>
                <a:sym typeface="Verdana"/>
              </a:rPr>
              <a:t>CS19811 – Project Phase-II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f2b13e173c_0_269"/>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500">
                <a:solidFill>
                  <a:srgbClr val="FF0000"/>
                </a:solidFill>
              </a:rPr>
              <a:t>CNN</a:t>
            </a:r>
            <a:endParaRPr sz="1500">
              <a:solidFill>
                <a:srgbClr val="FF0000"/>
              </a:solidFill>
            </a:endParaRPr>
          </a:p>
        </p:txBody>
      </p:sp>
      <p:sp>
        <p:nvSpPr>
          <p:cNvPr id="176" name="Google Shape;176;g1f2b13e173c_0_26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just">
              <a:lnSpc>
                <a:spcPct val="115000"/>
              </a:lnSpc>
              <a:spcBef>
                <a:spcPts val="0"/>
              </a:spcBef>
              <a:spcAft>
                <a:spcPts val="0"/>
              </a:spcAft>
              <a:buNone/>
            </a:pPr>
            <a:r>
              <a:rPr lang="en-US" sz="2400">
                <a:solidFill>
                  <a:srgbClr val="1A1A1A"/>
                </a:solidFill>
                <a:latin typeface="Times New Roman"/>
                <a:ea typeface="Times New Roman"/>
                <a:cs typeface="Times New Roman"/>
                <a:sym typeface="Times New Roman"/>
              </a:rPr>
              <a:t>The convolution operation involves combining input data (feature map) with a </a:t>
            </a:r>
            <a:r>
              <a:rPr lang="en-US" sz="2400" u="sng">
                <a:solidFill>
                  <a:srgbClr val="1A1A1A"/>
                </a:solidFill>
                <a:latin typeface="Times New Roman"/>
                <a:ea typeface="Times New Roman"/>
                <a:cs typeface="Times New Roman"/>
                <a:sym typeface="Times New Roman"/>
                <a:hlinkClick r:id="rId3">
                  <a:extLst>
                    <a:ext uri="{A12FA001-AC4F-418D-AE19-62706E023703}">
                      <ahyp:hlinkClr val="tx"/>
                    </a:ext>
                  </a:extLst>
                </a:hlinkClick>
              </a:rPr>
              <a:t>convolution</a:t>
            </a:r>
            <a:r>
              <a:rPr lang="en-US" sz="2400">
                <a:solidFill>
                  <a:srgbClr val="1A1A1A"/>
                </a:solidFill>
                <a:latin typeface="Times New Roman"/>
                <a:ea typeface="Times New Roman"/>
                <a:cs typeface="Times New Roman"/>
                <a:sym typeface="Times New Roman"/>
              </a:rPr>
              <a:t> kernel (filter) to form a transformed feature map. The filters in the convolutional layers (conv layers) are modified based on learned parameters to extract the most useful information for a specific task. Convolutional networks adjust automatically to find the best feature based on the task. The CNN would filter information about the shape of an object when confronted with a general object recognition task but would extract the color of the bird when faced with a bird recognition task.</a:t>
            </a:r>
            <a:br>
              <a:rPr i="0" lang="en-US" sz="2400" u="none" cap="none" strike="noStrike">
                <a:solidFill>
                  <a:srgbClr val="000000"/>
                </a:solidFill>
                <a:latin typeface="Times New Roman"/>
                <a:ea typeface="Times New Roman"/>
                <a:cs typeface="Times New Roman"/>
                <a:sym typeface="Times New Roman"/>
              </a:rPr>
            </a:br>
            <a:endParaRPr i="0" sz="2400" u="none" cap="none" strike="noStrike">
              <a:solidFill>
                <a:srgbClr val="000000"/>
              </a:solidFill>
              <a:latin typeface="Times New Roman"/>
              <a:ea typeface="Times New Roman"/>
              <a:cs typeface="Times New Roman"/>
              <a:sym typeface="Times New Roman"/>
            </a:endParaRPr>
          </a:p>
          <a:p>
            <a:pPr indent="0" lvl="0" marL="0" rtl="0" algn="l">
              <a:spcBef>
                <a:spcPts val="600"/>
              </a:spcBef>
              <a:spcAft>
                <a:spcPts val="0"/>
              </a:spcAft>
              <a:buSzPts val="3000"/>
              <a:buNone/>
            </a:pPr>
            <a:r>
              <a:t/>
            </a:r>
            <a:endParaRPr sz="2400">
              <a:latin typeface="Times New Roman"/>
              <a:ea typeface="Times New Roman"/>
              <a:cs typeface="Times New Roman"/>
              <a:sym typeface="Times New Roman"/>
            </a:endParaRPr>
          </a:p>
        </p:txBody>
      </p:sp>
      <p:sp>
        <p:nvSpPr>
          <p:cNvPr id="177" name="Google Shape;177;g1f2b13e173c_0_269"/>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Phase-II First Review</a:t>
            </a:r>
            <a:endParaRPr/>
          </a:p>
          <a:p>
            <a:pPr indent="0" lvl="0" marL="0" rtl="0" algn="l">
              <a:spcBef>
                <a:spcPts val="0"/>
              </a:spcBef>
              <a:spcAft>
                <a:spcPts val="0"/>
              </a:spcAft>
              <a:buNone/>
            </a:pPr>
            <a:r>
              <a:t/>
            </a:r>
            <a:endParaRPr/>
          </a:p>
        </p:txBody>
      </p:sp>
      <p:sp>
        <p:nvSpPr>
          <p:cNvPr id="178" name="Google Shape;178;g1f2b13e173c_0_269"/>
          <p:cNvSpPr txBox="1"/>
          <p:nvPr>
            <p:ph idx="11" type="ftr"/>
          </p:nvPr>
        </p:nvSpPr>
        <p:spPr>
          <a:xfrm>
            <a:off x="3920650" y="6332700"/>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79" name="Google Shape;179;g1f2b13e173c_0_26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Activity Diagram</a:t>
            </a:r>
            <a:endParaRPr sz="2800"/>
          </a:p>
        </p:txBody>
      </p:sp>
      <p:sp>
        <p:nvSpPr>
          <p:cNvPr id="185" name="Google Shape;185;p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spcBef>
                <a:spcPts val="600"/>
              </a:spcBef>
              <a:spcAft>
                <a:spcPts val="0"/>
              </a:spcAft>
              <a:buSzPts val="3000"/>
              <a:buNone/>
            </a:pPr>
            <a:r>
              <a:rPr lang="en-US"/>
              <a:t>  </a:t>
            </a:r>
            <a:endParaRPr/>
          </a:p>
        </p:txBody>
      </p:sp>
      <p:sp>
        <p:nvSpPr>
          <p:cNvPr id="186" name="Google Shape;186;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First Review</a:t>
            </a:r>
            <a:endParaRPr/>
          </a:p>
        </p:txBody>
      </p:sp>
      <p:sp>
        <p:nvSpPr>
          <p:cNvPr id="187" name="Google Shape;187;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88" name="Google Shape;188;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9" name="Google Shape;189;p7"/>
          <p:cNvPicPr preferRelativeResize="0"/>
          <p:nvPr/>
        </p:nvPicPr>
        <p:blipFill rotWithShape="1">
          <a:blip r:embed="rId3">
            <a:alphaModFix/>
          </a:blip>
          <a:srcRect b="0" l="0" r="0" t="0"/>
          <a:stretch/>
        </p:blipFill>
        <p:spPr>
          <a:xfrm>
            <a:off x="2690200" y="1668913"/>
            <a:ext cx="6820050" cy="44282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Implementation/Results of Module</a:t>
            </a:r>
            <a:endParaRPr sz="2800"/>
          </a:p>
        </p:txBody>
      </p:sp>
      <p:sp>
        <p:nvSpPr>
          <p:cNvPr id="195" name="Google Shape;195;p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rgbClr val="CC0000"/>
              </a:buClr>
              <a:buSzPts val="3200"/>
              <a:buFont typeface="Noto Sans Symbols"/>
              <a:buChar char="□"/>
            </a:pPr>
            <a:r>
              <a:rPr lang="en-US" sz="3200">
                <a:solidFill>
                  <a:srgbClr val="000000"/>
                </a:solidFill>
                <a:latin typeface="Times New Roman"/>
                <a:ea typeface="Times New Roman"/>
                <a:cs typeface="Times New Roman"/>
                <a:sym typeface="Times New Roman"/>
              </a:rPr>
              <a:t>.</a:t>
            </a: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96" name="Google Shape;196;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First Review</a:t>
            </a:r>
            <a:endParaRPr/>
          </a:p>
        </p:txBody>
      </p:sp>
      <p:sp>
        <p:nvSpPr>
          <p:cNvPr id="197" name="Google Shape;197;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98" name="Google Shape;198;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Pending Modules &amp; </a:t>
            </a:r>
            <a:r>
              <a:rPr b="1" lang="en-US" sz="2800">
                <a:solidFill>
                  <a:srgbClr val="FF0000"/>
                </a:solidFill>
              </a:rPr>
              <a:t>Conclusion</a:t>
            </a:r>
            <a:endParaRPr sz="2800"/>
          </a:p>
        </p:txBody>
      </p:sp>
      <p:sp>
        <p:nvSpPr>
          <p:cNvPr id="204" name="Google Shape;204;p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rgbClr val="CC0000"/>
              </a:buClr>
              <a:buSzPts val="3200"/>
              <a:buFont typeface="Noto Sans Symbols"/>
              <a:buChar char="□"/>
            </a:pPr>
            <a:r>
              <a:rPr lang="en-US" sz="3200">
                <a:solidFill>
                  <a:srgbClr val="000000"/>
                </a:solidFill>
                <a:latin typeface="Times New Roman"/>
                <a:ea typeface="Times New Roman"/>
                <a:cs typeface="Times New Roman"/>
                <a:sym typeface="Times New Roman"/>
              </a:rPr>
              <a:t>Login Module</a:t>
            </a:r>
            <a:endParaRPr sz="32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2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200">
              <a:solidFill>
                <a:srgbClr val="000000"/>
              </a:solidFill>
              <a:latin typeface="Times New Roman"/>
              <a:ea typeface="Times New Roman"/>
              <a:cs typeface="Times New Roman"/>
              <a:sym typeface="Times New Roman"/>
            </a:endParaRPr>
          </a:p>
        </p:txBody>
      </p:sp>
      <p:sp>
        <p:nvSpPr>
          <p:cNvPr id="205" name="Google Shape;205;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First Review</a:t>
            </a:r>
            <a:endParaRPr/>
          </a:p>
        </p:txBody>
      </p:sp>
      <p:sp>
        <p:nvSpPr>
          <p:cNvPr id="206" name="Google Shape;206;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07" name="Google Shape;207;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11" name="Shape 211"/>
        <p:cNvGrpSpPr/>
        <p:nvPr/>
      </p:nvGrpSpPr>
      <p:grpSpPr>
        <a:xfrm>
          <a:off x="0" y="0"/>
          <a:ext cx="0" cy="0"/>
          <a:chOff x="0" y="0"/>
          <a:chExt cx="0" cy="0"/>
        </a:xfrm>
      </p:grpSpPr>
      <p:sp>
        <p:nvSpPr>
          <p:cNvPr id="212" name="Google Shape;212;g1f2b13e173c_0_355"/>
          <p:cNvSpPr txBox="1"/>
          <p:nvPr>
            <p:ph type="title"/>
          </p:nvPr>
        </p:nvSpPr>
        <p:spPr>
          <a:xfrm>
            <a:off x="783303" y="621174"/>
            <a:ext cx="10668000" cy="865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References</a:t>
            </a:r>
            <a:endParaRPr sz="2800"/>
          </a:p>
        </p:txBody>
      </p:sp>
      <p:sp>
        <p:nvSpPr>
          <p:cNvPr id="213" name="Google Shape;213;g1f2b13e173c_0_355"/>
          <p:cNvSpPr txBox="1"/>
          <p:nvPr>
            <p:ph idx="1" type="body"/>
          </p:nvPr>
        </p:nvSpPr>
        <p:spPr>
          <a:xfrm>
            <a:off x="762000" y="1744509"/>
            <a:ext cx="10668000" cy="4267200"/>
          </a:xfrm>
          <a:prstGeom prst="rect">
            <a:avLst/>
          </a:prstGeom>
          <a:noFill/>
          <a:ln>
            <a:noFill/>
          </a:ln>
        </p:spPr>
        <p:txBody>
          <a:bodyPr anchorCtr="0" anchor="t" bIns="45700" lIns="91425" spcFirstLastPara="1" rIns="91425" wrap="square" tIns="45700">
            <a:noAutofit/>
          </a:bodyPr>
          <a:lstStyle/>
          <a:p>
            <a:pPr indent="-349250" lvl="0" marL="457200" rtl="0" algn="just">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Zhang, X., Xie, F., Shinagawa, Y., &amp; Tajahuerce, E. (2021). Liver tumor segmentation from contrast-enhanced CT images using cascaded fully convolutional neural networks and attention mechanisms. Computers in Biology and Medicine, 129, 104131.</a:t>
            </a:r>
            <a:endParaRPr sz="1900">
              <a:latin typeface="Times New Roman"/>
              <a:ea typeface="Times New Roman"/>
              <a:cs typeface="Times New Roman"/>
              <a:sym typeface="Times New Roman"/>
            </a:endParaRPr>
          </a:p>
          <a:p>
            <a:pPr indent="0" lvl="0" marL="0" rtl="0" algn="just">
              <a:spcBef>
                <a:spcPts val="0"/>
              </a:spcBef>
              <a:spcAft>
                <a:spcPts val="0"/>
              </a:spcAft>
              <a:buNone/>
            </a:pPr>
            <a:r>
              <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Wang, T., Yang, Q., &amp; Liu, Z. (2020). A deep learning-based framework for liver tumor segmentation using multiple MRI sequences. Medical physics, 47(5), 2188-2199</a:t>
            </a:r>
            <a:endParaRPr sz="1900">
              <a:latin typeface="Times New Roman"/>
              <a:ea typeface="Times New Roman"/>
              <a:cs typeface="Times New Roman"/>
              <a:sym typeface="Times New Roman"/>
            </a:endParaRPr>
          </a:p>
          <a:p>
            <a:pPr indent="0" lvl="0" marL="457200" rtl="0" algn="just">
              <a:spcBef>
                <a:spcPts val="0"/>
              </a:spcBef>
              <a:spcAft>
                <a:spcPts val="0"/>
              </a:spcAft>
              <a:buNone/>
            </a:pPr>
            <a:r>
              <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Li, Q., Dou, Q., Chen, H., Qin, J., &amp; Heng, P. A. (2018). Automatic liver tumor segmentation using a fully convolutional neural network (FCN) enhanced with residual connections. IEEE Transactions on Medical Imaging, 35(5), 1245-1254.</a:t>
            </a:r>
            <a:endParaRPr sz="1900">
              <a:latin typeface="Times New Roman"/>
              <a:ea typeface="Times New Roman"/>
              <a:cs typeface="Times New Roman"/>
              <a:sym typeface="Times New Roman"/>
            </a:endParaRPr>
          </a:p>
          <a:p>
            <a:pPr indent="0" lvl="0" marL="457200" rtl="0" algn="just">
              <a:spcBef>
                <a:spcPts val="0"/>
              </a:spcBef>
              <a:spcAft>
                <a:spcPts val="0"/>
              </a:spcAft>
              <a:buNone/>
            </a:pPr>
            <a:r>
              <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Christ, P. F., Elshaer, M. E., Ettlinger, F., Tatavarty, S., Bickel, M., Bilic, P., ... &amp; Rempfler, M. (2016). Automatic liver and lesion segmentation in CT using cascaded fully convolutional neural networks and 3D conditional random fields. In International Conference on Medical Image Computing and Computer-Assisted Intervention (pp. 415-423). Springer, Cham.</a:t>
            </a:r>
            <a:endParaRPr sz="1900">
              <a:latin typeface="Times New Roman"/>
              <a:ea typeface="Times New Roman"/>
              <a:cs typeface="Times New Roman"/>
              <a:sym typeface="Times New Roman"/>
            </a:endParaRPr>
          </a:p>
          <a:p>
            <a:pPr indent="0" lvl="0" marL="0" rtl="0" algn="just">
              <a:spcBef>
                <a:spcPts val="600"/>
              </a:spcBef>
              <a:spcAft>
                <a:spcPts val="0"/>
              </a:spcAft>
              <a:buSzPts val="3000"/>
              <a:buNone/>
            </a:pPr>
            <a:r>
              <a:t/>
            </a:r>
            <a:endParaRPr sz="1900">
              <a:latin typeface="Times New Roman"/>
              <a:ea typeface="Times New Roman"/>
              <a:cs typeface="Times New Roman"/>
              <a:sym typeface="Times New Roman"/>
            </a:endParaRPr>
          </a:p>
        </p:txBody>
      </p:sp>
      <p:sp>
        <p:nvSpPr>
          <p:cNvPr id="214" name="Google Shape;214;g1f2b13e173c_0_355"/>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First Review</a:t>
            </a:r>
            <a:endParaRPr/>
          </a:p>
        </p:txBody>
      </p:sp>
      <p:sp>
        <p:nvSpPr>
          <p:cNvPr id="215" name="Google Shape;215;g1f2b13e173c_0_355"/>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16" name="Google Shape;216;g1f2b13e173c_0_355"/>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20" name="Shape 220"/>
        <p:cNvGrpSpPr/>
        <p:nvPr/>
      </p:nvGrpSpPr>
      <p:grpSpPr>
        <a:xfrm>
          <a:off x="0" y="0"/>
          <a:ext cx="0" cy="0"/>
          <a:chOff x="0" y="0"/>
          <a:chExt cx="0" cy="0"/>
        </a:xfrm>
      </p:grpSpPr>
      <p:sp>
        <p:nvSpPr>
          <p:cNvPr id="221" name="Google Shape;221;g1f2b13e173c_0_363"/>
          <p:cNvSpPr txBox="1"/>
          <p:nvPr>
            <p:ph type="title"/>
          </p:nvPr>
        </p:nvSpPr>
        <p:spPr>
          <a:xfrm>
            <a:off x="783303" y="621174"/>
            <a:ext cx="10668000" cy="865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References</a:t>
            </a:r>
            <a:endParaRPr sz="2800"/>
          </a:p>
        </p:txBody>
      </p:sp>
      <p:sp>
        <p:nvSpPr>
          <p:cNvPr id="222" name="Google Shape;222;g1f2b13e173c_0_363"/>
          <p:cNvSpPr txBox="1"/>
          <p:nvPr>
            <p:ph idx="1" type="body"/>
          </p:nvPr>
        </p:nvSpPr>
        <p:spPr>
          <a:xfrm>
            <a:off x="503550" y="1732200"/>
            <a:ext cx="11227500" cy="4267200"/>
          </a:xfrm>
          <a:prstGeom prst="rect">
            <a:avLst/>
          </a:prstGeom>
          <a:noFill/>
          <a:ln>
            <a:noFill/>
          </a:ln>
        </p:spPr>
        <p:txBody>
          <a:bodyPr anchorCtr="0" anchor="t" bIns="45700" lIns="91425" spcFirstLastPara="1" rIns="91425" wrap="square" tIns="45700">
            <a:noAutofit/>
          </a:bodyPr>
          <a:lstStyle/>
          <a:p>
            <a:pPr indent="-342900" lvl="0" marL="457200" rtl="0" algn="just">
              <a:lnSpc>
                <a:spcPct val="100000"/>
              </a:lnSpc>
              <a:spcBef>
                <a:spcPts val="0"/>
              </a:spcBef>
              <a:spcAft>
                <a:spcPts val="0"/>
              </a:spcAft>
              <a:buSzPts val="1800"/>
              <a:buFont typeface="Times New Roman"/>
              <a:buAutoNum type="arabicPeriod" startAt="5"/>
            </a:pPr>
            <a:r>
              <a:rPr lang="en-US" sz="1800">
                <a:latin typeface="Times New Roman"/>
                <a:ea typeface="Times New Roman"/>
                <a:cs typeface="Times New Roman"/>
                <a:sym typeface="Times New Roman"/>
              </a:rPr>
              <a:t>A. P R and L. T M, "Automatic segmentation and classification of the liver tumor using deep learning algorithms," 2023 3rd International Conference on Advances in Computing, Communication, Embedded and Secure Systems (ACCESS), Kalady, Ernakulam, India, 2023, pp. 334-339, doi: 10.1109/ACCESS57397.2023.10200900.</a:t>
            </a:r>
            <a:endParaRPr sz="18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lnSpc>
                <a:spcPct val="100000"/>
              </a:lnSpc>
              <a:spcBef>
                <a:spcPts val="0"/>
              </a:spcBef>
              <a:spcAft>
                <a:spcPts val="0"/>
              </a:spcAft>
              <a:buSzPts val="1800"/>
              <a:buFont typeface="Times New Roman"/>
              <a:buAutoNum type="arabicPeriod" startAt="5"/>
            </a:pPr>
            <a:r>
              <a:rPr lang="en-US" sz="1800">
                <a:latin typeface="Times New Roman"/>
                <a:ea typeface="Times New Roman"/>
                <a:cs typeface="Times New Roman"/>
                <a:sym typeface="Times New Roman"/>
              </a:rPr>
              <a:t>A. R and A. L, "Effective Methods to Detect Liver Cancer Using CNN and Deep Learning Algorithms," 2023 International Conference on Advances in Computing, Communication and Applied Informatics (ACCAI), Chennai, India, 2023, pp. 1-7, doi: 10.1109/ACCAI58221.2023.10200341.</a:t>
            </a:r>
            <a:endParaRPr sz="18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lnSpc>
                <a:spcPct val="100000"/>
              </a:lnSpc>
              <a:spcBef>
                <a:spcPts val="0"/>
              </a:spcBef>
              <a:spcAft>
                <a:spcPts val="0"/>
              </a:spcAft>
              <a:buSzPts val="1800"/>
              <a:buFont typeface="Times New Roman"/>
              <a:buAutoNum type="arabicPeriod" startAt="5"/>
            </a:pPr>
            <a:r>
              <a:rPr lang="en-US" sz="1800">
                <a:latin typeface="Times New Roman"/>
                <a:ea typeface="Times New Roman"/>
                <a:cs typeface="Times New Roman"/>
                <a:sym typeface="Times New Roman"/>
              </a:rPr>
              <a:t>L. Krishnakumari, R. Ramalakshmi, V. Srirenganachiyar, K. Ragavan and K. Ramalakshmi, "Analysis of Liver Tumor Segmentation using Deep ResUNet," 2023 Third International Conference on Artificial Intelligence and Smart Energy (ICAIS), Coimbatore, India, 2023, pp. 665-668, doi: 10.1109/ICAIS56108.2023.10073676.</a:t>
            </a:r>
            <a:endParaRPr sz="18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lnSpc>
                <a:spcPct val="100000"/>
              </a:lnSpc>
              <a:spcBef>
                <a:spcPts val="0"/>
              </a:spcBef>
              <a:spcAft>
                <a:spcPts val="0"/>
              </a:spcAft>
              <a:buSzPts val="1800"/>
              <a:buFont typeface="Times New Roman"/>
              <a:buAutoNum type="arabicPeriod" startAt="5"/>
            </a:pPr>
            <a:r>
              <a:rPr lang="en-US" sz="1800">
                <a:latin typeface="Times New Roman"/>
                <a:ea typeface="Times New Roman"/>
                <a:cs typeface="Times New Roman"/>
                <a:sym typeface="Times New Roman"/>
              </a:rPr>
              <a:t>A. M. and M. P., "Liver Tumor Segmentation and Classification Using Deep Learning," 2023 Fifth International Conference on Electrical, Computer and Communication Technologies (ICECCT), Erode, India, 2023, pp. 01-07, doi: 10.1109/ICECCT56650.2023.10179731.</a:t>
            </a:r>
            <a:endParaRPr sz="1800">
              <a:latin typeface="Times New Roman"/>
              <a:ea typeface="Times New Roman"/>
              <a:cs typeface="Times New Roman"/>
              <a:sym typeface="Times New Roman"/>
            </a:endParaRPr>
          </a:p>
          <a:p>
            <a:pPr indent="0" lvl="0" marL="0" rtl="0" algn="just">
              <a:spcBef>
                <a:spcPts val="600"/>
              </a:spcBef>
              <a:spcAft>
                <a:spcPts val="0"/>
              </a:spcAft>
              <a:buSzPts val="3000"/>
              <a:buNone/>
            </a:pPr>
            <a:r>
              <a:t/>
            </a:r>
            <a:endParaRPr sz="1900">
              <a:latin typeface="Times New Roman"/>
              <a:ea typeface="Times New Roman"/>
              <a:cs typeface="Times New Roman"/>
              <a:sym typeface="Times New Roman"/>
            </a:endParaRPr>
          </a:p>
        </p:txBody>
      </p:sp>
      <p:sp>
        <p:nvSpPr>
          <p:cNvPr id="223" name="Google Shape;223;g1f2b13e173c_0_363"/>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First Review</a:t>
            </a:r>
            <a:endParaRPr/>
          </a:p>
        </p:txBody>
      </p:sp>
      <p:sp>
        <p:nvSpPr>
          <p:cNvPr id="224" name="Google Shape;224;g1f2b13e173c_0_363"/>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25" name="Google Shape;225;g1f2b13e173c_0_36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29" name="Shape 229"/>
        <p:cNvGrpSpPr/>
        <p:nvPr/>
      </p:nvGrpSpPr>
      <p:grpSpPr>
        <a:xfrm>
          <a:off x="0" y="0"/>
          <a:ext cx="0" cy="0"/>
          <a:chOff x="0" y="0"/>
          <a:chExt cx="0" cy="0"/>
        </a:xfrm>
      </p:grpSpPr>
      <p:sp>
        <p:nvSpPr>
          <p:cNvPr id="230" name="Google Shape;230;g1f2b13e173c_0_371"/>
          <p:cNvSpPr txBox="1"/>
          <p:nvPr>
            <p:ph type="title"/>
          </p:nvPr>
        </p:nvSpPr>
        <p:spPr>
          <a:xfrm>
            <a:off x="783303" y="621174"/>
            <a:ext cx="10668000" cy="865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References</a:t>
            </a:r>
            <a:endParaRPr sz="2800"/>
          </a:p>
        </p:txBody>
      </p:sp>
      <p:sp>
        <p:nvSpPr>
          <p:cNvPr id="231" name="Google Shape;231;g1f2b13e173c_0_371"/>
          <p:cNvSpPr txBox="1"/>
          <p:nvPr>
            <p:ph idx="1" type="body"/>
          </p:nvPr>
        </p:nvSpPr>
        <p:spPr>
          <a:xfrm>
            <a:off x="469450" y="1744500"/>
            <a:ext cx="11467800" cy="4267200"/>
          </a:xfrm>
          <a:prstGeom prst="rect">
            <a:avLst/>
          </a:prstGeom>
          <a:noFill/>
          <a:ln>
            <a:noFill/>
          </a:ln>
        </p:spPr>
        <p:txBody>
          <a:bodyPr anchorCtr="0" anchor="t" bIns="45700" lIns="91425" spcFirstLastPara="1" rIns="91425" wrap="square" tIns="45700">
            <a:noAutofit/>
          </a:bodyPr>
          <a:lstStyle/>
          <a:p>
            <a:pPr indent="-342900" lvl="0" marL="457200" rtl="0" algn="just">
              <a:spcBef>
                <a:spcPts val="0"/>
              </a:spcBef>
              <a:spcAft>
                <a:spcPts val="0"/>
              </a:spcAft>
              <a:buSzPts val="1800"/>
              <a:buFont typeface="Times New Roman"/>
              <a:buAutoNum type="arabicPeriod" startAt="9"/>
            </a:pPr>
            <a:r>
              <a:rPr lang="en-US" sz="1800">
                <a:latin typeface="Times New Roman"/>
                <a:ea typeface="Times New Roman"/>
                <a:cs typeface="Times New Roman"/>
                <a:sym typeface="Times New Roman"/>
              </a:rPr>
              <a:t>A. Patel, K. Prateek and S. Maity, "A W-Net Based Architecture with Residual Block for Liver Segmentation," 2022 4th International Conference on Inventive Research in Computing Applications (ICIRCA), Coimbatore, India, 2022, pp. 1783-1788, doi: 10.1109/ICIRCA54612.2022.9985767.</a:t>
            </a:r>
            <a:endParaRPr sz="1800">
              <a:latin typeface="Times New Roman"/>
              <a:ea typeface="Times New Roman"/>
              <a:cs typeface="Times New Roman"/>
              <a:sym typeface="Times New Roman"/>
            </a:endParaRPr>
          </a:p>
          <a:p>
            <a:pPr indent="0" lvl="0" marL="457200" rtl="0" algn="just">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AutoNum type="arabicPeriod" startAt="9"/>
            </a:pPr>
            <a:r>
              <a:rPr lang="en-US" sz="1800">
                <a:latin typeface="Times New Roman"/>
                <a:ea typeface="Times New Roman"/>
                <a:cs typeface="Times New Roman"/>
                <a:sym typeface="Times New Roman"/>
              </a:rPr>
              <a:t>Z. Naaqvi, S. Akbar, S. A. Hassan and Q. Ul Ain, "Detection of Liver Cancer through Computed Tomography Images using Deep Convolutional Neural Networks," 2022 2nd International Conference on Digital Futures and Transformative Technologies (ICoDT2), Rawalpindi, Pakistan, 2022, pp. 1-6, doi: 10.1109/ICoDT255437.2022.9787429.</a:t>
            </a:r>
            <a:endParaRPr sz="1800">
              <a:latin typeface="Times New Roman"/>
              <a:ea typeface="Times New Roman"/>
              <a:cs typeface="Times New Roman"/>
              <a:sym typeface="Times New Roman"/>
            </a:endParaRPr>
          </a:p>
          <a:p>
            <a:pPr indent="0" lvl="0" marL="457200" rtl="0" algn="just">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AutoNum type="arabicPeriod" startAt="9"/>
            </a:pPr>
            <a:r>
              <a:rPr lang="en-US" sz="1800">
                <a:latin typeface="Times New Roman"/>
                <a:ea typeface="Times New Roman"/>
                <a:cs typeface="Times New Roman"/>
                <a:sym typeface="Times New Roman"/>
              </a:rPr>
              <a:t>V. Gavini and G. R. J. Lakshmi, "Liver Tumor Grade Detection using CNN Based LSTM Model with Corelated Feature Set from CT Images," 2022 International Conference on Automation, Computing and Renewable Systems (ICACRS), Pudukkottai, India, 2022, pp. 843-850, doi: 10.1109/ICACRS55517.2022.10029307.</a:t>
            </a:r>
            <a:endParaRPr sz="1800">
              <a:latin typeface="Times New Roman"/>
              <a:ea typeface="Times New Roman"/>
              <a:cs typeface="Times New Roman"/>
              <a:sym typeface="Times New Roman"/>
            </a:endParaRPr>
          </a:p>
          <a:p>
            <a:pPr indent="0" lvl="0" marL="457200" rtl="0" algn="just">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AutoNum type="arabicPeriod" startAt="9"/>
            </a:pPr>
            <a:r>
              <a:rPr lang="en-US" sz="1800">
                <a:latin typeface="Times New Roman"/>
                <a:ea typeface="Times New Roman"/>
                <a:cs typeface="Times New Roman"/>
                <a:sym typeface="Times New Roman"/>
              </a:rPr>
              <a:t>L. Hong, R. Wang, T. Lei, X. Du and Y. Wan, "Qau-Net: Quartet Attention U-Net for Liver and Liver-Tumor Segmentation," 2021 IEEE International Conference on Multimedia and Expo (ICME), Shenzhen, China, 2021, pp. 1-6, doi: 10.1109/ICME51207.2021.9428427.</a:t>
            </a:r>
            <a:endParaRPr sz="1800">
              <a:latin typeface="Times New Roman"/>
              <a:ea typeface="Times New Roman"/>
              <a:cs typeface="Times New Roman"/>
              <a:sym typeface="Times New Roman"/>
            </a:endParaRPr>
          </a:p>
        </p:txBody>
      </p:sp>
      <p:sp>
        <p:nvSpPr>
          <p:cNvPr id="232" name="Google Shape;232;g1f2b13e173c_0_371"/>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First Review</a:t>
            </a:r>
            <a:endParaRPr/>
          </a:p>
        </p:txBody>
      </p:sp>
      <p:sp>
        <p:nvSpPr>
          <p:cNvPr id="233" name="Google Shape;233;g1f2b13e173c_0_371"/>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34" name="Google Shape;234;g1f2b13e173c_0_37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38" name="Shape 238"/>
        <p:cNvGrpSpPr/>
        <p:nvPr/>
      </p:nvGrpSpPr>
      <p:grpSpPr>
        <a:xfrm>
          <a:off x="0" y="0"/>
          <a:ext cx="0" cy="0"/>
          <a:chOff x="0" y="0"/>
          <a:chExt cx="0" cy="0"/>
        </a:xfrm>
      </p:grpSpPr>
      <p:sp>
        <p:nvSpPr>
          <p:cNvPr id="239" name="Google Shape;239;g1f2b13e173c_0_379"/>
          <p:cNvSpPr txBox="1"/>
          <p:nvPr>
            <p:ph type="title"/>
          </p:nvPr>
        </p:nvSpPr>
        <p:spPr>
          <a:xfrm>
            <a:off x="783303" y="621174"/>
            <a:ext cx="10668000" cy="865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References</a:t>
            </a:r>
            <a:endParaRPr sz="2800"/>
          </a:p>
        </p:txBody>
      </p:sp>
      <p:sp>
        <p:nvSpPr>
          <p:cNvPr id="240" name="Google Shape;240;g1f2b13e173c_0_379"/>
          <p:cNvSpPr txBox="1"/>
          <p:nvPr>
            <p:ph idx="1" type="body"/>
          </p:nvPr>
        </p:nvSpPr>
        <p:spPr>
          <a:xfrm>
            <a:off x="511875" y="1744500"/>
            <a:ext cx="11199300" cy="4267200"/>
          </a:xfrm>
          <a:prstGeom prst="rect">
            <a:avLst/>
          </a:prstGeom>
          <a:noFill/>
          <a:ln>
            <a:noFill/>
          </a:ln>
        </p:spPr>
        <p:txBody>
          <a:bodyPr anchorCtr="0" anchor="t" bIns="45700" lIns="91425" spcFirstLastPara="1" rIns="91425" wrap="square" tIns="45700">
            <a:noAutofit/>
          </a:bodyPr>
          <a:lstStyle/>
          <a:p>
            <a:pPr indent="-349250" lvl="0" marL="457200" rtl="0" algn="just">
              <a:spcBef>
                <a:spcPts val="0"/>
              </a:spcBef>
              <a:spcAft>
                <a:spcPts val="0"/>
              </a:spcAft>
              <a:buSzPts val="1900"/>
              <a:buFont typeface="Times New Roman"/>
              <a:buAutoNum type="arabicPeriod" startAt="13"/>
            </a:pPr>
            <a:r>
              <a:rPr lang="en-US" sz="1900">
                <a:latin typeface="Times New Roman"/>
                <a:ea typeface="Times New Roman"/>
                <a:cs typeface="Times New Roman"/>
                <a:sym typeface="Times New Roman"/>
              </a:rPr>
              <a:t>Z. Khan and R. Loganathan, "AutoLiv: Automated Liver Tumor Segmentation in CT Images," 2020 International Conference on Smart Technologies in Computing, Electrical and Electronics (ICSTCEE), Bengaluru, India, 2020, pp. 151-156, doi: 10.1109/ICSTCEE49637.2020.9277076.</a:t>
            </a:r>
            <a:endParaRPr sz="1900">
              <a:latin typeface="Times New Roman"/>
              <a:ea typeface="Times New Roman"/>
              <a:cs typeface="Times New Roman"/>
              <a:sym typeface="Times New Roman"/>
            </a:endParaRPr>
          </a:p>
          <a:p>
            <a:pPr indent="0" lvl="0" marL="457200" rtl="0" algn="just">
              <a:spcBef>
                <a:spcPts val="0"/>
              </a:spcBef>
              <a:spcAft>
                <a:spcPts val="0"/>
              </a:spcAft>
              <a:buNone/>
            </a:pPr>
            <a:r>
              <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AutoNum type="arabicPeriod" startAt="13"/>
            </a:pPr>
            <a:r>
              <a:rPr lang="en-US" sz="1900">
                <a:latin typeface="Times New Roman"/>
                <a:ea typeface="Times New Roman"/>
                <a:cs typeface="Times New Roman"/>
                <a:sym typeface="Times New Roman"/>
              </a:rPr>
              <a:t>M. Rela, N. R. Suryakari and P. R. Reddy, "Liver Tumor Segmentation and Classification: A Systematic Review," 2020 IEEE-HYDCON, Hyderabad, India, 2020, pp. 1-6, doi: 10.1109/HYDCON48903.2020.9242757.</a:t>
            </a:r>
            <a:endParaRPr sz="1900">
              <a:latin typeface="Times New Roman"/>
              <a:ea typeface="Times New Roman"/>
              <a:cs typeface="Times New Roman"/>
              <a:sym typeface="Times New Roman"/>
            </a:endParaRPr>
          </a:p>
          <a:p>
            <a:pPr indent="0" lvl="0" marL="457200" rtl="0" algn="just">
              <a:spcBef>
                <a:spcPts val="0"/>
              </a:spcBef>
              <a:spcAft>
                <a:spcPts val="0"/>
              </a:spcAft>
              <a:buNone/>
            </a:pPr>
            <a:r>
              <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AutoNum type="arabicPeriod" startAt="13"/>
            </a:pPr>
            <a:r>
              <a:rPr lang="en-US" sz="1900">
                <a:latin typeface="Times New Roman"/>
                <a:ea typeface="Times New Roman"/>
                <a:cs typeface="Times New Roman"/>
                <a:sym typeface="Times New Roman"/>
              </a:rPr>
              <a:t>S. -T. Tran, C. -H. Cheng and D. -G. Liu, "A Multiple Layer U-Net, Un-Net, for Liver and Liver Tumor Segmentation in CT," in IEEE Access, vol. 9, pp. 3752-3764, 2021, doi: 10.1109/ACCESS.2020.3047861.</a:t>
            </a:r>
            <a:endParaRPr sz="1900">
              <a:latin typeface="Times New Roman"/>
              <a:ea typeface="Times New Roman"/>
              <a:cs typeface="Times New Roman"/>
              <a:sym typeface="Times New Roman"/>
            </a:endParaRPr>
          </a:p>
          <a:p>
            <a:pPr indent="0" lvl="0" marL="457200" rtl="0" algn="just">
              <a:spcBef>
                <a:spcPts val="0"/>
              </a:spcBef>
              <a:spcAft>
                <a:spcPts val="0"/>
              </a:spcAft>
              <a:buNone/>
            </a:pPr>
            <a:r>
              <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AutoNum type="arabicPeriod" startAt="13"/>
            </a:pPr>
            <a:r>
              <a:rPr lang="en-US" sz="1900">
                <a:latin typeface="Times New Roman"/>
                <a:ea typeface="Times New Roman"/>
                <a:cs typeface="Times New Roman"/>
                <a:sym typeface="Times New Roman"/>
              </a:rPr>
              <a:t>X. Dong, Y. Zhou, L. Wang, J. Peng, Y. Lou and Y. Fan, "Liver Cancer Detection Using Hybridized Fully Convolutional Neural Network Based on Deep Learning Framework," in IEEE Access, vol. 8, pp. 129889-129898, 2020, doi: 10.1109/ACCESS.2020.3006362.</a:t>
            </a:r>
            <a:endParaRPr sz="1900">
              <a:latin typeface="Times New Roman"/>
              <a:ea typeface="Times New Roman"/>
              <a:cs typeface="Times New Roman"/>
              <a:sym typeface="Times New Roman"/>
            </a:endParaRPr>
          </a:p>
          <a:p>
            <a:pPr indent="0" lvl="0" marL="0" rtl="0" algn="just">
              <a:spcBef>
                <a:spcPts val="600"/>
              </a:spcBef>
              <a:spcAft>
                <a:spcPts val="0"/>
              </a:spcAft>
              <a:buSzPts val="3000"/>
              <a:buNone/>
            </a:pPr>
            <a:r>
              <a:t/>
            </a:r>
            <a:endParaRPr sz="1900">
              <a:latin typeface="Times New Roman"/>
              <a:ea typeface="Times New Roman"/>
              <a:cs typeface="Times New Roman"/>
              <a:sym typeface="Times New Roman"/>
            </a:endParaRPr>
          </a:p>
        </p:txBody>
      </p:sp>
      <p:sp>
        <p:nvSpPr>
          <p:cNvPr id="241" name="Google Shape;241;g1f2b13e173c_0_379"/>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First Review</a:t>
            </a:r>
            <a:endParaRPr/>
          </a:p>
        </p:txBody>
      </p:sp>
      <p:sp>
        <p:nvSpPr>
          <p:cNvPr id="242" name="Google Shape;242;g1f2b13e173c_0_379"/>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43" name="Google Shape;243;g1f2b13e173c_0_37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47" name="Shape 247"/>
        <p:cNvGrpSpPr/>
        <p:nvPr/>
      </p:nvGrpSpPr>
      <p:grpSpPr>
        <a:xfrm>
          <a:off x="0" y="0"/>
          <a:ext cx="0" cy="0"/>
          <a:chOff x="0" y="0"/>
          <a:chExt cx="0" cy="0"/>
        </a:xfrm>
      </p:grpSpPr>
      <p:sp>
        <p:nvSpPr>
          <p:cNvPr id="248" name="Google Shape;248;g1f2b13e173c_0_387"/>
          <p:cNvSpPr txBox="1"/>
          <p:nvPr>
            <p:ph type="title"/>
          </p:nvPr>
        </p:nvSpPr>
        <p:spPr>
          <a:xfrm>
            <a:off x="783303" y="621174"/>
            <a:ext cx="10668000" cy="865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References</a:t>
            </a:r>
            <a:endParaRPr sz="2800"/>
          </a:p>
        </p:txBody>
      </p:sp>
      <p:sp>
        <p:nvSpPr>
          <p:cNvPr id="249" name="Google Shape;249;g1f2b13e173c_0_387"/>
          <p:cNvSpPr txBox="1"/>
          <p:nvPr>
            <p:ph idx="1" type="body"/>
          </p:nvPr>
        </p:nvSpPr>
        <p:spPr>
          <a:xfrm>
            <a:off x="533400" y="1744509"/>
            <a:ext cx="10668000" cy="4267200"/>
          </a:xfrm>
          <a:prstGeom prst="rect">
            <a:avLst/>
          </a:prstGeom>
          <a:noFill/>
          <a:ln>
            <a:noFill/>
          </a:ln>
        </p:spPr>
        <p:txBody>
          <a:bodyPr anchorCtr="0" anchor="t" bIns="45700" lIns="91425" spcFirstLastPara="1" rIns="91425" wrap="square" tIns="45700">
            <a:noAutofit/>
          </a:bodyPr>
          <a:lstStyle/>
          <a:p>
            <a:pPr indent="-349250" lvl="0" marL="457200" rtl="0" algn="just">
              <a:spcBef>
                <a:spcPts val="0"/>
              </a:spcBef>
              <a:spcAft>
                <a:spcPts val="0"/>
              </a:spcAft>
              <a:buSzPts val="1900"/>
              <a:buFont typeface="Times New Roman"/>
              <a:buAutoNum type="arabicPeriod" startAt="17"/>
            </a:pPr>
            <a:r>
              <a:rPr lang="en-US" sz="1900">
                <a:latin typeface="Times New Roman"/>
                <a:ea typeface="Times New Roman"/>
                <a:cs typeface="Times New Roman"/>
                <a:sym typeface="Times New Roman"/>
              </a:rPr>
              <a:t>X. Li, H. Chen, X. Qi, Q. Dou, C. -W. Fu and P. -A. Heng, "H-DenseUNet: Hybrid Densely Connected UNet for Liver and Tumor Segmentation From CT Volumes," in IEEE Transactions on Medical Imaging, vol. 37, no. 12, pp. 2663-2674, Dec. 2018, doi: 10.1109/TMI.2018.2845918.</a:t>
            </a:r>
            <a:endParaRPr sz="1900">
              <a:latin typeface="Times New Roman"/>
              <a:ea typeface="Times New Roman"/>
              <a:cs typeface="Times New Roman"/>
              <a:sym typeface="Times New Roman"/>
            </a:endParaRPr>
          </a:p>
          <a:p>
            <a:pPr indent="0" lvl="0" marL="457200" rtl="0" algn="just">
              <a:spcBef>
                <a:spcPts val="0"/>
              </a:spcBef>
              <a:spcAft>
                <a:spcPts val="0"/>
              </a:spcAft>
              <a:buNone/>
            </a:pPr>
            <a:r>
              <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AutoNum type="arabicPeriod" startAt="17"/>
            </a:pPr>
            <a:r>
              <a:rPr lang="en-US" sz="1900">
                <a:latin typeface="Times New Roman"/>
                <a:ea typeface="Times New Roman"/>
                <a:cs typeface="Times New Roman"/>
                <a:sym typeface="Times New Roman"/>
              </a:rPr>
              <a:t>M. Sato, Z. Jin and K. Suzuki, "Semantic Segmentation of Liver Tumor in Contrast-enhanced Hepatic CT by Using Deep Learning with Hessian-based Enhancer with Small Training Dataset Size," 2021 IEEE 18th International Symposium on Biomedical Imaging (ISBI), Nice, France, 2021, pp. 34-37, doi: 10.1109/ISBI48211.2021.9433929.</a:t>
            </a:r>
            <a:endParaRPr sz="1900">
              <a:latin typeface="Times New Roman"/>
              <a:ea typeface="Times New Roman"/>
              <a:cs typeface="Times New Roman"/>
              <a:sym typeface="Times New Roman"/>
            </a:endParaRPr>
          </a:p>
          <a:p>
            <a:pPr indent="0" lvl="0" marL="457200" rtl="0" algn="just">
              <a:spcBef>
                <a:spcPts val="0"/>
              </a:spcBef>
              <a:spcAft>
                <a:spcPts val="0"/>
              </a:spcAft>
              <a:buNone/>
            </a:pPr>
            <a:r>
              <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AutoNum type="arabicPeriod" startAt="17"/>
            </a:pPr>
            <a:r>
              <a:rPr lang="en-US" sz="1900">
                <a:latin typeface="Times New Roman"/>
                <a:ea typeface="Times New Roman"/>
                <a:cs typeface="Times New Roman"/>
                <a:sym typeface="Times New Roman"/>
              </a:rPr>
              <a:t>Y. Li et al., "Sketch-supervised Histopathology Tumour Segmentation: Dual CNN-Transformer with Global Normalised CAM," in IEEE Journal of Biomedical and Health Informatics, doi: 10.1109/JBHI.2023.3289984.</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AutoNum type="arabicPeriod" startAt="17"/>
            </a:pPr>
            <a:r>
              <a:rPr lang="en-US" sz="1900">
                <a:latin typeface="Times New Roman"/>
                <a:ea typeface="Times New Roman"/>
                <a:cs typeface="Times New Roman"/>
                <a:sym typeface="Times New Roman"/>
              </a:rPr>
              <a:t>Amritha. M, Manimegalai. P “Liver Tumor Segmentation and Classification Using Deep Learning” 2023 Fifth International Conference on Electrical, Computer and Communication Technologies (ICECCT)</a:t>
            </a:r>
            <a:endParaRPr sz="1900">
              <a:latin typeface="Times New Roman"/>
              <a:ea typeface="Times New Roman"/>
              <a:cs typeface="Times New Roman"/>
              <a:sym typeface="Times New Roman"/>
            </a:endParaRPr>
          </a:p>
        </p:txBody>
      </p:sp>
      <p:sp>
        <p:nvSpPr>
          <p:cNvPr id="250" name="Google Shape;250;g1f2b13e173c_0_387"/>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First Review</a:t>
            </a:r>
            <a:endParaRPr/>
          </a:p>
        </p:txBody>
      </p:sp>
      <p:sp>
        <p:nvSpPr>
          <p:cNvPr id="251" name="Google Shape;251;g1f2b13e173c_0_387"/>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52" name="Google Shape;252;g1f2b13e173c_0_387"/>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56" name="Shape 256"/>
        <p:cNvGrpSpPr/>
        <p:nvPr/>
      </p:nvGrpSpPr>
      <p:grpSpPr>
        <a:xfrm>
          <a:off x="0" y="0"/>
          <a:ext cx="0" cy="0"/>
          <a:chOff x="0" y="0"/>
          <a:chExt cx="0" cy="0"/>
        </a:xfrm>
      </p:grpSpPr>
      <p:sp>
        <p:nvSpPr>
          <p:cNvPr id="257" name="Google Shape;257;g1f2b13e173c_0_395"/>
          <p:cNvSpPr txBox="1"/>
          <p:nvPr>
            <p:ph type="title"/>
          </p:nvPr>
        </p:nvSpPr>
        <p:spPr>
          <a:xfrm>
            <a:off x="783303" y="621174"/>
            <a:ext cx="10668000" cy="865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References</a:t>
            </a:r>
            <a:endParaRPr sz="2800"/>
          </a:p>
        </p:txBody>
      </p:sp>
      <p:sp>
        <p:nvSpPr>
          <p:cNvPr id="258" name="Google Shape;258;g1f2b13e173c_0_395"/>
          <p:cNvSpPr txBox="1"/>
          <p:nvPr>
            <p:ph idx="1" type="body"/>
          </p:nvPr>
        </p:nvSpPr>
        <p:spPr>
          <a:xfrm>
            <a:off x="533400" y="1744509"/>
            <a:ext cx="10668000" cy="4267200"/>
          </a:xfrm>
          <a:prstGeom prst="rect">
            <a:avLst/>
          </a:prstGeom>
          <a:noFill/>
          <a:ln>
            <a:noFill/>
          </a:ln>
        </p:spPr>
        <p:txBody>
          <a:bodyPr anchorCtr="0" anchor="t" bIns="45700" lIns="91425" spcFirstLastPara="1" rIns="91425" wrap="square" tIns="45700">
            <a:noAutofit/>
          </a:bodyPr>
          <a:lstStyle/>
          <a:p>
            <a:pPr indent="-349250" lvl="0" marL="457200" rtl="0" algn="just">
              <a:spcBef>
                <a:spcPts val="0"/>
              </a:spcBef>
              <a:spcAft>
                <a:spcPts val="0"/>
              </a:spcAft>
              <a:buSzPts val="1900"/>
              <a:buFont typeface="Times New Roman"/>
              <a:buAutoNum type="arabicPeriod" startAt="21"/>
            </a:pPr>
            <a:r>
              <a:rPr lang="en-US" sz="1900">
                <a:latin typeface="Times New Roman"/>
                <a:ea typeface="Times New Roman"/>
                <a:cs typeface="Times New Roman"/>
                <a:sym typeface="Times New Roman"/>
              </a:rPr>
              <a:t>A. R and A. L, ”Effective Methods to Detect Liver Cancer Using CNN and Deep Learning Algorithms,” 2023 International Conference on Advances in Computing, Communication and Applied Informatics (ACCAI), Chennai, India, 2023, pp. 1-7, doi: 10.1109/ACCAI58221.2023.10200341.</a:t>
            </a:r>
            <a:endParaRPr sz="1900">
              <a:latin typeface="Times New Roman"/>
              <a:ea typeface="Times New Roman"/>
              <a:cs typeface="Times New Roman"/>
              <a:sym typeface="Times New Roman"/>
            </a:endParaRPr>
          </a:p>
          <a:p>
            <a:pPr indent="0" lvl="0" marL="457200" rtl="0" algn="just">
              <a:spcBef>
                <a:spcPts val="0"/>
              </a:spcBef>
              <a:spcAft>
                <a:spcPts val="0"/>
              </a:spcAft>
              <a:buNone/>
            </a:pPr>
            <a:r>
              <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AutoNum type="arabicPeriod" startAt="21"/>
            </a:pPr>
            <a:r>
              <a:rPr lang="en-US" sz="1900">
                <a:latin typeface="Times New Roman"/>
                <a:ea typeface="Times New Roman"/>
                <a:cs typeface="Times New Roman"/>
                <a:sym typeface="Times New Roman"/>
              </a:rPr>
              <a:t>Krishnakumari, L., Ramalakshmi, R., Srirenganachiyar, V., Ragavan,K., &amp; Ramalakshmi, K. (2023). Analysis of Liver Tumor Segmentation using Deep ResUNet. 2023 Third International Conference on Artificial Intelligence and Smart Energy (ICAIS), 665-668.</a:t>
            </a:r>
            <a:endParaRPr sz="1900">
              <a:latin typeface="Times New Roman"/>
              <a:ea typeface="Times New Roman"/>
              <a:cs typeface="Times New Roman"/>
              <a:sym typeface="Times New Roman"/>
            </a:endParaRPr>
          </a:p>
          <a:p>
            <a:pPr indent="0" lvl="0" marL="457200" rtl="0" algn="just">
              <a:spcBef>
                <a:spcPts val="0"/>
              </a:spcBef>
              <a:spcAft>
                <a:spcPts val="0"/>
              </a:spcAft>
              <a:buNone/>
            </a:pPr>
            <a:r>
              <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AutoNum type="arabicPeriod" startAt="21"/>
            </a:pPr>
            <a:r>
              <a:rPr lang="en-US" sz="1900">
                <a:latin typeface="Times New Roman"/>
                <a:ea typeface="Times New Roman"/>
                <a:cs typeface="Times New Roman"/>
                <a:sym typeface="Times New Roman"/>
              </a:rPr>
              <a:t>A. M. and M. P., ”Liver Tumor Segmentation and Classification Using Deep Learning,” 2023 Fifth International Conference on Electrical, Computer and Communication Technologies (ICECCT), Erode, India, 2023, pp. 01-07, doi: 10.1109/ICECCT56650.2023.10179731.</a:t>
            </a:r>
            <a:endParaRPr sz="1900">
              <a:latin typeface="Times New Roman"/>
              <a:ea typeface="Times New Roman"/>
              <a:cs typeface="Times New Roman"/>
              <a:sym typeface="Times New Roman"/>
            </a:endParaRPr>
          </a:p>
          <a:p>
            <a:pPr indent="0" lvl="0" marL="457200" rtl="0" algn="just">
              <a:spcBef>
                <a:spcPts val="0"/>
              </a:spcBef>
              <a:spcAft>
                <a:spcPts val="0"/>
              </a:spcAft>
              <a:buNone/>
            </a:pPr>
            <a:r>
              <a:t/>
            </a:r>
            <a:endParaRPr sz="1900">
              <a:latin typeface="Times New Roman"/>
              <a:ea typeface="Times New Roman"/>
              <a:cs typeface="Times New Roman"/>
              <a:sym typeface="Times New Roman"/>
            </a:endParaRPr>
          </a:p>
        </p:txBody>
      </p:sp>
      <p:sp>
        <p:nvSpPr>
          <p:cNvPr id="259" name="Google Shape;259;g1f2b13e173c_0_395"/>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First Review</a:t>
            </a:r>
            <a:endParaRPr/>
          </a:p>
        </p:txBody>
      </p:sp>
      <p:sp>
        <p:nvSpPr>
          <p:cNvPr id="260" name="Google Shape;260;g1f2b13e173c_0_395"/>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61" name="Google Shape;261;g1f2b13e173c_0_395"/>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1" name="Shape 101"/>
        <p:cNvGrpSpPr/>
        <p:nvPr/>
      </p:nvGrpSpPr>
      <p:grpSpPr>
        <a:xfrm>
          <a:off x="0" y="0"/>
          <a:ext cx="0" cy="0"/>
          <a:chOff x="0" y="0"/>
          <a:chExt cx="0" cy="0"/>
        </a:xfrm>
      </p:grpSpPr>
      <p:sp>
        <p:nvSpPr>
          <p:cNvPr id="102" name="Google Shape;102;p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Problem Statement and Motivation</a:t>
            </a:r>
            <a:endParaRPr sz="2800"/>
          </a:p>
        </p:txBody>
      </p:sp>
      <p:sp>
        <p:nvSpPr>
          <p:cNvPr id="103" name="Google Shape;103;p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lang="en-US" sz="2400">
                <a:latin typeface="Times New Roman"/>
                <a:ea typeface="Times New Roman"/>
                <a:cs typeface="Times New Roman"/>
                <a:sym typeface="Times New Roman"/>
              </a:rPr>
              <a:t>Liver tumor segmentation from medical images is crucial for cancer diagnosis and treatment planning. The complexities of liver anatomy and diverse tumor appearances make manual methods challenging. Existing automated techniques struggle due to intensity overlaps and tissue variations. This research aims to develop deep learning methods for accurate liver tumor segmentation. This project addresses challenges to enhance patient care and treatment outcomes. Liver cancer's global impact motivates this work. Automated segmentation can save time for radiologists, improving patient care. By utilizing deep learning, the goal is to overcome segmentation limitations and use robust algorithms for accurate tumor delineation. This advancement could revolutionize treatment planning and improve patient prognosis.</a:t>
            </a:r>
            <a:endParaRPr sz="2400"/>
          </a:p>
          <a:p>
            <a:pPr indent="0" lvl="0" marL="0" rtl="0" algn="just">
              <a:spcBef>
                <a:spcPts val="600"/>
              </a:spcBef>
              <a:spcAft>
                <a:spcPts val="0"/>
              </a:spcAft>
              <a:buSzPts val="3000"/>
              <a:buNone/>
            </a:pPr>
            <a:r>
              <a:t/>
            </a:r>
            <a:endParaRPr sz="2400"/>
          </a:p>
        </p:txBody>
      </p:sp>
      <p:sp>
        <p:nvSpPr>
          <p:cNvPr id="104" name="Google Shape;104;p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First Review</a:t>
            </a:r>
            <a:endParaRPr/>
          </a:p>
        </p:txBody>
      </p:sp>
      <p:sp>
        <p:nvSpPr>
          <p:cNvPr id="105" name="Google Shape;105;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06" name="Google Shape;106;p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1"/>
          <p:cNvSpPr txBox="1"/>
          <p:nvPr>
            <p:ph type="title"/>
          </p:nvPr>
        </p:nvSpPr>
        <p:spPr>
          <a:xfrm>
            <a:off x="766232" y="304801"/>
            <a:ext cx="10834641"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Paper Publication Status (Phase-I)</a:t>
            </a:r>
            <a:endParaRPr sz="2800"/>
          </a:p>
        </p:txBody>
      </p:sp>
      <p:sp>
        <p:nvSpPr>
          <p:cNvPr id="267" name="Google Shape;267;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First Review</a:t>
            </a:r>
            <a:endParaRPr/>
          </a:p>
        </p:txBody>
      </p:sp>
      <p:sp>
        <p:nvSpPr>
          <p:cNvPr id="268" name="Google Shape;268;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69" name="Google Shape;269;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0" name="Google Shape;270;p11"/>
          <p:cNvPicPr preferRelativeResize="0"/>
          <p:nvPr/>
        </p:nvPicPr>
        <p:blipFill rotWithShape="1">
          <a:blip r:embed="rId3">
            <a:alphaModFix/>
          </a:blip>
          <a:srcRect b="24571" l="0" r="0" t="-6177"/>
          <a:stretch/>
        </p:blipFill>
        <p:spPr>
          <a:xfrm>
            <a:off x="1418525" y="1614150"/>
            <a:ext cx="9354952" cy="43538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f2b13e173c_0_2"/>
          <p:cNvSpPr txBox="1"/>
          <p:nvPr>
            <p:ph type="title"/>
          </p:nvPr>
        </p:nvSpPr>
        <p:spPr>
          <a:xfrm>
            <a:off x="766232" y="304801"/>
            <a:ext cx="108345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Paper Publication Status (Phase-II)</a:t>
            </a:r>
            <a:endParaRPr sz="2800"/>
          </a:p>
        </p:txBody>
      </p:sp>
      <p:sp>
        <p:nvSpPr>
          <p:cNvPr id="276" name="Google Shape;276;g1f2b13e173c_0_2"/>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First Review</a:t>
            </a:r>
            <a:endParaRPr/>
          </a:p>
        </p:txBody>
      </p:sp>
      <p:sp>
        <p:nvSpPr>
          <p:cNvPr id="277" name="Google Shape;277;g1f2b13e173c_0_2"/>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78" name="Google Shape;278;g1f2b13e173c_0_2"/>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9" name="Google Shape;279;g1f2b13e173c_0_2"/>
          <p:cNvPicPr preferRelativeResize="0"/>
          <p:nvPr/>
        </p:nvPicPr>
        <p:blipFill>
          <a:blip r:embed="rId3">
            <a:alphaModFix/>
          </a:blip>
          <a:stretch>
            <a:fillRect/>
          </a:stretch>
        </p:blipFill>
        <p:spPr>
          <a:xfrm>
            <a:off x="812799" y="1692124"/>
            <a:ext cx="10566298" cy="41790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2"/>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solidFill>
                  <a:srgbClr val="FF0000"/>
                </a:solidFill>
              </a:rPr>
              <a:t>Thank You</a:t>
            </a:r>
            <a:endParaRPr/>
          </a:p>
        </p:txBody>
      </p:sp>
      <p:sp>
        <p:nvSpPr>
          <p:cNvPr id="285" name="Google Shape;285;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First Review</a:t>
            </a:r>
            <a:endParaRPr/>
          </a:p>
        </p:txBody>
      </p:sp>
      <p:sp>
        <p:nvSpPr>
          <p:cNvPr id="286" name="Google Shape;286;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87" name="Google Shape;287;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0" name="Shape 110"/>
        <p:cNvGrpSpPr/>
        <p:nvPr/>
      </p:nvGrpSpPr>
      <p:grpSpPr>
        <a:xfrm>
          <a:off x="0" y="0"/>
          <a:ext cx="0" cy="0"/>
          <a:chOff x="0" y="0"/>
          <a:chExt cx="0" cy="0"/>
        </a:xfrm>
      </p:grpSpPr>
      <p:sp>
        <p:nvSpPr>
          <p:cNvPr id="111" name="Google Shape;111;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Objectives</a:t>
            </a:r>
            <a:endParaRPr sz="2800"/>
          </a:p>
        </p:txBody>
      </p:sp>
      <p:sp>
        <p:nvSpPr>
          <p:cNvPr id="112" name="Google Shape;112;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57200" rtl="0" algn="just">
              <a:spcBef>
                <a:spcPts val="600"/>
              </a:spcBef>
              <a:spcAft>
                <a:spcPts val="0"/>
              </a:spcAft>
              <a:buNone/>
            </a:pPr>
            <a:r>
              <a:t/>
            </a:r>
            <a:endParaRPr sz="2300">
              <a:latin typeface="Times New Roman"/>
              <a:ea typeface="Times New Roman"/>
              <a:cs typeface="Times New Roman"/>
              <a:sym typeface="Times New Roman"/>
            </a:endParaRPr>
          </a:p>
          <a:p>
            <a:pPr indent="-374650" lvl="0" marL="457200" rtl="0" algn="just">
              <a:spcBef>
                <a:spcPts val="600"/>
              </a:spcBef>
              <a:spcAft>
                <a:spcPts val="0"/>
              </a:spcAft>
              <a:buSzPts val="2300"/>
              <a:buFont typeface="Times New Roman"/>
              <a:buChar char="□"/>
            </a:pPr>
            <a:r>
              <a:rPr lang="en-US" sz="2300">
                <a:latin typeface="Times New Roman"/>
                <a:ea typeface="Times New Roman"/>
                <a:cs typeface="Times New Roman"/>
                <a:sym typeface="Times New Roman"/>
              </a:rPr>
              <a:t>To develop a model to pinpoint liver tumours in medical images with accurate location details.</a:t>
            </a:r>
            <a:endParaRPr sz="2300">
              <a:latin typeface="Times New Roman"/>
              <a:ea typeface="Times New Roman"/>
              <a:cs typeface="Times New Roman"/>
              <a:sym typeface="Times New Roman"/>
            </a:endParaRPr>
          </a:p>
          <a:p>
            <a:pPr indent="0" lvl="0" marL="457200" rtl="0" algn="just">
              <a:spcBef>
                <a:spcPts val="600"/>
              </a:spcBef>
              <a:spcAft>
                <a:spcPts val="0"/>
              </a:spcAft>
              <a:buNone/>
            </a:pPr>
            <a:r>
              <a:t/>
            </a:r>
            <a:endParaRPr sz="2300">
              <a:latin typeface="Times New Roman"/>
              <a:ea typeface="Times New Roman"/>
              <a:cs typeface="Times New Roman"/>
              <a:sym typeface="Times New Roman"/>
            </a:endParaRPr>
          </a:p>
          <a:p>
            <a:pPr indent="-374650" lvl="0" marL="457200" rtl="0" algn="just">
              <a:spcBef>
                <a:spcPts val="600"/>
              </a:spcBef>
              <a:spcAft>
                <a:spcPts val="0"/>
              </a:spcAft>
              <a:buSzPts val="2300"/>
              <a:buFont typeface="Times New Roman"/>
              <a:buChar char="□"/>
            </a:pPr>
            <a:r>
              <a:rPr lang="en-US" sz="2300">
                <a:latin typeface="Times New Roman"/>
                <a:ea typeface="Times New Roman"/>
                <a:cs typeface="Times New Roman"/>
                <a:sym typeface="Times New Roman"/>
              </a:rPr>
              <a:t>Achieve detailed segmentation for outlining liver tumour boundaries to improve treatment strategies.</a:t>
            </a:r>
            <a:endParaRPr sz="2300">
              <a:latin typeface="Times New Roman"/>
              <a:ea typeface="Times New Roman"/>
              <a:cs typeface="Times New Roman"/>
              <a:sym typeface="Times New Roman"/>
            </a:endParaRPr>
          </a:p>
          <a:p>
            <a:pPr indent="0" lvl="0" marL="0" rtl="0" algn="just">
              <a:spcBef>
                <a:spcPts val="600"/>
              </a:spcBef>
              <a:spcAft>
                <a:spcPts val="0"/>
              </a:spcAft>
              <a:buNone/>
            </a:pPr>
            <a:r>
              <a:t/>
            </a:r>
            <a:endParaRPr sz="2300">
              <a:latin typeface="Times New Roman"/>
              <a:ea typeface="Times New Roman"/>
              <a:cs typeface="Times New Roman"/>
              <a:sym typeface="Times New Roman"/>
            </a:endParaRPr>
          </a:p>
          <a:p>
            <a:pPr indent="-374650" lvl="0" marL="457200" rtl="0" algn="just">
              <a:spcBef>
                <a:spcPts val="600"/>
              </a:spcBef>
              <a:spcAft>
                <a:spcPts val="0"/>
              </a:spcAft>
              <a:buSzPts val="2300"/>
              <a:buFont typeface="Times New Roman"/>
              <a:buChar char="□"/>
            </a:pPr>
            <a:r>
              <a:rPr lang="en-US" sz="2300">
                <a:latin typeface="Times New Roman"/>
                <a:ea typeface="Times New Roman"/>
                <a:cs typeface="Times New Roman"/>
                <a:sym typeface="Times New Roman"/>
              </a:rPr>
              <a:t>Enhance the model to differentiate various stages of liver tumour, through segmentation.</a:t>
            </a:r>
            <a:endParaRPr sz="2300">
              <a:latin typeface="Times New Roman"/>
              <a:ea typeface="Times New Roman"/>
              <a:cs typeface="Times New Roman"/>
              <a:sym typeface="Times New Roman"/>
            </a:endParaRPr>
          </a:p>
          <a:p>
            <a:pPr indent="0" lvl="0" marL="0" rtl="0" algn="just">
              <a:spcBef>
                <a:spcPts val="600"/>
              </a:spcBef>
              <a:spcAft>
                <a:spcPts val="0"/>
              </a:spcAft>
              <a:buNone/>
            </a:pPr>
            <a:r>
              <a:t/>
            </a:r>
            <a:endParaRPr sz="2300">
              <a:latin typeface="Times New Roman"/>
              <a:ea typeface="Times New Roman"/>
              <a:cs typeface="Times New Roman"/>
              <a:sym typeface="Times New Roman"/>
            </a:endParaRPr>
          </a:p>
          <a:p>
            <a:pPr indent="0" lvl="0" marL="0" rtl="0" algn="just">
              <a:spcBef>
                <a:spcPts val="600"/>
              </a:spcBef>
              <a:spcAft>
                <a:spcPts val="0"/>
              </a:spcAft>
              <a:buNone/>
            </a:pPr>
            <a:r>
              <a:t/>
            </a:r>
            <a:endParaRPr sz="2300">
              <a:latin typeface="Times New Roman"/>
              <a:ea typeface="Times New Roman"/>
              <a:cs typeface="Times New Roman"/>
              <a:sym typeface="Times New Roman"/>
            </a:endParaRPr>
          </a:p>
          <a:p>
            <a:pPr indent="0" lvl="0" marL="0" rtl="0" algn="l">
              <a:spcBef>
                <a:spcPts val="600"/>
              </a:spcBef>
              <a:spcAft>
                <a:spcPts val="0"/>
              </a:spcAft>
              <a:buNone/>
            </a:pPr>
            <a:r>
              <a:t/>
            </a:r>
            <a:endParaRPr sz="3200">
              <a:latin typeface="Times New Roman"/>
              <a:ea typeface="Times New Roman"/>
              <a:cs typeface="Times New Roman"/>
              <a:sym typeface="Times New Roman"/>
            </a:endParaRPr>
          </a:p>
          <a:p>
            <a:pPr indent="-469900" lvl="0" marL="469900" marR="0" rtl="0" algn="l">
              <a:lnSpc>
                <a:spcPct val="100000"/>
              </a:lnSpc>
              <a:spcBef>
                <a:spcPts val="0"/>
              </a:spcBef>
              <a:spcAft>
                <a:spcPts val="0"/>
              </a:spcAft>
              <a:buClr>
                <a:srgbClr val="000000"/>
              </a:buClr>
              <a:buSzPts val="3200"/>
              <a:buFont typeface="Times New Roman"/>
              <a:buChar char="□"/>
            </a:pPr>
            <a:r>
              <a:t/>
            </a:r>
            <a:endParaRPr sz="3200">
              <a:solidFill>
                <a:srgbClr val="000000"/>
              </a:solidFill>
              <a:latin typeface="Times New Roman"/>
              <a:ea typeface="Times New Roman"/>
              <a:cs typeface="Times New Roman"/>
              <a:sym typeface="Times New Roman"/>
            </a:endParaRPr>
          </a:p>
          <a:p>
            <a:pPr indent="0" lvl="0" marL="0" rtl="0" algn="l">
              <a:spcBef>
                <a:spcPts val="600"/>
              </a:spcBef>
              <a:spcAft>
                <a:spcPts val="0"/>
              </a:spcAft>
              <a:buSzPts val="3000"/>
              <a:buNone/>
            </a:pPr>
            <a:r>
              <a:t/>
            </a:r>
            <a:endParaRPr/>
          </a:p>
        </p:txBody>
      </p:sp>
      <p:sp>
        <p:nvSpPr>
          <p:cNvPr id="113" name="Google Shape;113;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First Review</a:t>
            </a:r>
            <a:endParaRPr/>
          </a:p>
        </p:txBody>
      </p:sp>
      <p:sp>
        <p:nvSpPr>
          <p:cNvPr id="114" name="Google Shape;114;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15" name="Google Shape;115;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9" name="Shape 119"/>
        <p:cNvGrpSpPr/>
        <p:nvPr/>
      </p:nvGrpSpPr>
      <p:grpSpPr>
        <a:xfrm>
          <a:off x="0" y="0"/>
          <a:ext cx="0" cy="0"/>
          <a:chOff x="0" y="0"/>
          <a:chExt cx="0" cy="0"/>
        </a:xfrm>
      </p:grpSpPr>
      <p:sp>
        <p:nvSpPr>
          <p:cNvPr id="120" name="Google Shape;120;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Abstract</a:t>
            </a:r>
            <a:endParaRPr sz="2800"/>
          </a:p>
        </p:txBody>
      </p:sp>
      <p:sp>
        <p:nvSpPr>
          <p:cNvPr id="121" name="Google Shape;121;p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600"/>
              </a:spcBef>
              <a:spcAft>
                <a:spcPts val="0"/>
              </a:spcAft>
              <a:buNone/>
            </a:pPr>
            <a:r>
              <a:rPr lang="en-US" sz="2300">
                <a:latin typeface="Times New Roman"/>
                <a:ea typeface="Times New Roman"/>
                <a:cs typeface="Times New Roman"/>
                <a:sym typeface="Times New Roman"/>
              </a:rPr>
              <a:t>The segmentation of liver tumors in medical imaging is a critical task with significant implications for diagnosis, treatment planning, and patient care. This project presents a comprehensive study on liver tumor segmentation techniques, aiming to enhance the accuracy and efficiency of this crucial process. The project begins by curating a diverse dataset of medical images containing liver tumors, ensuring representation of various tumor types, sizes, and locations. Manual annotations are meticulously generated to provide ground truth segmentation masks for the tumors. This project is proposed to use Deep learning methods such as Convolutional Neural Networks (CNNs) where the TransUNet is used. These methods will be implemented and systematically evaluated using established metrics like precision, and recall. The findings suggest that deep learning models have the potential to revolutionize the way liver tumors are segmented, enhancing diagnostic capabilities and contributing to improved patient care.</a:t>
            </a:r>
            <a:endParaRPr sz="3200">
              <a:latin typeface="Times New Roman"/>
              <a:ea typeface="Times New Roman"/>
              <a:cs typeface="Times New Roman"/>
              <a:sym typeface="Times New Roman"/>
            </a:endParaRPr>
          </a:p>
          <a:p>
            <a:pPr indent="0" lvl="0" marL="0" rtl="0" algn="l">
              <a:spcBef>
                <a:spcPts val="600"/>
              </a:spcBef>
              <a:spcAft>
                <a:spcPts val="0"/>
              </a:spcAft>
              <a:buNone/>
            </a:pPr>
            <a:r>
              <a:t/>
            </a:r>
            <a:endParaRPr sz="3200">
              <a:solidFill>
                <a:srgbClr val="000000"/>
              </a:solidFill>
              <a:latin typeface="Times New Roman"/>
              <a:ea typeface="Times New Roman"/>
              <a:cs typeface="Times New Roman"/>
              <a:sym typeface="Times New Roman"/>
            </a:endParaRPr>
          </a:p>
          <a:p>
            <a:pPr indent="0" lvl="0" marL="0" rtl="0" algn="l">
              <a:spcBef>
                <a:spcPts val="600"/>
              </a:spcBef>
              <a:spcAft>
                <a:spcPts val="0"/>
              </a:spcAft>
              <a:buSzPts val="3000"/>
              <a:buNone/>
            </a:pPr>
            <a:r>
              <a:t/>
            </a:r>
            <a:endParaRPr/>
          </a:p>
        </p:txBody>
      </p:sp>
      <p:sp>
        <p:nvSpPr>
          <p:cNvPr id="122" name="Google Shape;122;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First Review</a:t>
            </a:r>
            <a:endParaRPr/>
          </a:p>
        </p:txBody>
      </p:sp>
      <p:sp>
        <p:nvSpPr>
          <p:cNvPr id="123" name="Google Shape;123;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24" name="Google Shape;124;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System Architecture</a:t>
            </a:r>
            <a:endParaRPr sz="2800"/>
          </a:p>
        </p:txBody>
      </p:sp>
      <p:sp>
        <p:nvSpPr>
          <p:cNvPr id="130" name="Google Shape;130;p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spcBef>
                <a:spcPts val="600"/>
              </a:spcBef>
              <a:spcAft>
                <a:spcPts val="0"/>
              </a:spcAft>
              <a:buSzPts val="3000"/>
              <a:buNone/>
            </a:pPr>
            <a:r>
              <a:rPr lang="en-US"/>
              <a:t>.</a:t>
            </a:r>
            <a:endParaRPr/>
          </a:p>
        </p:txBody>
      </p:sp>
      <p:sp>
        <p:nvSpPr>
          <p:cNvPr id="131" name="Google Shape;131;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First Review</a:t>
            </a:r>
            <a:endParaRPr/>
          </a:p>
        </p:txBody>
      </p:sp>
      <p:sp>
        <p:nvSpPr>
          <p:cNvPr id="132" name="Google Shape;132;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33" name="Google Shape;133;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4" name="Google Shape;134;p5"/>
          <p:cNvPicPr preferRelativeResize="0"/>
          <p:nvPr/>
        </p:nvPicPr>
        <p:blipFill>
          <a:blip r:embed="rId3">
            <a:alphaModFix/>
          </a:blip>
          <a:stretch>
            <a:fillRect/>
          </a:stretch>
        </p:blipFill>
        <p:spPr>
          <a:xfrm>
            <a:off x="812800" y="2120250"/>
            <a:ext cx="10373427" cy="226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List of Modules</a:t>
            </a:r>
            <a:endParaRPr sz="2800"/>
          </a:p>
        </p:txBody>
      </p:sp>
      <p:sp>
        <p:nvSpPr>
          <p:cNvPr id="140" name="Google Shape;140;p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508000" lvl="0" marL="469900" rtl="0" algn="l">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Preprocessing </a:t>
            </a:r>
            <a:endParaRPr sz="2400">
              <a:latin typeface="Times New Roman"/>
              <a:ea typeface="Times New Roman"/>
              <a:cs typeface="Times New Roman"/>
              <a:sym typeface="Times New Roman"/>
            </a:endParaRPr>
          </a:p>
          <a:p>
            <a:pPr indent="-508000" lvl="0" marL="469900" rtl="0" algn="l">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TransUNet Model segmentation</a:t>
            </a:r>
            <a:endParaRPr sz="2400">
              <a:latin typeface="Times New Roman"/>
              <a:ea typeface="Times New Roman"/>
              <a:cs typeface="Times New Roman"/>
              <a:sym typeface="Times New Roman"/>
            </a:endParaRPr>
          </a:p>
          <a:p>
            <a:pPr indent="-469900" lvl="0" marL="469900" rtl="0" algn="l">
              <a:lnSpc>
                <a:spcPct val="150000"/>
              </a:lnSpc>
              <a:spcBef>
                <a:spcPts val="0"/>
              </a:spcBef>
              <a:spcAft>
                <a:spcPts val="0"/>
              </a:spcAft>
              <a:buSzPts val="3200"/>
              <a:buChar char="□"/>
            </a:pPr>
            <a:r>
              <a:rPr lang="en-US" sz="2400">
                <a:latin typeface="Times New Roman"/>
                <a:ea typeface="Times New Roman"/>
                <a:cs typeface="Times New Roman"/>
                <a:sym typeface="Times New Roman"/>
              </a:rPr>
              <a:t>Tumor segmentation and stage display</a:t>
            </a:r>
            <a:br>
              <a:rPr lang="en-US" sz="2800"/>
            </a:br>
            <a:endParaRPr sz="2800"/>
          </a:p>
          <a:p>
            <a:pPr indent="0" lvl="0" marL="0" rtl="0" algn="l">
              <a:lnSpc>
                <a:spcPct val="150000"/>
              </a:lnSpc>
              <a:spcBef>
                <a:spcPts val="600"/>
              </a:spcBef>
              <a:spcAft>
                <a:spcPts val="0"/>
              </a:spcAft>
              <a:buNone/>
            </a:pPr>
            <a:r>
              <a:t/>
            </a:r>
            <a:endParaRPr/>
          </a:p>
          <a:p>
            <a:pPr indent="0" lvl="0" marL="469900" marR="0" rtl="0" algn="l">
              <a:lnSpc>
                <a:spcPct val="100000"/>
              </a:lnSpc>
              <a:spcBef>
                <a:spcPts val="0"/>
              </a:spcBef>
              <a:spcAft>
                <a:spcPts val="0"/>
              </a:spcAft>
              <a:buNone/>
            </a:pPr>
            <a:r>
              <a:t/>
            </a:r>
            <a:endParaRPr sz="3200">
              <a:solidFill>
                <a:srgbClr val="000000"/>
              </a:solidFill>
              <a:latin typeface="Times New Roman"/>
              <a:ea typeface="Times New Roman"/>
              <a:cs typeface="Times New Roman"/>
              <a:sym typeface="Times New Roman"/>
            </a:endParaRPr>
          </a:p>
          <a:p>
            <a:pPr indent="0" lvl="0" marL="0" rtl="0" algn="l">
              <a:spcBef>
                <a:spcPts val="600"/>
              </a:spcBef>
              <a:spcAft>
                <a:spcPts val="0"/>
              </a:spcAft>
              <a:buSzPts val="3000"/>
              <a:buNone/>
            </a:pPr>
            <a:r>
              <a:t/>
            </a:r>
            <a:endParaRPr/>
          </a:p>
        </p:txBody>
      </p:sp>
      <p:sp>
        <p:nvSpPr>
          <p:cNvPr id="141" name="Google Shape;141;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Phase-II First Review</a:t>
            </a:r>
            <a:endParaRPr/>
          </a:p>
        </p:txBody>
      </p:sp>
      <p:sp>
        <p:nvSpPr>
          <p:cNvPr id="142" name="Google Shape;142;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43" name="Google Shape;143;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f2b13e173c_0_11"/>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500">
                <a:solidFill>
                  <a:srgbClr val="FF0000"/>
                </a:solidFill>
              </a:rPr>
              <a:t>P</a:t>
            </a:r>
            <a:r>
              <a:rPr b="1" lang="en-US" sz="3500">
                <a:solidFill>
                  <a:srgbClr val="FF0000"/>
                </a:solidFill>
              </a:rPr>
              <a:t>reprocessing</a:t>
            </a:r>
            <a:endParaRPr sz="1500">
              <a:solidFill>
                <a:srgbClr val="FF0000"/>
              </a:solidFill>
            </a:endParaRPr>
          </a:p>
        </p:txBody>
      </p:sp>
      <p:sp>
        <p:nvSpPr>
          <p:cNvPr id="149" name="Google Shape;149;g1f2b13e173c_0_1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600"/>
              </a:spcBef>
              <a:spcAft>
                <a:spcPts val="0"/>
              </a:spcAft>
              <a:buSzPts val="3000"/>
              <a:buNone/>
            </a:pPr>
            <a:r>
              <a:rPr lang="en-US" sz="2400">
                <a:latin typeface="Times New Roman"/>
                <a:ea typeface="Times New Roman"/>
                <a:cs typeface="Times New Roman"/>
                <a:sym typeface="Times New Roman"/>
              </a:rPr>
              <a:t>The preprocessing part is started. The noise and the unwanted excess region around the liver is segmented further processing is done.</a:t>
            </a:r>
            <a:endParaRPr sz="2400">
              <a:latin typeface="Times New Roman"/>
              <a:ea typeface="Times New Roman"/>
              <a:cs typeface="Times New Roman"/>
              <a:sym typeface="Times New Roman"/>
            </a:endParaRPr>
          </a:p>
          <a:p>
            <a:pPr indent="0" lvl="0" marL="0" rtl="0" algn="just">
              <a:spcBef>
                <a:spcPts val="600"/>
              </a:spcBef>
              <a:spcAft>
                <a:spcPts val="0"/>
              </a:spcAft>
              <a:buSzPts val="3000"/>
              <a:buNone/>
            </a:pPr>
            <a:r>
              <a:t/>
            </a:r>
            <a:endParaRPr sz="2400">
              <a:latin typeface="Times New Roman"/>
              <a:ea typeface="Times New Roman"/>
              <a:cs typeface="Times New Roman"/>
              <a:sym typeface="Times New Roman"/>
            </a:endParaRPr>
          </a:p>
          <a:p>
            <a:pPr indent="0" lvl="0" marL="0" rtl="0" algn="just">
              <a:spcBef>
                <a:spcPts val="600"/>
              </a:spcBef>
              <a:spcAft>
                <a:spcPts val="0"/>
              </a:spcAft>
              <a:buSzPts val="3000"/>
              <a:buNone/>
            </a:pPr>
            <a:r>
              <a:rPr lang="en-US" sz="2400">
                <a:latin typeface="Times New Roman"/>
                <a:ea typeface="Times New Roman"/>
                <a:cs typeface="Times New Roman"/>
                <a:sym typeface="Times New Roman"/>
              </a:rPr>
              <a:t>Preprocessing is a vital stage where it involves various processes such as </a:t>
            </a:r>
            <a:r>
              <a:rPr lang="en-US" sz="2400">
                <a:highlight>
                  <a:srgbClr val="F7F7F8"/>
                </a:highlight>
                <a:latin typeface="Times New Roman"/>
                <a:ea typeface="Times New Roman"/>
                <a:cs typeface="Times New Roman"/>
                <a:sym typeface="Times New Roman"/>
              </a:rPr>
              <a:t>data augmentation, noise reduction, scaling, rotation etc and reduces the work for the model and helps in improving the performance of the model.</a:t>
            </a:r>
            <a:endParaRPr sz="2400">
              <a:latin typeface="Times New Roman"/>
              <a:ea typeface="Times New Roman"/>
              <a:cs typeface="Times New Roman"/>
              <a:sym typeface="Times New Roman"/>
            </a:endParaRPr>
          </a:p>
        </p:txBody>
      </p:sp>
      <p:sp>
        <p:nvSpPr>
          <p:cNvPr id="150" name="Google Shape;150;g1f2b13e173c_0_11"/>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Phase-II First Review</a:t>
            </a:r>
            <a:endParaRPr/>
          </a:p>
          <a:p>
            <a:pPr indent="0" lvl="0" marL="0" rtl="0" algn="l">
              <a:spcBef>
                <a:spcPts val="0"/>
              </a:spcBef>
              <a:spcAft>
                <a:spcPts val="0"/>
              </a:spcAft>
              <a:buNone/>
            </a:pPr>
            <a:r>
              <a:t/>
            </a:r>
            <a:endParaRPr/>
          </a:p>
        </p:txBody>
      </p:sp>
      <p:sp>
        <p:nvSpPr>
          <p:cNvPr id="151" name="Google Shape;151;g1f2b13e173c_0_11"/>
          <p:cNvSpPr txBox="1"/>
          <p:nvPr>
            <p:ph idx="11" type="ftr"/>
          </p:nvPr>
        </p:nvSpPr>
        <p:spPr>
          <a:xfrm>
            <a:off x="3920650" y="6332700"/>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52" name="Google Shape;152;g1f2b13e173c_0_1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f2b13e173c_0_97"/>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500">
                <a:solidFill>
                  <a:srgbClr val="FF0000"/>
                </a:solidFill>
              </a:rPr>
              <a:t>TransUNet Model Segmentation</a:t>
            </a:r>
            <a:endParaRPr sz="1500">
              <a:solidFill>
                <a:srgbClr val="FF0000"/>
              </a:solidFill>
            </a:endParaRPr>
          </a:p>
        </p:txBody>
      </p:sp>
      <p:sp>
        <p:nvSpPr>
          <p:cNvPr id="158" name="Google Shape;158;g1f2b13e173c_0_9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600"/>
              </a:spcBef>
              <a:spcAft>
                <a:spcPts val="0"/>
              </a:spcAft>
              <a:buSzPts val="3000"/>
              <a:buNone/>
            </a:pPr>
            <a:r>
              <a:rPr lang="en-US" sz="2400">
                <a:latin typeface="Times New Roman"/>
                <a:ea typeface="Times New Roman"/>
                <a:cs typeface="Times New Roman"/>
                <a:sym typeface="Times New Roman"/>
              </a:rPr>
              <a:t>Once the images are preprocessed and is suitable for training the datasets stored in the database are used for model training and train the model to differentiate between tumors and non tumor regions in order to support an effective segmentation. Nearly 70% of the dataset will be utilized in training the model and focuses on effective training. This helps in identifying the tumor much as possible. Furthermore enhancement and deductions will be carried out while segmenting the tumors and more details will be inferred.</a:t>
            </a:r>
            <a:endParaRPr sz="2400">
              <a:latin typeface="Times New Roman"/>
              <a:ea typeface="Times New Roman"/>
              <a:cs typeface="Times New Roman"/>
              <a:sym typeface="Times New Roman"/>
            </a:endParaRPr>
          </a:p>
        </p:txBody>
      </p:sp>
      <p:sp>
        <p:nvSpPr>
          <p:cNvPr id="159" name="Google Shape;159;g1f2b13e173c_0_97"/>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Phase-II First Review</a:t>
            </a:r>
            <a:endParaRPr/>
          </a:p>
          <a:p>
            <a:pPr indent="0" lvl="0" marL="0" rtl="0" algn="l">
              <a:spcBef>
                <a:spcPts val="0"/>
              </a:spcBef>
              <a:spcAft>
                <a:spcPts val="0"/>
              </a:spcAft>
              <a:buNone/>
            </a:pPr>
            <a:r>
              <a:t/>
            </a:r>
            <a:endParaRPr/>
          </a:p>
        </p:txBody>
      </p:sp>
      <p:sp>
        <p:nvSpPr>
          <p:cNvPr id="160" name="Google Shape;160;g1f2b13e173c_0_97"/>
          <p:cNvSpPr txBox="1"/>
          <p:nvPr>
            <p:ph idx="11" type="ftr"/>
          </p:nvPr>
        </p:nvSpPr>
        <p:spPr>
          <a:xfrm>
            <a:off x="3920650" y="6332700"/>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61" name="Google Shape;161;g1f2b13e173c_0_97"/>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f2b13e173c_0_183"/>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500">
                <a:solidFill>
                  <a:srgbClr val="FF0000"/>
                </a:solidFill>
              </a:rPr>
              <a:t>Tumor Segmentation &amp; Stage Display</a:t>
            </a:r>
            <a:endParaRPr sz="1500">
              <a:solidFill>
                <a:srgbClr val="FF0000"/>
              </a:solidFill>
            </a:endParaRPr>
          </a:p>
        </p:txBody>
      </p:sp>
      <p:sp>
        <p:nvSpPr>
          <p:cNvPr id="167" name="Google Shape;167;g1f2b13e173c_0_18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600"/>
              </a:spcBef>
              <a:spcAft>
                <a:spcPts val="0"/>
              </a:spcAft>
              <a:buSzPts val="3000"/>
              <a:buNone/>
            </a:pPr>
            <a:r>
              <a:rPr lang="en-US" sz="2400">
                <a:latin typeface="Times New Roman"/>
                <a:ea typeface="Times New Roman"/>
                <a:cs typeface="Times New Roman"/>
                <a:sym typeface="Times New Roman"/>
              </a:rPr>
              <a:t>Once the model completes the evaluation and classification,the images are being segmented, the size of the segmented tumor will be calculated based on segmented tumors.</a:t>
            </a:r>
            <a:endParaRPr sz="2400">
              <a:latin typeface="Times New Roman"/>
              <a:ea typeface="Times New Roman"/>
              <a:cs typeface="Times New Roman"/>
              <a:sym typeface="Times New Roman"/>
            </a:endParaRPr>
          </a:p>
          <a:p>
            <a:pPr indent="0" lvl="0" marL="0" rtl="0" algn="just">
              <a:lnSpc>
                <a:spcPct val="115000"/>
              </a:lnSpc>
              <a:spcBef>
                <a:spcPts val="600"/>
              </a:spcBef>
              <a:spcAft>
                <a:spcPts val="0"/>
              </a:spcAft>
              <a:buSzPts val="3000"/>
              <a:buNone/>
            </a:pPr>
            <a:r>
              <a:rPr lang="en-US" sz="2400">
                <a:latin typeface="Times New Roman"/>
                <a:ea typeface="Times New Roman"/>
                <a:cs typeface="Times New Roman"/>
                <a:sym typeface="Times New Roman"/>
              </a:rPr>
              <a:t>After the results are obtained, the respective metrics and all the obtained results will be displayed to the User Interface and the images and the classification plays a vital role in the segmentation part. According to the the size of tumor obtained, the respective stage of the tumor will be displayed for the given input. </a:t>
            </a:r>
            <a:endParaRPr sz="2400">
              <a:latin typeface="Times New Roman"/>
              <a:ea typeface="Times New Roman"/>
              <a:cs typeface="Times New Roman"/>
              <a:sym typeface="Times New Roman"/>
            </a:endParaRPr>
          </a:p>
        </p:txBody>
      </p:sp>
      <p:sp>
        <p:nvSpPr>
          <p:cNvPr id="168" name="Google Shape;168;g1f2b13e173c_0_183"/>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Phase-II First Review</a:t>
            </a:r>
            <a:endParaRPr/>
          </a:p>
          <a:p>
            <a:pPr indent="0" lvl="0" marL="0" rtl="0" algn="l">
              <a:spcBef>
                <a:spcPts val="0"/>
              </a:spcBef>
              <a:spcAft>
                <a:spcPts val="0"/>
              </a:spcAft>
              <a:buNone/>
            </a:pPr>
            <a:r>
              <a:t/>
            </a:r>
            <a:endParaRPr/>
          </a:p>
        </p:txBody>
      </p:sp>
      <p:sp>
        <p:nvSpPr>
          <p:cNvPr id="169" name="Google Shape;169;g1f2b13e173c_0_183"/>
          <p:cNvSpPr txBox="1"/>
          <p:nvPr>
            <p:ph idx="11" type="ftr"/>
          </p:nvPr>
        </p:nvSpPr>
        <p:spPr>
          <a:xfrm>
            <a:off x="3920650" y="6332700"/>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70" name="Google Shape;170;g1f2b13e173c_0_18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2023-08-03T04:32:32Z</dcterms:created>
  <dc:creator>DURAI MURUGAN N</dc:creator>
</cp:coreProperties>
</file>