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34" r:id="rId3"/>
    <p:sldId id="497" r:id="rId5"/>
    <p:sldId id="547" r:id="rId6"/>
    <p:sldId id="460" r:id="rId7"/>
    <p:sldId id="378" r:id="rId8"/>
    <p:sldId id="399" r:id="rId9"/>
    <p:sldId id="381" r:id="rId10"/>
    <p:sldId id="403" r:id="rId11"/>
    <p:sldId id="404" r:id="rId12"/>
    <p:sldId id="405" r:id="rId13"/>
    <p:sldId id="385" r:id="rId14"/>
    <p:sldId id="383" r:id="rId15"/>
    <p:sldId id="384" r:id="rId16"/>
    <p:sldId id="572" r:id="rId17"/>
    <p:sldId id="455" r:id="rId18"/>
    <p:sldId id="469" r:id="rId19"/>
    <p:sldId id="573" r:id="rId20"/>
    <p:sldId id="578" r:id="rId21"/>
    <p:sldId id="579" r:id="rId22"/>
    <p:sldId id="526" r:id="rId23"/>
    <p:sldId id="527" r:id="rId24"/>
    <p:sldId id="454" r:id="rId25"/>
    <p:sldId id="528" r:id="rId26"/>
    <p:sldId id="574" r:id="rId27"/>
    <p:sldId id="575" r:id="rId28"/>
    <p:sldId id="577" r:id="rId29"/>
    <p:sldId id="576" r:id="rId30"/>
    <p:sldId id="478" r:id="rId31"/>
    <p:sldId id="530" r:id="rId3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radley Hand ITC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radley Hand ITC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radley Hand ITC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radley Hand ITC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radley Hand ITC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radley Hand ITC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radley Hand ITC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radley Hand ITC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radley Hand ITC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FFE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92846" autoAdjust="0"/>
  </p:normalViewPr>
  <p:slideViewPr>
    <p:cSldViewPr>
      <p:cViewPr varScale="1">
        <p:scale>
          <a:sx n="82" d="100"/>
          <a:sy n="82" d="100"/>
        </p:scale>
        <p:origin x="-1014" y="-90"/>
      </p:cViewPr>
      <p:guideLst>
        <p:guide orient="horz" pos="2177"/>
        <p:guide pos="2854"/>
      </p:guideLst>
    </p:cSldViewPr>
  </p:slideViewPr>
  <p:outlineViewPr>
    <p:cViewPr>
      <p:scale>
        <a:sx n="33" d="100"/>
        <a:sy n="33" d="100"/>
      </p:scale>
      <p:origin x="0" y="3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3A26FAD-C894-4D27-BDF6-5001F7A00AD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15D52E-56B0-447A-A92B-9077AAEEDF5F}" type="slidenum">
              <a:rPr lang="zh-CN" altLang="en-US"/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E300F-CBA2-4528-9CDE-ACB0DE87F05C}" type="slidenum">
              <a:rPr lang="zh-CN" altLang="en-US"/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2ED03CB-7090-4264-9437-6490B19308B8}" type="slidenum">
              <a:rPr lang="zh-CN" altLang="en-US"/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0F0337-86E0-4219-B361-96828F95B7A4}" type="slidenum">
              <a:rPr lang="zh-CN" altLang="en-US"/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71AAAD-84C2-4C73-8610-9EF294764AC6}" type="slidenum">
              <a:rPr lang="zh-CN" altLang="en-US"/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消化性溃疡：</a:t>
            </a:r>
            <a:r>
              <a:rPr lang="en-US" altLang="zh-CN"/>
              <a:t>Peptic ulcer</a:t>
            </a:r>
            <a:r>
              <a:rPr lang="zh-CN" altLang="en-US"/>
              <a:t>；胃溃疡：</a:t>
            </a:r>
            <a:r>
              <a:rPr lang="en-US" altLang="zh-CN"/>
              <a:t>Gastric ulcer</a:t>
            </a:r>
            <a:r>
              <a:rPr lang="zh-CN" altLang="en-US"/>
              <a:t>；十二指肠溃疡：</a:t>
            </a:r>
            <a:r>
              <a:rPr lang="en-US" altLang="zh-CN"/>
              <a:t>Duodenal ulcer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71AAAD-84C2-4C73-8610-9EF294764AC6}" type="slidenum">
              <a:rPr lang="zh-CN" altLang="en-US"/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消化性溃疡：</a:t>
            </a:r>
            <a:r>
              <a:rPr lang="en-US" altLang="zh-CN"/>
              <a:t>Peptic ulcer</a:t>
            </a:r>
            <a:r>
              <a:rPr lang="zh-CN" altLang="en-US"/>
              <a:t>；胃溃疡：</a:t>
            </a:r>
            <a:r>
              <a:rPr lang="en-US" altLang="zh-CN"/>
              <a:t>Gastric ulcer</a:t>
            </a:r>
            <a:r>
              <a:rPr lang="zh-CN" altLang="en-US"/>
              <a:t>；十二指肠溃疡：</a:t>
            </a:r>
            <a:r>
              <a:rPr lang="en-US" altLang="zh-CN"/>
              <a:t>Duodenal ulcer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0F0337-86E0-4219-B361-96828F95B7A4}" type="slidenum">
              <a:rPr lang="zh-CN" altLang="en-US"/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2-10-1</a:t>
            </a:r>
            <a:endParaRPr lang="en-US" altLang="zh-CN" dirty="0" smtClean="0"/>
          </a:p>
          <a:p>
            <a:r>
              <a:rPr lang="zh-CN" altLang="en-US" dirty="0" smtClean="0"/>
              <a:t>显效：主要症状消失，胃镜检查粘液较前分泌减少，粘膜充血水肿消失，溃疡糜烂面愈合，未见出血点等，胃黏膜病变明显好转。</a:t>
            </a:r>
            <a:endParaRPr lang="en-US" altLang="zh-CN" dirty="0" smtClean="0"/>
          </a:p>
          <a:p>
            <a:r>
              <a:rPr lang="zh-CN" altLang="en-US" dirty="0" smtClean="0"/>
              <a:t>有效：主要症状基本消失，偶有发作但疼痛减轻，发作时间缩短，胃镜检查粘膜病变缩小</a:t>
            </a:r>
            <a:r>
              <a:rPr lang="en-US" altLang="zh-CN" dirty="0" smtClean="0"/>
              <a:t>1/2</a:t>
            </a:r>
            <a:r>
              <a:rPr lang="zh-CN" altLang="en-US" dirty="0" smtClean="0"/>
              <a:t>以上。</a:t>
            </a:r>
            <a:endParaRPr lang="en-US" altLang="zh-CN" dirty="0" smtClean="0"/>
          </a:p>
          <a:p>
            <a:r>
              <a:rPr lang="zh-CN" altLang="en-US" dirty="0" smtClean="0"/>
              <a:t>无效：症状无改善，胃镜检查病变无变化。</a:t>
            </a:r>
            <a:r>
              <a:rPr lang="en-US" altLang="zh-CN" baseline="0" dirty="0" smtClean="0"/>
              <a:t>                        </a:t>
            </a:r>
            <a:r>
              <a:rPr lang="zh-CN" altLang="en-US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总有效率</a:t>
            </a:r>
            <a:r>
              <a:rPr lang="en-US" altLang="zh-CN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=</a:t>
            </a:r>
            <a:r>
              <a:rPr lang="zh-CN" altLang="en-US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显效率</a:t>
            </a:r>
            <a:r>
              <a:rPr lang="en-US" altLang="zh-CN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+</a:t>
            </a:r>
            <a:r>
              <a:rPr lang="zh-CN" altLang="en-US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有效率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2-10-1</a:t>
            </a:r>
            <a:endParaRPr lang="en-US" altLang="zh-CN" dirty="0" smtClean="0"/>
          </a:p>
          <a:p>
            <a:r>
              <a:rPr lang="zh-CN" altLang="en-US" dirty="0" smtClean="0"/>
              <a:t>显效：主要症状消失，胃镜检查粘液较前分泌减少，粘膜充血水肿消失，溃疡糜烂面愈合，未见出血点等，胃黏膜病变明显好转。</a:t>
            </a:r>
            <a:endParaRPr lang="en-US" altLang="zh-CN" dirty="0" smtClean="0"/>
          </a:p>
          <a:p>
            <a:r>
              <a:rPr lang="zh-CN" altLang="en-US" dirty="0" smtClean="0"/>
              <a:t>有效：主要症状基本消失，偶有发作但疼痛减轻，发作时间缩短，胃镜检查粘膜病变缩小</a:t>
            </a:r>
            <a:r>
              <a:rPr lang="en-US" altLang="zh-CN" dirty="0" smtClean="0"/>
              <a:t>1/2</a:t>
            </a:r>
            <a:r>
              <a:rPr lang="zh-CN" altLang="en-US" dirty="0" smtClean="0"/>
              <a:t>以上。</a:t>
            </a:r>
            <a:endParaRPr lang="en-US" altLang="zh-CN" dirty="0" smtClean="0"/>
          </a:p>
          <a:p>
            <a:r>
              <a:rPr lang="zh-CN" altLang="en-US" dirty="0" smtClean="0"/>
              <a:t>无效：症状无改善，胃镜检查病变无变化。</a:t>
            </a:r>
            <a:r>
              <a:rPr lang="en-US" altLang="zh-CN" baseline="0" dirty="0" smtClean="0"/>
              <a:t>                        </a:t>
            </a:r>
            <a:r>
              <a:rPr lang="zh-CN" altLang="en-US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总有效率</a:t>
            </a:r>
            <a:r>
              <a:rPr lang="en-US" altLang="zh-CN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=</a:t>
            </a:r>
            <a:r>
              <a:rPr lang="zh-CN" altLang="en-US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显效率</a:t>
            </a:r>
            <a:r>
              <a:rPr lang="en-US" altLang="zh-CN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+</a:t>
            </a:r>
            <a:r>
              <a:rPr lang="zh-CN" altLang="en-US" sz="1200" b="0" kern="0" dirty="0" smtClean="0">
                <a:latin typeface="Arial" panose="020B0604020202020204"/>
                <a:ea typeface="+mn-ea"/>
                <a:cs typeface="Arial" panose="020B0604020202020204"/>
              </a:rPr>
              <a:t>有效率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71AAAD-84C2-4C73-8610-9EF294764AC6}" type="slidenum">
              <a:rPr lang="zh-CN" altLang="en-US"/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消化性溃疡：</a:t>
            </a:r>
            <a:r>
              <a:rPr lang="en-US" altLang="zh-CN"/>
              <a:t>Peptic ulcer</a:t>
            </a:r>
            <a:r>
              <a:rPr lang="zh-CN" altLang="en-US"/>
              <a:t>；胃溃疡：</a:t>
            </a:r>
            <a:r>
              <a:rPr lang="en-US" altLang="zh-CN"/>
              <a:t>Gastric ulcer</a:t>
            </a:r>
            <a:r>
              <a:rPr lang="zh-CN" altLang="en-US"/>
              <a:t>；十二指肠溃疡：</a:t>
            </a:r>
            <a:r>
              <a:rPr lang="en-US" altLang="zh-CN"/>
              <a:t>Duodenal ulcer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  <a:ea typeface="幼圆" pitchFamily="49" charset="-122"/>
              </a:rPr>
              <a:t>LD50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  <a:ea typeface="幼圆" pitchFamily="49" charset="-122"/>
              </a:rPr>
              <a:t>：半数致死量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0F0337-86E0-4219-B361-96828F95B7A4}" type="slidenum">
              <a:rPr lang="zh-CN" altLang="en-US"/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0F0337-86E0-4219-B361-96828F95B7A4}" type="slidenum">
              <a:rPr lang="zh-CN" altLang="en-US"/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0F0337-86E0-4219-B361-96828F95B7A4}" type="slidenum">
              <a:rPr lang="zh-CN" altLang="en-US"/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0F0337-86E0-4219-B361-96828F95B7A4}" type="slidenum">
              <a:rPr lang="zh-CN" altLang="en-US"/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Quality Of Ulcer Healing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EGF</a:t>
            </a:r>
            <a:r>
              <a:rPr lang="zh-CN" altLang="en-US" dirty="0" smtClean="0"/>
              <a:t>及其受体，</a:t>
            </a:r>
            <a:r>
              <a:rPr lang="en-US" dirty="0" err="1" smtClean="0"/>
              <a:t>bFGF</a:t>
            </a:r>
            <a:r>
              <a:rPr lang="zh-CN" altLang="en-US" dirty="0" smtClean="0"/>
              <a:t>及其受体，无文献报导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O2-</a:t>
            </a:r>
            <a:r>
              <a:rPr lang="zh-CN" altLang="en-US" sz="1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：氧自由基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26FAD-C894-4D27-BDF6-5001F7A00A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 descr="medical bg copy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4825" y="1965325"/>
            <a:ext cx="8134350" cy="1470025"/>
          </a:xfrm>
        </p:spPr>
        <p:txBody>
          <a:bodyPr/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zh-CN" altLang="en-GB"/>
              <a:t>单击此处编辑母版标题样式</a:t>
            </a:r>
            <a:endParaRPr lang="zh-CN" alt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766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GB"/>
              <a:t>单击此处编辑母版副标题样式</a:t>
            </a:r>
            <a:endParaRPr lang="zh-CN" alt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19042BE-4877-48B3-B59E-BF2086EDC750}" type="slidenum">
              <a:rPr lang="zh-CN" altLang="en-GB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502F2-74C4-42E1-A687-B17E9AD7C387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44450"/>
            <a:ext cx="2195512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44450"/>
            <a:ext cx="6437313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CD547-9D25-4AA4-A38A-AE59EF8D222A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44450"/>
            <a:ext cx="6335713" cy="490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728663"/>
            <a:ext cx="4171950" cy="5221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728663"/>
            <a:ext cx="4173537" cy="5221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925" y="6326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00275" y="6326188"/>
            <a:ext cx="446405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97663" y="6326188"/>
            <a:ext cx="2411412" cy="476250"/>
          </a:xfrm>
        </p:spPr>
        <p:txBody>
          <a:bodyPr/>
          <a:lstStyle>
            <a:lvl1pPr>
              <a:defRPr/>
            </a:lvl1pPr>
          </a:lstStyle>
          <a:p>
            <a:fld id="{BDB24DD3-95D8-47C1-8BD8-F23C4DD0E36A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44450"/>
            <a:ext cx="6335713" cy="490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95288" y="728663"/>
            <a:ext cx="8497887" cy="522128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925" y="6326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00275" y="6326188"/>
            <a:ext cx="446405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7663" y="6326188"/>
            <a:ext cx="2411412" cy="476250"/>
          </a:xfrm>
        </p:spPr>
        <p:txBody>
          <a:bodyPr/>
          <a:lstStyle>
            <a:lvl1pPr>
              <a:defRPr/>
            </a:lvl1pPr>
          </a:lstStyle>
          <a:p>
            <a:fld id="{77AD5598-120D-40C3-BA76-A544E2E21A7D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44450"/>
            <a:ext cx="6335713" cy="490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728663"/>
            <a:ext cx="4171950" cy="5221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719638" y="728663"/>
            <a:ext cx="4173537" cy="522128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925" y="6326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00275" y="6326188"/>
            <a:ext cx="446405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97663" y="6326188"/>
            <a:ext cx="2411412" cy="476250"/>
          </a:xfrm>
        </p:spPr>
        <p:txBody>
          <a:bodyPr/>
          <a:lstStyle>
            <a:lvl1pPr>
              <a:defRPr/>
            </a:lvl1pPr>
          </a:lstStyle>
          <a:p>
            <a:fld id="{57432585-E103-4815-A6B2-F298A3CB7083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7B17A-38A8-4959-9F44-7C14AC5E237B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7FAF3-5277-4F08-B6D9-CF039D85A8D2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728663"/>
            <a:ext cx="4171950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728663"/>
            <a:ext cx="4173537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B84A-7E6D-4185-BA6E-679963DEF4F4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A32DC-3D2B-4338-9017-D93DEE760267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C3715-3951-4909-9090-C5984A273F54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6DC97-8570-4881-9789-A0D3855F211F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99814-C5E5-4EBF-BBD2-C756A40CA6C5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F6DF5-A2B2-4A63-B8B8-8332B3A214AA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dical bg copy"/>
          <p:cNvPicPr>
            <a:picLocks noChangeAspect="1" noChangeArrowheads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728663"/>
            <a:ext cx="8497887" cy="5221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GB" smtClean="0"/>
              <a:t>单击此处编辑母版文本样式</a:t>
            </a:r>
            <a:endParaRPr lang="zh-CN" altLang="en-GB" smtClean="0"/>
          </a:p>
          <a:p>
            <a:pPr lvl="1"/>
            <a:r>
              <a:rPr lang="zh-CN" altLang="en-GB" smtClean="0"/>
              <a:t>第二级</a:t>
            </a:r>
            <a:endParaRPr lang="zh-CN" altLang="en-GB" smtClean="0"/>
          </a:p>
          <a:p>
            <a:pPr lvl="2"/>
            <a:r>
              <a:rPr lang="zh-CN" altLang="en-GB" smtClean="0"/>
              <a:t>第三级</a:t>
            </a:r>
            <a:endParaRPr lang="zh-CN" altLang="en-GB" smtClean="0"/>
          </a:p>
          <a:p>
            <a:pPr lvl="3"/>
            <a:r>
              <a:rPr lang="zh-CN" altLang="en-GB" smtClean="0"/>
              <a:t>第四级</a:t>
            </a:r>
            <a:endParaRPr lang="zh-CN" altLang="en-GB" smtClean="0"/>
          </a:p>
          <a:p>
            <a:pPr lvl="4"/>
            <a:r>
              <a:rPr lang="zh-CN" altLang="en-GB" smtClean="0"/>
              <a:t>第五级</a:t>
            </a:r>
            <a:endParaRPr lang="zh-CN" altLang="en-GB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" y="632618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en-GB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0275" y="6326188"/>
            <a:ext cx="446405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en-GB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7663" y="6326188"/>
            <a:ext cx="241141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4D166652-496C-40CD-A1D8-8D05A31B1B52}" type="slidenum">
              <a:rPr lang="en-GB" altLang="zh-CN"/>
            </a:fld>
            <a:endParaRPr lang="en-GB" altLang="zh-CN"/>
          </a:p>
        </p:txBody>
      </p:sp>
      <p:pic>
        <p:nvPicPr>
          <p:cNvPr id="1037" name="Picture 13" descr="tb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44450"/>
            <a:ext cx="63357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GB" smtClean="0"/>
              <a:t>单击此处编辑母版标题样式</a:t>
            </a:r>
            <a:endParaRPr lang="zh-CN" alt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rbel" panose="020B0503020204020204" pitchFamily="34" charset="0"/>
          <a:ea typeface="幼圆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rbel" panose="020B0503020204020204" pitchFamily="34" charset="0"/>
          <a:ea typeface="幼圆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rbel" panose="020B0503020204020204" pitchFamily="34" charset="0"/>
          <a:ea typeface="幼圆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rbel" panose="020B0503020204020204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rbel" panose="020B0503020204020204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rbel" panose="020B0503020204020204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rbel" panose="020B0503020204020204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rbel" panose="020B0503020204020204" pitchFamily="34" charset="0"/>
          <a:ea typeface="幼圆" pitchFamily="49" charset="-122"/>
        </a:defRPr>
      </a:lvl9pPr>
    </p:titleStyle>
    <p:bodyStyle>
      <a:lvl1pPr marL="342900" indent="-342900" algn="l" rtl="0" fontAlgn="base">
        <a:lnSpc>
          <a:spcPct val="110000"/>
        </a:lnSpc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ct val="4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10000"/>
        </a:lnSpc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10000"/>
        </a:lnSpc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11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5640" y="967105"/>
            <a:ext cx="8039100" cy="280860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30000"/>
              </a:spcBef>
            </a:pPr>
            <a:br>
              <a:rPr lang="en-US" altLang="zh-CN" sz="5000" b="1" i="0" dirty="0" smtClean="0">
                <a:solidFill>
                  <a:srgbClr val="FFFF00"/>
                </a:solidFill>
                <a:latin typeface="+mn-ea"/>
                <a:ea typeface="+mn-ea"/>
                <a:cs typeface="Arial" panose="020B0604020202020204" pitchFamily="34" charset="0"/>
              </a:rPr>
            </a:br>
            <a:r>
              <a:rPr lang="zh-CN" altLang="en-US" sz="4000" b="1" i="0" dirty="0" smtClean="0">
                <a:solidFill>
                  <a:srgbClr val="FFFF00"/>
                </a:solidFill>
                <a:latin typeface="+mn-ea"/>
                <a:ea typeface="+mn-ea"/>
                <a:cs typeface="Arial" panose="020B0604020202020204" pitchFamily="34" charset="0"/>
              </a:rPr>
              <a:t>唯一治疗消化性溃疡的国基植物药</a:t>
            </a:r>
            <a:br>
              <a:rPr lang="zh-CN" altLang="en-US" sz="4000" b="1" i="0" dirty="0" smtClean="0">
                <a:solidFill>
                  <a:srgbClr val="FFFF00"/>
                </a:solidFill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4000" b="1" i="0" dirty="0" smtClean="0">
                <a:solidFill>
                  <a:srgbClr val="FFFF00"/>
                </a:solidFill>
                <a:latin typeface="+mn-ea"/>
                <a:ea typeface="+mn-ea"/>
                <a:cs typeface="Arial" panose="020B0604020202020204" pitchFamily="34" charset="0"/>
              </a:rPr>
              <a:t>——</a:t>
            </a:r>
            <a:r>
              <a:rPr lang="zh-CN" altLang="en-US" sz="4000" b="1" dirty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全安®</a:t>
            </a:r>
            <a:r>
              <a:rPr lang="zh-CN" altLang="en-US" sz="4000" b="1" dirty="0" smtClean="0">
                <a:solidFill>
                  <a:srgbClr val="FFFF00"/>
                </a:solidFill>
                <a:latin typeface="+mn-ea"/>
                <a:ea typeface="+mn-ea"/>
                <a:cs typeface="Arial" panose="020B0604020202020204" pitchFamily="34" charset="0"/>
              </a:rPr>
              <a:t>安胃疡胶囊</a:t>
            </a:r>
            <a:br>
              <a:rPr lang="en-US" altLang="zh-CN" sz="4000" b="1" i="0" dirty="0" smtClean="0">
                <a:solidFill>
                  <a:srgbClr val="FFFF00"/>
                </a:solidFill>
                <a:latin typeface="+mn-ea"/>
                <a:ea typeface="+mn-ea"/>
                <a:cs typeface="Arial" panose="020B0604020202020204" pitchFamily="34" charset="0"/>
              </a:rPr>
            </a:br>
            <a:endParaRPr lang="zh-CN" altLang="en-US" sz="40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7132638" y="6237288"/>
            <a:ext cx="1903412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/>
            <a:endParaRPr lang="en-US" altLang="zh-CN" sz="1600" i="1" dirty="0">
              <a:solidFill>
                <a:schemeClr val="bg1"/>
              </a:solidFill>
              <a:latin typeface="Corbel" panose="020B0503020204020204" pitchFamily="34" charset="0"/>
              <a:ea typeface="幼圆" pitchFamily="49" charset="-122"/>
            </a:endParaRPr>
          </a:p>
        </p:txBody>
      </p:sp>
      <p:pic>
        <p:nvPicPr>
          <p:cNvPr id="4" name="图片 3" descr="安胃疡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68144" y="4077072"/>
            <a:ext cx="3275856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/>
          </a:p>
        </p:txBody>
      </p:sp>
      <p:pic>
        <p:nvPicPr>
          <p:cNvPr id="5" name="图片 2" descr="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31290" y="1625600"/>
            <a:ext cx="4832350" cy="360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619672" y="5373216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甘草总黄酮浓度（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g/L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hangingPunct="0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n=3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x±s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；与对照组比较，*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P&lt;0.01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00698" y="3013085"/>
            <a:ext cx="237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/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16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浓度：●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—●—●</a:t>
            </a:r>
            <a:endParaRPr lang="en-US" altLang="zh-C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hangingPunct="0"/>
            <a:endParaRPr lang="en-US" altLang="zh-C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hangingPunct="0"/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清除率：   ■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—■—■</a:t>
            </a:r>
            <a:endParaRPr lang="en-US" altLang="zh-C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9925" y="11578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/>
            <a:r>
              <a:rPr lang="zh-CN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甘草总黄酮对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的清除作用</a:t>
            </a:r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hangingPunct="0"/>
            <a:endParaRPr lang="en-US" altLang="zh-CN" b="1" dirty="0" smtClean="0"/>
          </a:p>
        </p:txBody>
      </p:sp>
      <p:sp>
        <p:nvSpPr>
          <p:cNvPr id="8" name="标题 1"/>
          <p:cNvSpPr txBox="1"/>
          <p:nvPr/>
        </p:nvSpPr>
        <p:spPr bwMode="auto">
          <a:xfrm>
            <a:off x="269875" y="666750"/>
            <a:ext cx="727236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9pPr>
          </a:lstStyle>
          <a:p>
            <a:r>
              <a:rPr lang="zh-CN" altLang="en-US" kern="0" dirty="0" smtClean="0">
                <a:solidFill>
                  <a:srgbClr val="FF3300"/>
                </a:solidFill>
                <a:effectLst/>
              </a:rPr>
              <a:t>第四层：</a:t>
            </a:r>
            <a:r>
              <a:rPr lang="zh-CN" altLang="zh-CN" kern="0" dirty="0" smtClean="0">
                <a:solidFill>
                  <a:srgbClr val="FF3300"/>
                </a:solidFill>
                <a:effectLst/>
              </a:rPr>
              <a:t>巯基</a:t>
            </a:r>
            <a:r>
              <a:rPr lang="en-US" altLang="zh-CN" kern="0" dirty="0" smtClean="0">
                <a:solidFill>
                  <a:srgbClr val="FF3300"/>
                </a:solidFill>
                <a:effectLst/>
              </a:rPr>
              <a:t>-</a:t>
            </a:r>
            <a:r>
              <a:rPr lang="zh-CN" altLang="zh-CN" kern="0" dirty="0" smtClean="0">
                <a:solidFill>
                  <a:srgbClr val="FF3300"/>
                </a:solidFill>
                <a:effectLst/>
              </a:rPr>
              <a:t>氧自由基清除系统</a:t>
            </a:r>
            <a:endParaRPr lang="zh-CN" altLang="zh-CN" kern="0" dirty="0" smtClean="0">
              <a:solidFill>
                <a:srgbClr val="FF330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0B88-9E88-4EF6-B312-09B1A1602025}" type="slidenum">
              <a:rPr lang="en-GB" altLang="zh-CN"/>
            </a:fld>
            <a:endParaRPr lang="en-GB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59130"/>
            <a:ext cx="6335713" cy="490538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、抑制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攻击因子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2523" y="1490028"/>
            <a:ext cx="4608513" cy="2916361"/>
          </a:xfrm>
        </p:spPr>
        <p:txBody>
          <a:bodyPr/>
          <a:lstStyle/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对组胺、乙酰胆碱、蛋白酶所致的胃酸分泌均有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抑制作用</a:t>
            </a:r>
            <a:r>
              <a:rPr lang="en-US" altLang="zh-CN" sz="2000" baseline="30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Rf1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；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抑制胃蛋白酶分泌，与胃蛋白酶结合而降低其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活性</a:t>
            </a:r>
            <a:r>
              <a:rPr lang="en-US" altLang="zh-CN" sz="2000" baseline="30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Rf1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；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在胃内直接吸附胃酸而降低胃酸浓度（黄酮中不溶解部分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  <a:r>
              <a:rPr lang="en-US" altLang="zh-CN" sz="2000" baseline="30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Rf1, Rf2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；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对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PPI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lang="en-US" altLang="zh-CN" sz="2000" baseline="-25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</a:t>
            </a:r>
            <a:r>
              <a:rPr lang="en-US" altLang="zh-CN" sz="2000" baseline="30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无效者仍有效。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95536" y="6237288"/>
            <a:ext cx="9001000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9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Rf1: A G Morgan, et al. Comparison between </a:t>
            </a:r>
            <a:r>
              <a:rPr lang="en-US" altLang="zh-CN" sz="9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cimetidine</a:t>
            </a:r>
            <a:r>
              <a:rPr lang="en-US" altLang="zh-CN" sz="9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Caved-S in the treatment of gastric ulceration, and subsequent maintenance therapy. Gut, 1982, 23: 545-551.</a:t>
            </a:r>
            <a:endParaRPr lang="en-US" altLang="zh-CN" sz="9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9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Rf2: Nakamura K, et al. Effects of single and combined administration FM-100 and </a:t>
            </a:r>
            <a:r>
              <a:rPr lang="en-US" altLang="zh-CN" sz="9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cimetidine</a:t>
            </a:r>
            <a:r>
              <a:rPr lang="en-US" altLang="zh-CN" sz="9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on serum </a:t>
            </a:r>
            <a:r>
              <a:rPr lang="en-US" altLang="zh-CN" sz="9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gastrin</a:t>
            </a:r>
            <a:r>
              <a:rPr lang="en-US" altLang="zh-CN" sz="9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levels in rats. Nippon </a:t>
            </a:r>
            <a:r>
              <a:rPr lang="en-US" altLang="zh-CN" sz="9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Yakurigaku</a:t>
            </a:r>
            <a:r>
              <a:rPr lang="en-US" altLang="zh-CN" sz="9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Zasshi</a:t>
            </a:r>
            <a:r>
              <a:rPr lang="en-US" altLang="zh-CN" sz="9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Folia </a:t>
            </a:r>
            <a:r>
              <a:rPr lang="en-US" altLang="zh-CN" sz="9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Pharmacologica</a:t>
            </a:r>
            <a:r>
              <a:rPr lang="en-US" altLang="zh-CN" sz="9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Japonica. 1983 Jun; Vol. 81(6), pp.499-505. </a:t>
            </a:r>
            <a:endParaRPr lang="en-US" altLang="zh-CN" sz="9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3050" y="1490345"/>
            <a:ext cx="3346450" cy="428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7950" y="5775623"/>
            <a:ext cx="428396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异甘草素抑制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H2</a:t>
            </a:r>
            <a:r>
              <a:rPr lang="zh-CN" altLang="zh-CN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受体介导信号</a:t>
            </a:r>
            <a:endParaRPr lang="zh-CN" altLang="en-US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4081710" y="4274686"/>
            <a:ext cx="4608512" cy="22095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200" i="0" kern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研究表明：</a:t>
            </a:r>
            <a:r>
              <a:rPr lang="zh-CN" altLang="zh-CN" sz="2200" i="0" kern="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异甘草素</a:t>
            </a:r>
            <a:r>
              <a:rPr lang="zh-CN" altLang="en-US" sz="2200" i="0" kern="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（安胃疡胶囊的有效成分之一）</a:t>
            </a:r>
            <a:r>
              <a:rPr lang="zh-CN" altLang="zh-CN" sz="2200" i="0" kern="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抑制</a:t>
            </a:r>
            <a:r>
              <a:rPr lang="en-US" altLang="zh-CN" sz="2200" i="0" kern="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lang="en-US" altLang="zh-CN" sz="2200" i="0" kern="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zh-CN" altLang="zh-CN" sz="2200" i="0" kern="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受体介导信号的作用和雷尼替丁相似。</a:t>
            </a:r>
            <a:br>
              <a:rPr lang="zh-CN" altLang="zh-CN" sz="2200" i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zh-CN" altLang="en-US" sz="2200" i="0" kern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352-9D92-4F47-A362-67321563567D}" type="slidenum">
              <a:rPr lang="en-GB" altLang="zh-CN"/>
            </a:fld>
            <a:endParaRPr lang="en-GB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495" y="618490"/>
            <a:ext cx="6335713" cy="490538"/>
          </a:xfrm>
        </p:spPr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en-US" altLang="zh-CN" dirty="0" smtClean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抗菌，抑制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活性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898" y="1200468"/>
            <a:ext cx="8497887" cy="5221287"/>
          </a:xfrm>
        </p:spPr>
        <p:txBody>
          <a:bodyPr/>
          <a:lstStyle/>
          <a:p>
            <a:r>
              <a:rPr lang="zh-CN" altLang="zh-CN" sz="24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抗幽门螺旋菌，抑制</a:t>
            </a:r>
            <a:r>
              <a:rPr lang="en-US" altLang="zh-CN" sz="2400" dirty="0" err="1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lang="zh-CN" altLang="en-US" sz="24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的</a:t>
            </a:r>
            <a:r>
              <a:rPr lang="zh-CN" altLang="zh-CN" sz="24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蛋白质、</a:t>
            </a:r>
            <a:r>
              <a:rPr lang="en-US" altLang="zh-CN" sz="24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DNA</a:t>
            </a:r>
            <a:r>
              <a:rPr lang="zh-CN" altLang="zh-CN" sz="24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旋转酶及二氢叶酸还原酶</a:t>
            </a:r>
            <a:r>
              <a:rPr lang="zh-CN" altLang="en-US" sz="24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的合成</a:t>
            </a:r>
            <a:r>
              <a:rPr lang="en-US" altLang="zh-CN" sz="2400" baseline="300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Rf1 </a:t>
            </a:r>
            <a:r>
              <a:rPr lang="zh-CN" altLang="en-US" sz="2400" baseline="300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；</a:t>
            </a:r>
            <a:endParaRPr lang="en-US" altLang="zh-CN" sz="2400" dirty="0" smtClean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对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金黄色葡萄球菌、</a:t>
            </a:r>
            <a:r>
              <a:rPr lang="zh-CN" altLang="en-US" sz="2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链球菌、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结核杆菌、大肠杆菌等均有抑制作用</a:t>
            </a:r>
            <a:r>
              <a:rPr lang="en-US" altLang="zh-CN" sz="2400" baseline="30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Rf2</a:t>
            </a:r>
            <a:r>
              <a:rPr lang="zh-CN" altLang="en-US" sz="2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；</a:t>
            </a:r>
            <a:endParaRPr lang="zh-CN" altLang="en-US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对克拉霉素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CLAR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和阿莫西林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AMOX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耐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菌株（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Hp-</a:t>
            </a:r>
            <a:r>
              <a:rPr lang="de-DE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GP98</a:t>
            </a:r>
            <a:r>
              <a:rPr lang="zh-CN" altLang="de-DE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日本东京都立卫生所，</a:t>
            </a:r>
            <a:r>
              <a:rPr lang="de-DE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T. 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Ito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）也有较强的抗菌活性，无耐药性</a:t>
            </a:r>
            <a:r>
              <a:rPr lang="en-US" altLang="zh-CN" sz="2400" baseline="30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Rf2</a:t>
            </a:r>
            <a:r>
              <a:rPr lang="zh-CN" altLang="en-US" sz="2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；</a:t>
            </a:r>
            <a:endParaRPr lang="zh-CN" altLang="en-US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与其它药物联用时，协同增效，明显提高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的根除率，减轻、抑制联用抗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化学药物的毒副作用</a:t>
            </a:r>
            <a:r>
              <a:rPr lang="en-US" altLang="zh-CN" sz="2400" baseline="30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Rf3</a:t>
            </a:r>
            <a:r>
              <a:rPr lang="zh-CN" altLang="en-US" sz="2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；</a:t>
            </a:r>
            <a:endParaRPr lang="zh-CN" altLang="en-US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防止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复发感染</a:t>
            </a:r>
            <a:r>
              <a:rPr lang="en-US" altLang="zh-CN" sz="2400" baseline="30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Rf3</a:t>
            </a:r>
            <a:r>
              <a:rPr lang="zh-CN" altLang="en-US" sz="2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46050" y="6180455"/>
            <a:ext cx="8963025" cy="768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Rf1:Mannanthendil,et </a:t>
            </a:r>
            <a:r>
              <a:rPr lang="en-US" altLang="zh-CN" sz="10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al.In</a:t>
            </a: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vitro anti-Helicobacter pylori activity of a </a:t>
            </a:r>
            <a:r>
              <a:rPr lang="en-US" altLang="zh-CN" sz="10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flavonoid</a:t>
            </a: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rich extract of </a:t>
            </a:r>
            <a:r>
              <a:rPr lang="en-US" altLang="zh-CN" sz="10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Glycyrrhiza</a:t>
            </a: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glabra</a:t>
            </a: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its probable mechanisms of action .   </a:t>
            </a:r>
            <a:endParaRPr lang="en-US" altLang="zh-CN" sz="1000" i="1" dirty="0" smtClean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Rf2: </a:t>
            </a:r>
            <a:r>
              <a:rPr lang="en-US" altLang="zh-CN" sz="10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Fukai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T, </a:t>
            </a:r>
            <a:r>
              <a:rPr lang="en-US" altLang="zh-CN" sz="10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Marumo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A, </a:t>
            </a:r>
            <a:r>
              <a:rPr lang="en-US" altLang="zh-CN" sz="10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Kaitou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K, </a:t>
            </a: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 al. Anti-Helicobacter 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pylori </a:t>
            </a:r>
            <a:r>
              <a:rPr lang="en-US" altLang="zh-CN" sz="10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flavonoids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from licorice extract. Life </a:t>
            </a:r>
            <a:r>
              <a:rPr lang="en-US" altLang="zh-CN" sz="10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Sci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2002;71:1449-1463.      </a:t>
            </a:r>
            <a:endParaRPr lang="en-US" altLang="zh-CN" sz="1000" i="1" dirty="0" smtClean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Rf3 A G 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Morgan</a:t>
            </a: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et al. 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Maintenance therapy: a two year comparison between Caved-S and </a:t>
            </a:r>
            <a:r>
              <a:rPr lang="en-US" altLang="zh-CN" sz="10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cimetidine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treatment in the prevention of symptomatic gastric ulcer </a:t>
            </a:r>
            <a:r>
              <a:rPr lang="en-US" altLang="zh-CN" sz="10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recurrence</a:t>
            </a:r>
            <a:r>
              <a:rPr lang="en-US" altLang="zh-CN" sz="10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endParaRPr lang="en-US" altLang="zh-CN" sz="10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D1-5472-4AC1-A430-D4EAC89EF914}" type="slidenum">
              <a:rPr lang="en-GB" altLang="zh-CN"/>
            </a:fld>
            <a:endParaRPr lang="en-GB" altLang="zh-CN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855" y="672465"/>
            <a:ext cx="6335713" cy="490538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甘草黄酮抗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活性的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主要成分</a:t>
            </a:r>
            <a:endParaRPr lang="zh-CN" altLang="en-US" sz="2000" dirty="0" smtClean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0478" name="Text Box 126"/>
          <p:cNvSpPr txBox="1">
            <a:spLocks noChangeArrowheads="1"/>
          </p:cNvSpPr>
          <p:nvPr/>
        </p:nvSpPr>
        <p:spPr bwMode="auto">
          <a:xfrm>
            <a:off x="539750" y="6381328"/>
            <a:ext cx="835273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Rf1: </a:t>
            </a:r>
            <a:r>
              <a:rPr lang="en-US" altLang="zh-CN" sz="12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Fukai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T, </a:t>
            </a:r>
            <a:r>
              <a:rPr lang="en-US" altLang="zh-CN" sz="12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Marumo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A, </a:t>
            </a:r>
            <a:r>
              <a:rPr lang="en-US" altLang="zh-CN" sz="12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Kaitou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K, et al. Anti-Helicobacter pylori </a:t>
            </a:r>
            <a:r>
              <a:rPr lang="en-US" altLang="zh-CN" sz="12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flavonoids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from licorice extract. Life </a:t>
            </a:r>
            <a:r>
              <a:rPr lang="en-US" altLang="zh-CN" sz="12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Sci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2002;71:1449-1463.</a:t>
            </a:r>
            <a:endParaRPr lang="en-US" altLang="zh-CN" sz="12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44880" y="1163320"/>
            <a:ext cx="7160895" cy="4862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BF3-A0E7-43DC-9492-3EC9347B84FD}" type="slidenum">
              <a:rPr lang="en-GB" altLang="zh-CN"/>
            </a:fld>
            <a:endParaRPr lang="en-GB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355" y="1948815"/>
            <a:ext cx="6572250" cy="18592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PPI </a:t>
            </a:r>
            <a:r>
              <a:rPr lang="zh-CN" altLang="en-US" sz="3600">
                <a:sym typeface="+mn-ea"/>
              </a:rPr>
              <a:t>的最佳联合用药</a:t>
            </a:r>
            <a:endParaRPr lang="zh-CN" altLang="en-US" sz="3600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安胃疡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44929" y="4005952"/>
            <a:ext cx="3275856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87C7-B3D5-49FF-A49F-4F93534C9445}" type="slidenum">
              <a:rPr lang="en-GB" altLang="zh-CN"/>
            </a:fld>
            <a:endParaRPr lang="en-GB" altLang="zh-CN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20689"/>
            <a:ext cx="8640960" cy="1800199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安胃疡胶囊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PPI+2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个抗生素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治疗消化性溃疡临床疗效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治疗组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：口服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安胃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疡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0.4g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，奥美拉唑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20mg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，克拉霉素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0.25g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，阿莫西林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1.0g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，均为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次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/d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连服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10d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对照组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75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例：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仅口服后三种药物，剂量疗程同治疗组。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10d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后均复查胃镜及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检测。</a:t>
            </a:r>
            <a:b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结果如下</a:t>
            </a:r>
            <a:endParaRPr lang="zh-CN" altLang="en-US" sz="18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6500" name="Object 4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>
          <a:off x="467544" y="2924944"/>
          <a:ext cx="8280920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图表" r:id="rId1" imgW="13144500" imgH="3898900" progId="MSGraph.Chart.8">
                  <p:embed followColorScheme="full"/>
                </p:oleObj>
              </mc:Choice>
              <mc:Fallback>
                <p:oleObj name="图表" r:id="rId1" imgW="13144500" imgH="3898900" progId="MSGraph.Chart.8">
                  <p:embed followColorScheme="full"/>
                  <p:pic>
                    <p:nvPicPr>
                      <p:cNvPr id="0" name="图片 1024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544" y="2924944"/>
                        <a:ext cx="8280920" cy="1944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07950" y="44450"/>
            <a:ext cx="63357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endParaRPr lang="zh-CN" alt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panose="020B0503020204020204" pitchFamily="34" charset="0"/>
              <a:ea typeface="幼圆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5229200"/>
            <a:ext cx="8496944" cy="8640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结论：愈合率、总有效率差异有统计学意义（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＜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0.05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）；不良反应差异无统计学意义（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＞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0.05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）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安胃疡胶囊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+PPI+2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个抗生素，疗效好，疗程短，副作用小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2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275" y="44450"/>
            <a:ext cx="4553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PPI </a:t>
            </a:r>
            <a:r>
              <a:rPr lang="zh-CN" altLang="en-US" sz="2800" b="1">
                <a:solidFill>
                  <a:srgbClr val="FFFF00"/>
                </a:solidFill>
                <a:sym typeface="+mn-ea"/>
              </a:rPr>
              <a:t>的最佳联合用药</a:t>
            </a:r>
            <a:endParaRPr lang="zh-CN" altLang="en-US" sz="2800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87C7-B3D5-49FF-A49F-4F93534C9445}" type="slidenum">
              <a:rPr lang="en-GB" altLang="zh-CN"/>
            </a:fld>
            <a:endParaRPr lang="en-GB" altLang="zh-CN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20689"/>
            <a:ext cx="8640960" cy="208823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PPI+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安胃疡胶囊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治疗消化性溃疡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120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例随机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60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例分组的疗效</a:t>
            </a:r>
            <a:endParaRPr lang="en-US" altLang="zh-CN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对照组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：兰索拉唑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30mg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次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日，口服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治疗组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：兰索拉唑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30mg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次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日，安胃疡胶囊，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粒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次，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次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日，治疗</a:t>
            </a:r>
            <a:r>
              <a:rPr lang="en-US" altLang="zh-CN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周后进行疗效对比。</a:t>
            </a:r>
            <a:endParaRPr lang="en-US" altLang="zh-CN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以上两组均常规给予抗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治疗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周</a:t>
            </a:r>
            <a:b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18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4941168"/>
            <a:ext cx="8496944" cy="8640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结果：治疗组溃疡复发率、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复染率均显著低于对照组。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结论：</a:t>
            </a: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兰索拉唑</a:t>
            </a: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+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安胃疡胶囊治疗消化性溃疡效果显著。</a:t>
            </a:r>
            <a:endParaRPr lang="zh-CN" altLang="en-US" sz="2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275" y="44450"/>
            <a:ext cx="4553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zh-CN" altLang="en-US" sz="28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</a:t>
            </a:r>
            <a:r>
              <a:rPr lang="en-US" altLang="zh-CN" sz="28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PPI </a:t>
            </a:r>
            <a:r>
              <a:rPr lang="zh-CN" altLang="en-US" sz="2800" b="1">
                <a:solidFill>
                  <a:srgbClr val="FFFF00"/>
                </a:solidFill>
                <a:sym typeface="+mn-ea"/>
              </a:rPr>
              <a:t>的最佳联合用药</a:t>
            </a:r>
            <a:endParaRPr lang="zh-CN" altLang="en-US" sz="2800" b="1">
              <a:solidFill>
                <a:srgbClr val="FFFF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rcRect t="30482"/>
          <a:stretch>
            <a:fillRect/>
          </a:stretch>
        </p:blipFill>
        <p:spPr>
          <a:xfrm>
            <a:off x="323215" y="2874010"/>
            <a:ext cx="8134985" cy="2066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BF3-A0E7-43DC-9492-3EC9347B84FD}" type="slidenum">
              <a:rPr lang="en-GB" altLang="zh-CN"/>
            </a:fld>
            <a:endParaRPr lang="en-GB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355" y="1948815"/>
            <a:ext cx="6572250" cy="18592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>
                <a:sym typeface="+mn-ea"/>
              </a:rPr>
              <a:t>三、疗程服用，安全更有效</a:t>
            </a:r>
            <a:endParaRPr lang="en-US" altLang="zh-CN" sz="36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安胃疡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44929" y="4005952"/>
            <a:ext cx="3275856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三、疗程服用，安全更有效</a:t>
            </a:r>
            <a:endParaRPr lang="zh-CN" altLang="en-US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20689"/>
            <a:ext cx="8678198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安胃疡胶囊对慢性浅表性胃炎随机男性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51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例、女性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45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例的疗效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治疗组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47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例：口服安胃疡胶囊，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粒*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QID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餐后和睡前）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对照组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49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例：用香砂六君汤（木香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10g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后下；砂仁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10g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后下；陈皮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6g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；法夏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12g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；党参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18g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；白术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12g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；茯苓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18g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；炙甘草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6g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；上药以水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500ml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，煎至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200ml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，每日一剂）。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lvl="0" indent="-342900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三月一疗程，共治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个疗程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，期间禁食腌制品、刺激性、生冷食物，</a:t>
            </a:r>
            <a:r>
              <a:rPr lang="zh-CN" altLang="zh-CN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结果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如下：</a:t>
            </a:r>
            <a:endParaRPr lang="zh-CN" altLang="en-US" b="1" dirty="0" smtClean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40000"/>
              </a:spcBef>
            </a:pP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23530" y="2924944"/>
          <a:ext cx="8424936" cy="1214445"/>
        </p:xfrm>
        <a:graphic>
          <a:graphicData uri="http://schemas.openxmlformats.org/drawingml/2006/table">
            <a:tbl>
              <a:tblPr/>
              <a:tblGrid>
                <a:gridCol w="1207800"/>
                <a:gridCol w="1207800"/>
                <a:gridCol w="1502334"/>
                <a:gridCol w="1502334"/>
                <a:gridCol w="1502334"/>
                <a:gridCol w="1502334"/>
              </a:tblGrid>
              <a:tr h="4048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组别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i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n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显效</a:t>
                      </a:r>
                      <a:r>
                        <a:rPr lang="en-US" sz="1400" b="1" kern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有效</a:t>
                      </a: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无效</a:t>
                      </a:r>
                      <a:r>
                        <a:rPr lang="en-US" sz="1400" b="1" kern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总有效率</a:t>
                      </a: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治疗组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49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13(26.53)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32(65.30)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4 (8.17)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91.83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对照组</a:t>
                      </a:r>
                      <a:endParaRPr lang="zh-CN" sz="1400" b="1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47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>
                          <a:latin typeface="Arial" panose="020B0604020202020204"/>
                          <a:ea typeface="宋体" panose="02010600030101010101" pitchFamily="2" charset="-122"/>
                        </a:rPr>
                        <a:t>9 (19.14)</a:t>
                      </a:r>
                      <a:endParaRPr lang="zh-CN" sz="1400" b="1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25(53.20)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13 (27.66)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72.34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4293096"/>
            <a:ext cx="864096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latin typeface="+mn-ea"/>
                <a:cs typeface="Arial" panose="020B0604020202020204" pitchFamily="34" charset="0"/>
              </a:rPr>
              <a:t>结论：</a:t>
            </a:r>
            <a:endParaRPr lang="en-US" altLang="zh-CN" b="1" dirty="0" smtClean="0">
              <a:latin typeface="+mn-ea"/>
              <a:cs typeface="Arial" panose="020B0604020202020204" pitchFamily="34" charset="0"/>
            </a:endParaRPr>
          </a:p>
          <a:p>
            <a:pPr marL="342900" lvl="0" indent="-342900"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治疗组总有效率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91.83%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，显效率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26.53%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；对照组总有效率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72.34%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，显效率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19.14%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lvl="0" indent="-342900"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它不仅能提高治疗的有效性，同时对促进胃液、胃粘膜组织中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PGE2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水平的提高，抑制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IL-8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水平释放，</a:t>
            </a:r>
            <a:r>
              <a:rPr lang="zh-CN" altLang="en-US" b="1" dirty="0" smtClean="0">
                <a:latin typeface="+mn-ea"/>
                <a:cs typeface="Arial" panose="020B0604020202020204" pitchFamily="34" charset="0"/>
              </a:rPr>
              <a:t>达到保护和修复胃粘膜的作用，值得临床推广使用</a:t>
            </a:r>
            <a:endParaRPr lang="zh-CN" altLang="en-US" b="1" dirty="0" smtClean="0">
              <a:latin typeface="+mn-ea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6381328"/>
            <a:ext cx="80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</a:t>
            </a:r>
            <a:r>
              <a:rPr lang="zh-CN" altLang="en-US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：广东湛江中心人民医院、</a:t>
            </a:r>
            <a:r>
              <a:rPr lang="zh-CN" altLang="en-US" sz="1200" i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广东省佛山市南海区平洲医院              收稿日期：</a:t>
            </a:r>
            <a:r>
              <a:rPr lang="en-US" altLang="zh-CN" sz="1200" i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2016-04-27</a:t>
            </a:r>
            <a:r>
              <a:rPr lang="zh-CN" altLang="en-US" sz="1200" i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endParaRPr lang="zh-CN" altLang="en-US" sz="1200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三、疗程服用，安全更有效</a:t>
            </a:r>
            <a:endParaRPr lang="zh-CN" altLang="en-US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20689"/>
            <a:ext cx="867819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果胶铋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安胃疡胶囊治疗慢性萎缩性胃炎（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CAG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102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例疗效观察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治疗组随机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102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例：果胶铋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粒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次，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次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日，安胃疡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粒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次，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次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日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对照组随机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38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例：果胶铋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粒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次，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次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日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lvl="0" indent="-342900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连续服用三个月为一个疗程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，疗效与症状消除率分别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如下：</a:t>
            </a:r>
            <a:endParaRPr lang="zh-CN" altLang="en-US" b="1" dirty="0" smtClean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40000"/>
              </a:spcBef>
            </a:pP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23528" y="2276873"/>
          <a:ext cx="8424936" cy="936105"/>
        </p:xfrm>
        <a:graphic>
          <a:graphicData uri="http://schemas.openxmlformats.org/drawingml/2006/table">
            <a:tbl>
              <a:tblPr/>
              <a:tblGrid>
                <a:gridCol w="1207800"/>
                <a:gridCol w="952440"/>
                <a:gridCol w="1757694"/>
                <a:gridCol w="1502334"/>
                <a:gridCol w="1502334"/>
                <a:gridCol w="1502334"/>
              </a:tblGrid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组别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i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n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近期临床治愈数</a:t>
                      </a: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显效数</a:t>
                      </a: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有效</a:t>
                      </a:r>
                      <a:r>
                        <a:rPr 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效</a:t>
                      </a:r>
                      <a:r>
                        <a:rPr lang="en-US" sz="1400" b="1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r>
                        <a:rPr 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效</a:t>
                      </a: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数</a:t>
                      </a: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治疗组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102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44(43.14)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32(31.37)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16(15.69)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9.80</a:t>
                      </a: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）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对照组</a:t>
                      </a:r>
                      <a:endParaRPr lang="zh-CN" sz="1400" b="1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38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4(10.53)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11(28.95)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12(31.58)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28.95</a:t>
                      </a: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）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458112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latin typeface="+mn-ea"/>
                <a:cs typeface="Arial" panose="020B0604020202020204" pitchFamily="34" charset="0"/>
              </a:rPr>
              <a:t>结论：治疗组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年后总有效率为</a:t>
            </a:r>
            <a:r>
              <a:rPr lang="en-US" altLang="zh-CN" b="1" dirty="0" smtClean="0"/>
              <a:t>90.2%</a:t>
            </a:r>
            <a:r>
              <a:rPr lang="zh-CN" altLang="en-US" b="1" dirty="0" smtClean="0"/>
              <a:t>，对照组为</a:t>
            </a:r>
            <a:r>
              <a:rPr lang="en-US" altLang="zh-CN" b="1" dirty="0" smtClean="0"/>
              <a:t>71.05%</a:t>
            </a:r>
            <a:r>
              <a:rPr lang="zh-CN" altLang="en-US" b="1" dirty="0" smtClean="0"/>
              <a:t>，近年来，果胶铋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安胃疡治疗</a:t>
            </a:r>
            <a:r>
              <a:rPr lang="en-US" altLang="zh-CN" b="1" dirty="0" smtClean="0"/>
              <a:t>CAG</a:t>
            </a:r>
            <a:r>
              <a:rPr lang="zh-CN" altLang="en-US" b="1" dirty="0" smtClean="0"/>
              <a:t>的临床观察中，对伴肠化生及不典型增生有较好的疗效。</a:t>
            </a:r>
            <a:endParaRPr lang="en-US" altLang="zh-CN" b="1" dirty="0" smtClean="0"/>
          </a:p>
          <a:p>
            <a:pPr lvl="0"/>
            <a:r>
              <a:rPr lang="zh-CN" altLang="en-US" b="1" dirty="0" smtClean="0"/>
              <a:t>进一步说明安胃疡具有护膜、抑制胃酸分泌、增强胃粘膜屏障、防止出血、解痉止痛、抗疲劳、增强免疫等多种药理作用。</a:t>
            </a:r>
            <a:endParaRPr lang="en-US" altLang="zh-CN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6381328"/>
            <a:ext cx="80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</a:t>
            </a:r>
            <a:r>
              <a:rPr lang="zh-CN" altLang="en-US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：福建莆田市第二医院</a:t>
            </a:r>
            <a:r>
              <a:rPr lang="zh-CN" altLang="en-US" sz="1200" i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收稿日期：</a:t>
            </a:r>
            <a:r>
              <a:rPr lang="en-US" altLang="zh-CN" sz="1200" i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2016-04-27</a:t>
            </a:r>
            <a:r>
              <a:rPr lang="zh-CN" altLang="en-US" sz="1200" i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endParaRPr lang="zh-CN" altLang="en-US" sz="1200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3528" y="3429000"/>
          <a:ext cx="8496943" cy="1008114"/>
        </p:xfrm>
        <a:graphic>
          <a:graphicData uri="http://schemas.openxmlformats.org/drawingml/2006/table">
            <a:tbl>
              <a:tblPr/>
              <a:tblGrid>
                <a:gridCol w="1218123"/>
                <a:gridCol w="1086133"/>
                <a:gridCol w="1647165"/>
                <a:gridCol w="1515174"/>
                <a:gridCol w="1515174"/>
                <a:gridCol w="1515174"/>
              </a:tblGrid>
              <a:tr h="33603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组别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i="0" kern="0" dirty="0">
                          <a:latin typeface="Arial" panose="020B0604020202020204"/>
                          <a:ea typeface="宋体" panose="02010600030101010101" pitchFamily="2" charset="-122"/>
                        </a:rPr>
                        <a:t>胃</a:t>
                      </a:r>
                      <a:r>
                        <a:rPr lang="zh-CN" altLang="en-US" sz="1400" b="1" i="0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疼（</a:t>
                      </a:r>
                      <a:r>
                        <a:rPr lang="en-US" altLang="zh-CN" sz="1400" b="1" i="0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zh-CN" altLang="en-US" sz="1400" b="1" i="0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）</a:t>
                      </a:r>
                      <a:endParaRPr lang="zh-CN" sz="1400" b="1" i="0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胃脘胀满</a:t>
                      </a: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嗳气</a:t>
                      </a: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食欲不振</a:t>
                      </a: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神疲乏力</a:t>
                      </a:r>
                      <a:r>
                        <a:rPr 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(%)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sz="1400" b="1" kern="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治疗组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92.68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83.95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89.33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92.64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91.04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603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对</a:t>
                      </a:r>
                      <a:r>
                        <a:rPr 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照</a:t>
                      </a:r>
                      <a:r>
                        <a:rPr lang="zh-CN" sz="1400" b="1" kern="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组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70.0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84.38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70.37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74.07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b="1" kern="0" dirty="0" smtClean="0">
                          <a:latin typeface="Arial" panose="020B0604020202020204"/>
                          <a:ea typeface="宋体" panose="02010600030101010101" pitchFamily="2" charset="-122"/>
                        </a:rPr>
                        <a:t>62.96</a:t>
                      </a:r>
                      <a:endParaRPr lang="zh-CN" sz="1400" b="1" dirty="0"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7132638" y="6237288"/>
            <a:ext cx="1903412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/>
            <a:endParaRPr lang="en-US" altLang="zh-CN" sz="1600" i="1" dirty="0">
              <a:solidFill>
                <a:schemeClr val="bg1"/>
              </a:solidFill>
              <a:latin typeface="Corbel" panose="020B0503020204020204" pitchFamily="34" charset="0"/>
              <a:ea typeface="幼圆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8850" y="723265"/>
            <a:ext cx="72263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</a:rPr>
              <a:t>                   </a:t>
            </a:r>
            <a:r>
              <a:rPr lang="zh-CN" altLang="en-US" sz="3600" b="1">
                <a:solidFill>
                  <a:srgbClr val="FFFF00"/>
                </a:solidFill>
              </a:rPr>
              <a:t>目录</a:t>
            </a:r>
            <a:endParaRPr lang="zh-CN" altLang="en-US" sz="3600" b="1">
              <a:solidFill>
                <a:srgbClr val="FFFF00"/>
              </a:solidFill>
            </a:endParaRPr>
          </a:p>
          <a:p>
            <a:endParaRPr lang="zh-CN" altLang="en-US" sz="2800" b="1">
              <a:solidFill>
                <a:srgbClr val="FFFF00"/>
              </a:solidFill>
            </a:endParaRPr>
          </a:p>
          <a:p>
            <a:r>
              <a:rPr lang="zh-CN" altLang="en-US" sz="3200" b="1">
                <a:solidFill>
                  <a:srgbClr val="FFFF00"/>
                </a:solidFill>
              </a:rPr>
              <a:t>一、唯一治疗消化性溃疡的国基植物药</a:t>
            </a:r>
            <a:endParaRPr lang="zh-CN" altLang="en-US" sz="3200" b="1">
              <a:solidFill>
                <a:srgbClr val="FFFF00"/>
              </a:solidFill>
            </a:endParaRPr>
          </a:p>
          <a:p>
            <a:endParaRPr lang="zh-CN" altLang="en-US" sz="3200" b="1">
              <a:solidFill>
                <a:srgbClr val="FFFF00"/>
              </a:solidFill>
            </a:endParaRPr>
          </a:p>
          <a:p>
            <a:r>
              <a:rPr lang="zh-CN" altLang="en-US" sz="3200" b="1">
                <a:solidFill>
                  <a:srgbClr val="FFFF00"/>
                </a:solidFill>
              </a:rPr>
              <a:t>二、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PPI </a:t>
            </a:r>
            <a:r>
              <a:rPr lang="zh-CN" altLang="en-US" sz="3200" b="1">
                <a:solidFill>
                  <a:srgbClr val="FFFF00"/>
                </a:solidFill>
              </a:rPr>
              <a:t>的最佳联合用药</a:t>
            </a:r>
            <a:endParaRPr lang="zh-CN" altLang="en-US" sz="3200" b="1">
              <a:solidFill>
                <a:srgbClr val="FFFF00"/>
              </a:solidFill>
            </a:endParaRPr>
          </a:p>
          <a:p>
            <a:endParaRPr lang="zh-CN" altLang="en-US" sz="3200" b="1">
              <a:solidFill>
                <a:srgbClr val="FFFF00"/>
              </a:solidFill>
            </a:endParaRPr>
          </a:p>
          <a:p>
            <a:r>
              <a:rPr lang="zh-CN" altLang="en-US" sz="3200" b="1">
                <a:solidFill>
                  <a:srgbClr val="FFFF00"/>
                </a:solidFill>
              </a:rPr>
              <a:t>三、疗程服用，安全更有效</a:t>
            </a:r>
            <a:endParaRPr lang="en-US" altLang="zh-CN" sz="3200" b="1" dirty="0" smtClean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rcRect l="813" t="3235" r="3317" b="4118"/>
          <a:stretch>
            <a:fillRect/>
          </a:stretch>
        </p:blipFill>
        <p:spPr>
          <a:xfrm>
            <a:off x="7589520" y="4733290"/>
            <a:ext cx="1446530" cy="1391285"/>
          </a:xfrm>
          <a:prstGeom prst="ellips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87C7-B3D5-49FF-A49F-4F93534C9445}" type="slidenum">
              <a:rPr lang="en-GB" altLang="zh-CN"/>
            </a:fld>
            <a:endParaRPr lang="en-GB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2696"/>
            <a:ext cx="8352928" cy="21891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安胃疡胶囊治疗消化性溃疡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339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例疗效观察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观察对象：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GU98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例，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DU241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例；男性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263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例，女性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76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例。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治疗方法：口服安胃疡胶囊，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粒*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QID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。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餐后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及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睡前，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周为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疗程，期间不得使用对溃疡病有影响的其它药物</a:t>
            </a:r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疗程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结束后做纤维胃镜检查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溃疡愈合后每次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粒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每日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次维持服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周以巩固疗效。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结论：安胃疡胶囊治疗消化性溃疡疗效显著，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总有效率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92.9%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总有效率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93.8%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，且复发率低。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6500" name="Object 4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>
          <a:off x="687070" y="3930650"/>
          <a:ext cx="75120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图表" r:id="rId1" imgW="7176770" imgH="2143125" progId="MSGraph.Chart.8">
                  <p:embed followColorScheme="full"/>
                </p:oleObj>
              </mc:Choice>
              <mc:Fallback>
                <p:oleObj name="图表" r:id="rId1" imgW="7176770" imgH="2143125" progId="MSGraph.Chart.8">
                  <p:embed followColorScheme="full"/>
                  <p:pic>
                    <p:nvPicPr>
                      <p:cNvPr id="0" name="图片 2048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7070" y="3930650"/>
                        <a:ext cx="7512050" cy="2203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68313" y="6453188"/>
            <a:ext cx="6696075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Rf1: </a:t>
            </a:r>
            <a:r>
              <a:rPr kumimoji="1" lang="zh-CN" altLang="en-US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广州中医药大学附属医院等，</a:t>
            </a:r>
            <a:r>
              <a:rPr kumimoji="1"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III</a:t>
            </a:r>
            <a:r>
              <a:rPr kumimoji="1" lang="zh-CN" altLang="en-US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期临床数据。</a:t>
            </a:r>
            <a:r>
              <a:rPr kumimoji="1"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GU98</a:t>
            </a:r>
            <a:r>
              <a:rPr kumimoji="1" lang="zh-CN" altLang="en-US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例，</a:t>
            </a:r>
            <a:r>
              <a:rPr kumimoji="1"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DU241</a:t>
            </a:r>
            <a:r>
              <a:rPr kumimoji="1" lang="zh-CN" altLang="en-US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例。</a:t>
            </a:r>
            <a:endParaRPr kumimoji="1" lang="zh-CN" altLang="en-US" sz="12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950" y="31750"/>
            <a:ext cx="4553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FFF00"/>
                </a:solidFill>
                <a:sym typeface="+mn-ea"/>
              </a:rPr>
              <a:t>三、疗程服用，安全更有效</a:t>
            </a:r>
            <a:endParaRPr lang="zh-CN" altLang="en-US" sz="2800" b="1" dirty="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1C47-C8FB-4BFD-BA53-C66F3B171894}" type="slidenum">
              <a:rPr lang="en-GB" altLang="zh-CN"/>
            </a:fld>
            <a:endParaRPr lang="en-GB" altLang="zh-CN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720725"/>
            <a:ext cx="6335713" cy="490538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有效改善各种溃疡症状</a:t>
            </a:r>
            <a:endParaRPr lang="zh-CN" altLang="en-US" sz="2000" dirty="0" smtClean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13667" name="Object 3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>
          <a:off x="463550" y="1211263"/>
          <a:ext cx="8126413" cy="493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图表" r:id="rId1" imgW="13131800" imgH="7962900" progId="MSGraph.Chart.8">
                  <p:embed followColorScheme="full"/>
                </p:oleObj>
              </mc:Choice>
              <mc:Fallback>
                <p:oleObj name="图表" r:id="rId1" imgW="13131800" imgH="7962900" progId="MSGraph.Chart.8">
                  <p:embed followColorScheme="full"/>
                  <p:pic>
                    <p:nvPicPr>
                      <p:cNvPr id="0" name="图片 3072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550" y="1211263"/>
                        <a:ext cx="8126413" cy="4932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331913" y="1557338"/>
            <a:ext cx="2087562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rbel" panose="020B0503020204020204" pitchFamily="34" charset="0"/>
                <a:ea typeface="宋体" panose="02010600030101010101" pitchFamily="2" charset="-122"/>
              </a:rPr>
              <a:t>left: GU  right: DU</a:t>
            </a:r>
            <a:endParaRPr lang="en-US" altLang="zh-CN" sz="1600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68313" y="6453188"/>
            <a:ext cx="6696075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Rf1: </a:t>
            </a:r>
            <a:r>
              <a:rPr kumimoji="1" lang="zh-CN" altLang="en-US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广州中医药大学附属医院等，</a:t>
            </a:r>
            <a:r>
              <a:rPr kumimoji="1"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III</a:t>
            </a:r>
            <a:r>
              <a:rPr kumimoji="1" lang="zh-CN" altLang="en-US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期临床数据。</a:t>
            </a:r>
            <a:r>
              <a:rPr kumimoji="1"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GU98</a:t>
            </a:r>
            <a:r>
              <a:rPr kumimoji="1" lang="zh-CN" altLang="en-US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例，</a:t>
            </a:r>
            <a:r>
              <a:rPr kumimoji="1"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DU241</a:t>
            </a:r>
            <a:r>
              <a:rPr kumimoji="1" lang="zh-CN" altLang="en-US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例。</a:t>
            </a:r>
            <a:endParaRPr kumimoji="1" lang="zh-CN" altLang="en-US" sz="12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950" y="31750"/>
            <a:ext cx="4553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zh-CN" altLang="en-US" sz="2800" b="1">
                <a:solidFill>
                  <a:srgbClr val="FFFF00"/>
                </a:solidFill>
                <a:sym typeface="+mn-ea"/>
              </a:rPr>
              <a:t>三、疗程服用，安全更有效</a:t>
            </a:r>
            <a:endParaRPr lang="zh-CN" altLang="en-US" sz="2800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685-BEB4-4061-8997-B5201D50CF65}" type="slidenum">
              <a:rPr lang="en-GB" altLang="zh-CN">
                <a:solidFill>
                  <a:srgbClr val="FFFFFF"/>
                </a:solidFill>
              </a:rPr>
            </a:fld>
            <a:endParaRPr lang="en-GB" altLang="zh-CN">
              <a:solidFill>
                <a:srgbClr val="FFFFFF"/>
              </a:solidFill>
            </a:endParaRPr>
          </a:p>
        </p:txBody>
      </p:sp>
      <p:graphicFrame>
        <p:nvGraphicFramePr>
          <p:cNvPr id="1177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1330960"/>
          <a:ext cx="5378450" cy="459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图表" r:id="rId1" imgW="6442075" imgH="5549265" progId="MSGraph.Chart.8">
                  <p:embed followColorScheme="full"/>
                </p:oleObj>
              </mc:Choice>
              <mc:Fallback>
                <p:oleObj name="图表" r:id="rId1" imgW="6442075" imgH="5549265" progId="MSGraph.Chart.8">
                  <p:embed followColorScheme="full"/>
                  <p:pic>
                    <p:nvPicPr>
                      <p:cNvPr id="0" name="图片 4096" descr="image17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330960"/>
                        <a:ext cx="5378450" cy="45967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68313" y="6453188"/>
            <a:ext cx="6696075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Rf1: </a:t>
            </a:r>
            <a:r>
              <a:rPr kumimoji="1" lang="zh-CN" altLang="en-US" sz="1200" i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广州中医药大学附属医院等，</a:t>
            </a:r>
            <a:r>
              <a:rPr kumimoji="1" lang="en-US" altLang="zh-CN" sz="1200" i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III</a:t>
            </a:r>
            <a:r>
              <a:rPr kumimoji="1" lang="zh-CN" altLang="en-US" sz="1200" i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期临床数据。</a:t>
            </a:r>
            <a:r>
              <a:rPr kumimoji="1" lang="en-US" altLang="zh-CN" sz="1200" i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GU98</a:t>
            </a:r>
            <a:r>
              <a:rPr kumimoji="1" lang="zh-CN" altLang="en-US" sz="1200" i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例，</a:t>
            </a:r>
            <a:r>
              <a:rPr kumimoji="1" lang="en-US" altLang="zh-CN" sz="1200" i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DU241</a:t>
            </a:r>
            <a:r>
              <a:rPr kumimoji="1" lang="zh-CN" altLang="en-US" sz="1200" i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例。</a:t>
            </a:r>
            <a:endParaRPr kumimoji="1" lang="zh-CN" altLang="en-US" sz="1200" i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5435600" y="836613"/>
            <a:ext cx="180022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6565900" y="2093595"/>
            <a:ext cx="1976120" cy="2526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胃镜检查，持续</a:t>
            </a:r>
            <a:r>
              <a:rPr lang="zh-CN" altLang="en-US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服用安胃疡</a:t>
            </a:r>
            <a:r>
              <a:rPr lang="en-US" altLang="zh-CN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周后</a:t>
            </a:r>
            <a:r>
              <a:rPr lang="zh-CN" altLang="en-US" sz="24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，累计</a:t>
            </a:r>
            <a:r>
              <a:rPr lang="zh-CN" altLang="en-US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有效率明显上升至</a:t>
            </a:r>
            <a:r>
              <a:rPr lang="en-US" altLang="zh-CN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80%</a:t>
            </a:r>
            <a:r>
              <a:rPr lang="zh-CN" altLang="en-US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以上</a:t>
            </a:r>
            <a:endParaRPr lang="zh-CN" altLang="en-US" sz="2400" b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950" y="31750"/>
            <a:ext cx="4553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zh-CN" altLang="en-US" sz="2800" b="1">
                <a:solidFill>
                  <a:srgbClr val="FFFF00"/>
                </a:solidFill>
                <a:sym typeface="+mn-ea"/>
              </a:rPr>
              <a:t>三、疗程服用，安全更有效</a:t>
            </a:r>
            <a:endParaRPr lang="zh-CN" altLang="en-US" sz="2800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4E91-B1DD-47FA-BF90-85E251951BCD}" type="slidenum">
              <a:rPr lang="en-GB" altLang="zh-CN"/>
            </a:fld>
            <a:endParaRPr lang="en-GB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5229200"/>
            <a:ext cx="8892480" cy="1008112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lang="zh-CN" altLang="en-US" sz="26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结论</a:t>
            </a:r>
            <a:r>
              <a:rPr lang="zh-CN" altLang="en-US" sz="2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：全安®安胃疡胶囊在正常剂量下无任何毒</a:t>
            </a:r>
            <a:r>
              <a:rPr lang="zh-CN" altLang="en-US" sz="26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副作用</a:t>
            </a:r>
            <a:endParaRPr lang="en-US" altLang="zh-CN" sz="26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zh-CN" altLang="zh-CN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目前国家药物不良反应检测中心尚未检索到安胃疡胶囊的不良反应</a:t>
            </a:r>
            <a:r>
              <a:rPr lang="zh-CN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报告）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None/>
            </a:pPr>
            <a:endParaRPr lang="zh-CN" altLang="en-US" sz="20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50" y="31750"/>
            <a:ext cx="4553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zh-CN" altLang="en-US" sz="2800" b="1">
                <a:solidFill>
                  <a:srgbClr val="FFFF00"/>
                </a:solidFill>
                <a:sym typeface="+mn-ea"/>
              </a:rPr>
              <a:t>三、疗程服用，安全更有效</a:t>
            </a:r>
            <a:endParaRPr lang="zh-CN" altLang="en-US" sz="2800" b="1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29285" y="1133475"/>
            <a:ext cx="7815580" cy="409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2825" y="709295"/>
            <a:ext cx="3518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安全性评价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BF3-A0E7-43DC-9492-3EC9347B84FD}" type="slidenum">
              <a:rPr lang="en-GB" altLang="zh-CN"/>
            </a:fld>
            <a:endParaRPr lang="en-GB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3920" y="2499360"/>
            <a:ext cx="6572250" cy="18592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>
                <a:sym typeface="+mn-ea"/>
              </a:rPr>
              <a:t>全安</a:t>
            </a:r>
            <a:r>
              <a:rPr lang="zh-CN" altLang="en-US" sz="36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®</a:t>
            </a:r>
            <a:r>
              <a:rPr lang="zh-CN" altLang="en-US" sz="3600" dirty="0" smtClean="0">
                <a:sym typeface="+mn-ea"/>
              </a:rPr>
              <a:t>安胃疡产品特点</a:t>
            </a:r>
            <a:endParaRPr lang="zh-CN" altLang="en-US" sz="3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安胃疡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44929" y="4005952"/>
            <a:ext cx="3275856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BF3-A0E7-43DC-9492-3EC9347B84FD}" type="slidenum">
              <a:rPr lang="en-GB" altLang="zh-CN"/>
            </a:fld>
            <a:endParaRPr lang="en-GB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709930"/>
            <a:ext cx="8279765" cy="185928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• 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国家基药</a:t>
            </a:r>
            <a:endParaRPr lang="zh-CN" altLang="en-US" sz="20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• 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原研，国家二类新药，中药保护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• 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《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药典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》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质量标准起草单位</a:t>
            </a:r>
            <a:endParaRPr lang="zh-CN" altLang="en-US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•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药理作用收录在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《国家基本药物临床应用指南》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《消化疾病中成药临床应用指南》</a:t>
            </a:r>
            <a:endParaRPr lang="zh-CN" altLang="en-US" sz="20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• 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原料核心产区  </a:t>
            </a:r>
            <a:r>
              <a:rPr lang="zh-CN" altLang="en-US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全安®安胃疡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所用原料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甘草产自新疆，甘草核心产区保证全安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®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安胃疡原料质量。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• 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成分明确 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黄酮成分更明确（</a:t>
            </a:r>
            <a:r>
              <a:rPr lang="zh-CN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甘草查尔酮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</a:t>
            </a:r>
            <a:r>
              <a:rPr lang="zh-CN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</a:t>
            </a:r>
            <a:r>
              <a:rPr lang="en-US" altLang="zh-CN" sz="2000" baseline="-25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21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en-US" altLang="zh-CN" sz="2000" baseline="-25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22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O</a:t>
            </a:r>
            <a:r>
              <a:rPr lang="en-US" altLang="zh-CN" sz="2000" baseline="-25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）</a:t>
            </a:r>
            <a:r>
              <a:rPr lang="en-US" altLang="zh-CN" sz="2000" baseline="-25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，国家标准要求原料药中杂质成分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甘草酸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&lt;1%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全安</a:t>
            </a:r>
            <a:r>
              <a:rPr lang="en-US" altLang="zh-CN" sz="20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®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安胃疡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的工厂内控标准甘草酸</a:t>
            </a:r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&lt;0.5%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，去除甘草酸，疗效更好，副作用更低。）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• 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质量保证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全安</a:t>
            </a:r>
            <a:r>
              <a:rPr lang="en-US" altLang="zh-CN" sz="20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®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安胃疡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采用指纹图谱控制原料及成药质量，疗效更稳定、确切。</a:t>
            </a: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17145"/>
            <a:ext cx="6335713" cy="490538"/>
          </a:xfrm>
        </p:spPr>
        <p:txBody>
          <a:bodyPr/>
          <a:lstStyle/>
          <a:p>
            <a:r>
              <a:rPr lang="zh-CN" altLang="en-US" dirty="0" smtClean="0"/>
              <a:t>全安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zh-CN" altLang="en-US" dirty="0" smtClean="0"/>
              <a:t>安胃疡产品特点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39552" y="692696"/>
            <a:ext cx="792088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                   </a:t>
            </a:r>
            <a:endParaRPr lang="zh-CN" altLang="en-US" sz="2800" b="1" dirty="0">
              <a:solidFill>
                <a:srgbClr val="FFFF00"/>
              </a:solidFill>
            </a:endParaRPr>
          </a:p>
          <a:p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zh-CN" altLang="en-US" sz="3200" b="1" dirty="0">
                <a:sym typeface="+mn-ea"/>
              </a:rPr>
              <a:t>产品说明书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[成份]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甘草黄酮类化合物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[功能主治]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补中益气、解毒生肌。主治胃及十二指肠球部溃疡。对虚寒型和气滞型患者有较好的疗效，并可用于溃疡愈合后的维持治疗。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[用法用量]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口服，每次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粒。一日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次（三餐后和睡前）</a:t>
            </a:r>
            <a:endParaRPr lang="zh-CN" altLang="en-US" sz="28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7950" y="103505"/>
            <a:ext cx="7335520" cy="351790"/>
          </a:xfrm>
        </p:spPr>
        <p:txBody>
          <a:bodyPr/>
          <a:lstStyle/>
          <a:p>
            <a:r>
              <a:rPr lang="zh-CN" altLang="en-US" sz="2400" dirty="0" smtClean="0"/>
              <a:t>全安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zh-CN" altLang="en-US" sz="2400" dirty="0" smtClean="0"/>
              <a:t>安胃疡产品特点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5576" y="908720"/>
            <a:ext cx="8150225" cy="409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   </a:t>
            </a:r>
            <a:r>
              <a:rPr lang="zh-CN" altLang="en-US" sz="2800" b="1" i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临床处方应用方案</a:t>
            </a:r>
            <a:endParaRPr lang="zh-CN" altLang="en-US" sz="2800" b="1" i="1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FFFF00"/>
                </a:solidFill>
              </a:rPr>
              <a:t>                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消化性溃疡（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Hp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阴性）：安胃疡胶囊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+PPI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浅表性胃炎（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Hp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阴性）：安胃疡胶囊（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+PPI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</a:t>
            </a: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幽门螺杆菌阳性：三联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四联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安胃疡胶囊</a:t>
            </a:r>
            <a:endParaRPr lang="zh-CN" alt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难治性溃疡及胃炎，预防复发：安胃疡胶囊（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周一疗程）</a:t>
            </a:r>
            <a:b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7950" y="103505"/>
            <a:ext cx="7335520" cy="351790"/>
          </a:xfrm>
        </p:spPr>
        <p:txBody>
          <a:bodyPr/>
          <a:lstStyle/>
          <a:p>
            <a:r>
              <a:rPr lang="zh-CN" altLang="en-US" sz="2400" dirty="0" smtClean="0"/>
              <a:t>全安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zh-CN" altLang="en-US" sz="2400" dirty="0" smtClean="0"/>
              <a:t>安胃疡产品特点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58850" y="1267460"/>
            <a:ext cx="722630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                   </a:t>
            </a:r>
            <a:endParaRPr lang="zh-CN" altLang="en-US" sz="2800" b="1" dirty="0">
              <a:solidFill>
                <a:srgbClr val="FFFF00"/>
              </a:solidFill>
            </a:endParaRPr>
          </a:p>
          <a:p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zh-CN" altLang="en-US" sz="3200" b="1" dirty="0">
                <a:solidFill>
                  <a:schemeClr val="tx1"/>
                </a:solidFill>
              </a:rPr>
              <a:t>唯一治疗消化性溃疡的国基植物药</a:t>
            </a:r>
            <a:endParaRPr lang="zh-CN" altLang="en-US" sz="3200" b="1" dirty="0">
              <a:solidFill>
                <a:schemeClr val="tx1"/>
              </a:solidFill>
            </a:endParaRPr>
          </a:p>
          <a:p>
            <a:endParaRPr lang="zh-CN" altLang="en-US" sz="3200" b="1" dirty="0">
              <a:solidFill>
                <a:schemeClr val="tx1"/>
              </a:solidFill>
            </a:endParaRPr>
          </a:p>
          <a:p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PPI </a:t>
            </a:r>
            <a:r>
              <a:rPr lang="zh-CN" altLang="en-US" sz="3200" b="1" dirty="0">
                <a:solidFill>
                  <a:schemeClr val="tx1"/>
                </a:solidFill>
              </a:rPr>
              <a:t>的最佳联合用药</a:t>
            </a:r>
            <a:endParaRPr lang="zh-CN" altLang="en-US" sz="3200" b="1" dirty="0">
              <a:solidFill>
                <a:schemeClr val="tx1"/>
              </a:solidFill>
            </a:endParaRPr>
          </a:p>
          <a:p>
            <a:endParaRPr lang="zh-CN" altLang="en-US" sz="3200" b="1" dirty="0">
              <a:solidFill>
                <a:schemeClr val="tx1"/>
              </a:solidFill>
            </a:endParaRPr>
          </a:p>
          <a:p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zh-CN" altLang="en-US" sz="3200" b="1" dirty="0">
                <a:solidFill>
                  <a:schemeClr val="tx1"/>
                </a:solidFill>
              </a:rPr>
              <a:t>疗程服用，安全更有效</a:t>
            </a:r>
            <a:endParaRPr lang="zh-CN" altLang="en-US" sz="32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7950" y="103505"/>
            <a:ext cx="7335520" cy="351790"/>
          </a:xfrm>
        </p:spPr>
        <p:txBody>
          <a:bodyPr/>
          <a:lstStyle/>
          <a:p>
            <a:r>
              <a:rPr lang="zh-CN" altLang="en-US" sz="2400" dirty="0" smtClean="0"/>
              <a:t>全安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zh-CN" altLang="en-US" sz="2400" dirty="0" smtClean="0"/>
              <a:t>安胃疡产品特点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81660" y="5360670"/>
            <a:ext cx="7772400" cy="732155"/>
          </a:xfrm>
        </p:spPr>
        <p:txBody>
          <a:bodyPr/>
          <a:lstStyle/>
          <a:p>
            <a:pPr algn="ctr"/>
            <a:r>
              <a:rPr lang="zh-CN" altLang="en-US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谢谢！</a:t>
            </a:r>
            <a:endParaRPr lang="zh-CN" altLang="en-US" sz="7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132840" y="44450"/>
            <a:ext cx="63357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幼圆" pitchFamily="49" charset="-122"/>
              </a:defRPr>
            </a:lvl9pPr>
          </a:lstStyle>
          <a:p>
            <a:r>
              <a:rPr lang="zh-CN" altLang="en-US" dirty="0" smtClean="0"/>
              <a:t>全安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zh-CN" altLang="en-US" dirty="0" smtClean="0"/>
              <a:t>安胃疡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66850" y="692150"/>
            <a:ext cx="6002020" cy="4006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BF3-A0E7-43DC-9492-3EC9347B84FD}" type="slidenum">
              <a:rPr lang="en-GB" altLang="zh-CN"/>
            </a:fld>
            <a:endParaRPr lang="en-GB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15" y="2345055"/>
            <a:ext cx="8497570" cy="18592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</a:t>
            </a:r>
            <a:r>
              <a:rPr lang="zh-CN" altLang="en-US" sz="3600">
                <a:sym typeface="+mn-ea"/>
              </a:rPr>
              <a:t>唯一治疗消化性溃疡的国基植物药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安胃疡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44929" y="4005952"/>
            <a:ext cx="3275856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BF3-A0E7-43DC-9492-3EC9347B84FD}" type="slidenum">
              <a:rPr lang="en-GB" altLang="zh-CN"/>
            </a:fld>
            <a:endParaRPr lang="en-GB" altLang="zh-CN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95" y="644525"/>
            <a:ext cx="6335713" cy="4905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安胃疡胶囊成分：甘草黄酮类化合物</a:t>
            </a:r>
            <a:endParaRPr lang="zh-CN" altLang="en-US" dirty="0" smtClean="0">
              <a:solidFill>
                <a:srgbClr val="FF33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7" y="1135063"/>
            <a:ext cx="8497887" cy="5221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传统中医：甘草有补脾益气、清热解毒、润肺止咳、缓急止痛、调和诸药等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功效。十方九草，药中国老。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现代医学：甘草中去除甘草酸后的富黄酮成分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/DGL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有更明确的药用价值，具有抗炎、抗菌、抗氧化、抗溃疡、抗癌等较强的生物活性，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尤其对消化性溃疡具有卓越疗效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日本在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1967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年证实甘草黄酮类成分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FM100/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Aspalon</a:t>
            </a:r>
            <a:r>
              <a:rPr lang="en-US" altLang="zh-CN" sz="2000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具有抗实验性消化性溃疡的作用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Rf1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。其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溃疡治愈率高于传统抗溃疡药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英国于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年代上市了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DGL+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氢氧化铝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铋剂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组方药</a:t>
            </a: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Caved-S</a:t>
            </a:r>
            <a:r>
              <a:rPr lang="en-US" altLang="zh-CN" sz="2000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altLang="zh-CN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佳胃德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片（之后撤除了铋剂成分）。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39750" y="6356350"/>
            <a:ext cx="8208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Rf1: Takagi K, Okabe S, Kawashima K, Hirai T. The therapeutic effect of  FM100, a fraction of licorice root, on acetic acid ulcer in rats. Japan J </a:t>
            </a:r>
            <a:r>
              <a:rPr lang="en-US" altLang="zh-CN" sz="12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Pharmacol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1971, 21: 832-833 </a:t>
            </a:r>
            <a:endParaRPr lang="en-US" altLang="zh-CN" sz="12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DE2-DA9F-461D-9C6E-0AF283C4F334}" type="slidenum">
              <a:rPr lang="en-GB" altLang="zh-CN"/>
            </a:fld>
            <a:endParaRPr lang="en-GB" altLang="zh-CN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1665" y="1137285"/>
            <a:ext cx="6335713" cy="490538"/>
          </a:xfrm>
        </p:spPr>
        <p:txBody>
          <a:bodyPr/>
          <a:lstStyle/>
          <a:p>
            <a:r>
              <a:rPr lang="zh-CN" altLang="en-US" sz="3200" dirty="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药理作用</a:t>
            </a:r>
            <a:endParaRPr lang="zh-CN" altLang="en-US" sz="3200" dirty="0">
              <a:solidFill>
                <a:srgbClr val="FF33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420" y="1394490"/>
            <a:ext cx="8641655" cy="4069184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CN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、</a:t>
            </a:r>
            <a:r>
              <a:rPr lang="zh-CN" altLang="zh-CN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四</a:t>
            </a:r>
            <a:r>
              <a:rPr lang="zh-CN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层次粘膜防御修复机制，提高溃疡愈合质量（</a:t>
            </a:r>
            <a:r>
              <a:rPr lang="en-US" altLang="zh-CN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QOUH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Rf1</a:t>
            </a:r>
            <a:r>
              <a:rPr lang="zh-CN" altLang="zh-CN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  <a:endParaRPr lang="zh-CN" altLang="en-US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、抑制攻击因子</a:t>
            </a:r>
            <a:endParaRPr lang="zh-CN" altLang="en-US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、抗菌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，抑制</a:t>
            </a:r>
            <a:r>
              <a:rPr lang="en-US" altLang="zh-CN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lang="zh-CN" alt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活性</a:t>
            </a:r>
            <a:endParaRPr lang="zh-CN" altLang="en-US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6356350"/>
            <a:ext cx="8208963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Rf1: </a:t>
            </a:r>
            <a:r>
              <a:rPr lang="en-US" altLang="zh-CN" sz="12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TarnawskiA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et al. J </a:t>
            </a:r>
            <a:r>
              <a:rPr lang="en-US" altLang="zh-CN" sz="1200" i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ClinGastroenterol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1991,13(suppl1):S42-7</a:t>
            </a:r>
            <a:endParaRPr lang="en-US" altLang="zh-CN" sz="12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484784"/>
            <a:ext cx="784887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" name="TextBox 1435"/>
          <p:cNvSpPr txBox="1"/>
          <p:nvPr/>
        </p:nvSpPr>
        <p:spPr>
          <a:xfrm>
            <a:off x="709416" y="1962526"/>
            <a:ext cx="1778760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b="1" dirty="0" smtClean="0">
              <a:latin typeface="宋体" panose="02010600030101010101" pitchFamily="2" charset="-122"/>
            </a:endParaRPr>
          </a:p>
          <a:p>
            <a:pPr algn="r"/>
            <a:r>
              <a:rPr lang="zh-CN" altLang="en-US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.</a:t>
            </a:r>
            <a:r>
              <a:rPr lang="zh-CN" altLang="en-US" b="1" dirty="0" smtClean="0">
                <a:latin typeface="宋体" panose="02010600030101010101" pitchFamily="2" charset="-122"/>
              </a:rPr>
              <a:t>粘液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r"/>
            <a:r>
              <a:rPr lang="en-US" altLang="zh-CN" b="1" dirty="0">
                <a:latin typeface="宋体" panose="02010600030101010101" pitchFamily="2" charset="-122"/>
              </a:rPr>
              <a:t>HCO</a:t>
            </a:r>
            <a:r>
              <a:rPr lang="en-US" altLang="zh-CN" b="1" baseline="-25000" dirty="0">
                <a:latin typeface="宋体" panose="02010600030101010101" pitchFamily="2" charset="-122"/>
              </a:rPr>
              <a:t>3</a:t>
            </a:r>
            <a:r>
              <a:rPr lang="en-US" altLang="zh-CN" b="1" baseline="30000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屏障</a:t>
            </a:r>
            <a:br>
              <a:rPr lang="zh-CN" altLang="en-US" b="1" dirty="0">
                <a:latin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</a:endParaRPr>
          </a:p>
          <a:p>
            <a:pPr algn="r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2.上皮层屏障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r">
              <a:spcBef>
                <a:spcPct val="50000"/>
              </a:spcBef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r">
              <a:spcBef>
                <a:spcPct val="95000"/>
              </a:spcBef>
            </a:pPr>
            <a:r>
              <a:rPr lang="zh-CN" altLang="en-US" b="1" dirty="0" smtClean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.胃粘膜血</a:t>
            </a:r>
            <a:r>
              <a:rPr lang="zh-CN" altLang="en-US" b="1" dirty="0" smtClean="0">
                <a:latin typeface="宋体" panose="02010600030101010101" pitchFamily="2" charset="-122"/>
              </a:rPr>
              <a:t>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r">
              <a:spcBef>
                <a:spcPct val="95000"/>
              </a:spcBef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r">
              <a:spcBef>
                <a:spcPct val="4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宋体" panose="02010600030101010101" pitchFamily="2" charset="-122"/>
              </a:rPr>
              <a:t>.</a:t>
            </a:r>
            <a:r>
              <a:rPr lang="zh-CN" altLang="zh-CN" b="1" dirty="0"/>
              <a:t>巯基</a:t>
            </a:r>
            <a:r>
              <a:rPr lang="en-US" altLang="zh-CN" b="1" dirty="0"/>
              <a:t>-</a:t>
            </a:r>
            <a:r>
              <a:rPr lang="zh-CN" altLang="zh-CN" b="1" dirty="0"/>
              <a:t>氧自由基</a:t>
            </a:r>
            <a:r>
              <a:rPr lang="zh-CN" altLang="zh-CN" b="1" dirty="0" smtClean="0"/>
              <a:t>清除系统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1437" name="矩形 1436"/>
          <p:cNvSpPr/>
          <p:nvPr/>
        </p:nvSpPr>
        <p:spPr>
          <a:xfrm>
            <a:off x="709603" y="654849"/>
            <a:ext cx="798848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</a:t>
            </a:r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zh-CN" altLang="zh-CN" sz="2400" b="1" dirty="0" smtClean="0">
                <a:latin typeface="+mn-lt"/>
              </a:rPr>
              <a:t>四层次粘膜防御修复机制，提高溃疡愈合质量（</a:t>
            </a:r>
            <a:r>
              <a:rPr lang="en-US" altLang="zh-CN" sz="2400" b="1" dirty="0" smtClean="0">
                <a:latin typeface="+mn-lt"/>
              </a:rPr>
              <a:t>QOUH</a:t>
            </a:r>
            <a:r>
              <a:rPr lang="zh-CN" altLang="zh-CN" sz="2400" b="1" dirty="0" smtClean="0">
                <a:latin typeface="+mn-lt"/>
              </a:rPr>
              <a:t>）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15" y="880110"/>
            <a:ext cx="6768306" cy="490538"/>
          </a:xfrm>
        </p:spPr>
        <p:txBody>
          <a:bodyPr/>
          <a:lstStyle/>
          <a:p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</a:t>
            </a:r>
            <a:r>
              <a:rPr lang="zh-CN" altLang="en-US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层：粘液</a:t>
            </a:r>
            <a:r>
              <a:rPr lang="en-US" altLang="zh-CN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-HCO</a:t>
            </a:r>
            <a:r>
              <a:rPr lang="en-US" altLang="zh-CN" baseline="-25000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baseline="30000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屏障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3528" y="6309321"/>
            <a:ext cx="882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Rf1.</a:t>
            </a:r>
            <a:r>
              <a:rPr lang="zh-CN" altLang="en-US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林晓春</a:t>
            </a:r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陈育尧</a:t>
            </a:r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白殊同</a:t>
            </a:r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</a:t>
            </a:r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zh-CN" altLang="en-US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甘草总黄酮对慢性浅表性胃炎大鼠胃粘膜损伤的保护作用</a:t>
            </a:r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[J].</a:t>
            </a:r>
            <a:r>
              <a:rPr lang="zh-CN" altLang="en-US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南方医科大学学报</a:t>
            </a:r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,2013,33:299-304</a:t>
            </a:r>
            <a:endParaRPr lang="en-US" altLang="zh-CN" sz="1200" i="1" dirty="0" smtClean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 eaLnBrk="0" hangingPunct="0"/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Rf2. </a:t>
            </a:r>
            <a:r>
              <a:rPr lang="en-US" altLang="zh-CN" sz="12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Konturek</a:t>
            </a:r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S. Prostaglandins in </a:t>
            </a:r>
            <a:r>
              <a:rPr lang="en-US" altLang="zh-CN" sz="12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pathophysiology</a:t>
            </a:r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of peptic ulcer disease. [J]. Dig </a:t>
            </a:r>
            <a:r>
              <a:rPr lang="en-US" altLang="zh-CN" sz="12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</a:t>
            </a:r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Sci,1985,30:105S-108S</a:t>
            </a:r>
            <a:endParaRPr lang="en-US" altLang="zh-CN" sz="1200" i="1" dirty="0" smtClean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716" y="5192403"/>
            <a:ext cx="8149919" cy="999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甘草总黄酮药物组</a:t>
            </a:r>
            <a:r>
              <a:rPr lang="zh-CN" altLang="en-US" b="1" dirty="0" smtClean="0"/>
              <a:t>上皮细胞粘蛋白指数和酸性粘蛋白指数增加，其中甘草总黄酮高、低剂量组能</a:t>
            </a:r>
            <a:r>
              <a:rPr lang="zh-CN" altLang="en-US" b="1" dirty="0" smtClean="0">
                <a:solidFill>
                  <a:srgbClr val="FF0000"/>
                </a:solidFill>
              </a:rPr>
              <a:t>显著提高上皮细胞粘蛋白指数</a:t>
            </a:r>
            <a:r>
              <a:rPr lang="zh-CN" altLang="en-US" b="1" dirty="0" smtClean="0"/>
              <a:t>，甘草总黄酮中剂量组酸性粘蛋白指数显著增加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" name="Picture 5" descr="C:\Users\js\AppData\Roaming\Tencent\Users\490457426\QQ\WinTemp\RichOle\D)~JK_)M74)R6E[~~KNTC}7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6597" y="1880162"/>
            <a:ext cx="7746886" cy="3312368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297628" y="1480096"/>
            <a:ext cx="6548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甘草总黄酮对胃粘膜上皮细胞粘蛋白分泌功能的影响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/>
          </a:p>
        </p:txBody>
      </p:sp>
      <p:sp>
        <p:nvSpPr>
          <p:cNvPr id="5" name="矩形 4"/>
          <p:cNvSpPr/>
          <p:nvPr/>
        </p:nvSpPr>
        <p:spPr>
          <a:xfrm>
            <a:off x="450215" y="1184910"/>
            <a:ext cx="838771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 smtClean="0"/>
              <a:t>甘草总黄酮给药组大鼠胃粘膜胃小区基本清晰，胃小凹排列逐渐规则，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粘膜上皮细胞</a:t>
            </a:r>
            <a:r>
              <a:rPr lang="zh-CN" altLang="en-US" sz="2000" b="1" dirty="0" smtClean="0"/>
              <a:t>肿胀状、粘连，但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结构、形态基本正常</a:t>
            </a:r>
            <a:r>
              <a:rPr lang="zh-CN" altLang="en-US" sz="2000" b="1" dirty="0" smtClean="0"/>
              <a:t>，坏死脱落减少，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粘膜表面溃烂状况减轻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160769" name="Picture 1" descr="C:\Users\js\AppData\Roaming\Tencent\Users\490457426\QQ\WinTemp\RichOle\%%Q)H2G1A9C}VE3GJV9N4RA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2418715"/>
            <a:ext cx="5915660" cy="295465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83568" y="573325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：正常对照组；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：模型对照组；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：维酶素组；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：甘草黄酮高、中、低剂量组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7744" y="5373216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大鼠胃粘膜扫描电镜图</a:t>
            </a:r>
            <a:r>
              <a:rPr lang="zh-CN" altLang="zh-CN" b="1" dirty="0" smtClean="0"/>
              <a:t>（观察胃粘膜形态）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638132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Rf1.</a:t>
            </a:r>
            <a:r>
              <a:rPr lang="zh-CN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林晓春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陈育尧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白殊同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甘草总黄酮对慢性浅表性胃炎大鼠胃粘膜损伤的保护作用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[J].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南方医科大学学报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,2013,33:299-304</a:t>
            </a:r>
            <a:endParaRPr lang="zh-CN" altLang="zh-CN" sz="12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539750" y="694055"/>
            <a:ext cx="6335713" cy="490538"/>
          </a:xfrm>
        </p:spPr>
        <p:txBody>
          <a:bodyPr/>
          <a:lstStyle/>
          <a:p>
            <a:r>
              <a:rPr lang="zh-CN" altLang="en-US" dirty="0">
                <a:solidFill>
                  <a:srgbClr val="FF3300"/>
                </a:solidFill>
              </a:rPr>
              <a:t>第二</a:t>
            </a:r>
            <a:r>
              <a:rPr lang="zh-CN" altLang="en-US" dirty="0" smtClean="0">
                <a:solidFill>
                  <a:srgbClr val="FF3300"/>
                </a:solidFill>
              </a:rPr>
              <a:t>层：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上皮层</a:t>
            </a: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</a:rPr>
              <a:t>屏障</a:t>
            </a:r>
            <a:endParaRPr lang="zh-CN" altLang="en-US" dirty="0" smtClean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B17A-38A8-4959-9F44-7C14AC5E237B}" type="slidenum">
              <a:rPr lang="en-GB" altLang="zh-CN" smtClean="0"/>
            </a:fld>
            <a:endParaRPr lang="en-GB" altLang="zh-CN"/>
          </a:p>
        </p:txBody>
      </p:sp>
      <p:sp>
        <p:nvSpPr>
          <p:cNvPr id="5" name="矩形 4"/>
          <p:cNvSpPr/>
          <p:nvPr/>
        </p:nvSpPr>
        <p:spPr>
          <a:xfrm>
            <a:off x="719457" y="4974113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latin typeface="+mn-lt"/>
              </a:rPr>
              <a:t>         与正常对照组比较，模型对照组大鼠胃体部、幽门部胃微循环血流量显著下降；甘草总黄酮给药</a:t>
            </a:r>
            <a:r>
              <a:rPr lang="en-US" altLang="zh-CN" sz="2000" b="1" dirty="0" smtClean="0">
                <a:latin typeface="+mn-lt"/>
              </a:rPr>
              <a:t>30</a:t>
            </a:r>
            <a:r>
              <a:rPr lang="zh-CN" altLang="en-US" sz="2000" b="1" dirty="0" smtClean="0">
                <a:latin typeface="+mn-lt"/>
              </a:rPr>
              <a:t>天后，各剂量组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胃微循环血流量增加</a:t>
            </a:r>
            <a:r>
              <a:rPr lang="zh-CN" altLang="en-US" sz="2000" b="1" dirty="0" smtClean="0">
                <a:latin typeface="+mn-lt"/>
              </a:rPr>
              <a:t>，其中甘草总黄酮中剂量组微循环血流量增加显著。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9567" y="1231106"/>
            <a:ext cx="4314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b="1" dirty="0" smtClean="0"/>
              <a:t>甘草总黄酮对胃微循环血流量的影响</a:t>
            </a:r>
            <a:endParaRPr lang="zh-CN" altLang="en-US" sz="2000" b="1" dirty="0" smtClean="0"/>
          </a:p>
        </p:txBody>
      </p:sp>
      <p:pic>
        <p:nvPicPr>
          <p:cNvPr id="168961" name="Picture 1" descr="C:\Users\js\AppData\Roaming\Tencent\Users\490457426\QQ\WinTemp\RichOle\D8YXU@UC83Y2LJ]58S]N57H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30318" y="1631216"/>
            <a:ext cx="7132868" cy="324036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9552" y="63093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Rf1.</a:t>
            </a:r>
            <a:r>
              <a:rPr lang="zh-CN" altLang="zh-CN" sz="1200" i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林晓春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陈育尧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白殊同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甘草总黄酮对慢性浅表性胃炎大鼠胃粘膜损伤的保护作用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[J].</a:t>
            </a:r>
            <a:r>
              <a:rPr lang="zh-CN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南方医科大学学报</a:t>
            </a:r>
            <a:r>
              <a:rPr lang="en-US" altLang="zh-CN" sz="12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,2013,33:299-304</a:t>
            </a:r>
            <a:endParaRPr lang="zh-CN" altLang="zh-CN" sz="12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61950" y="658495"/>
            <a:ext cx="6335713" cy="490538"/>
          </a:xfrm>
        </p:spPr>
        <p:txBody>
          <a:bodyPr/>
          <a:lstStyle/>
          <a:p>
            <a:r>
              <a:rPr lang="zh-CN" altLang="en-US" dirty="0">
                <a:solidFill>
                  <a:srgbClr val="FF3300"/>
                </a:solidFill>
              </a:rPr>
              <a:t>第三</a:t>
            </a:r>
            <a:r>
              <a:rPr lang="zh-CN" altLang="en-US" dirty="0" smtClean="0">
                <a:solidFill>
                  <a:srgbClr val="FF3300"/>
                </a:solidFill>
              </a:rPr>
              <a:t>层：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胃粘膜血流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70" y="88900"/>
            <a:ext cx="5812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  <a:sym typeface="+mn-ea"/>
              </a:rPr>
              <a:t>一、唯一治疗消化性溃疡的国基植物药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-medical">
  <a:themeElements>
    <a:clrScheme name="generic-medical 13">
      <a:dk1>
        <a:srgbClr val="000000"/>
      </a:dk1>
      <a:lt1>
        <a:srgbClr val="FFFFFF"/>
      </a:lt1>
      <a:dk2>
        <a:srgbClr val="FFFFFF"/>
      </a:dk2>
      <a:lt2>
        <a:srgbClr val="5F5F5F"/>
      </a:lt2>
      <a:accent1>
        <a:srgbClr val="036B13"/>
      </a:accent1>
      <a:accent2>
        <a:srgbClr val="97BB98"/>
      </a:accent2>
      <a:accent3>
        <a:srgbClr val="FFFFFF"/>
      </a:accent3>
      <a:accent4>
        <a:srgbClr val="000000"/>
      </a:accent4>
      <a:accent5>
        <a:srgbClr val="AABAAA"/>
      </a:accent5>
      <a:accent6>
        <a:srgbClr val="88A989"/>
      </a:accent6>
      <a:hlink>
        <a:srgbClr val="C0C0C0"/>
      </a:hlink>
      <a:folHlink>
        <a:srgbClr val="004800"/>
      </a:folHlink>
    </a:clrScheme>
    <a:fontScheme name="generic-medical">
      <a:majorFont>
        <a:latin typeface="Corbel"/>
        <a:ea typeface="幼圆"/>
        <a:cs typeface=""/>
      </a:majorFont>
      <a:minorFont>
        <a:latin typeface="Corbe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radley Hand ITC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radley Hand ITC" pitchFamily="66" charset="0"/>
          </a:defRPr>
        </a:defPPr>
      </a:lstStyle>
    </a:lnDef>
  </a:objectDefaults>
  <a:extraClrSchemeLst>
    <a:extraClrScheme>
      <a:clrScheme name="generic-med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-medic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-medic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-medic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-medic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-medic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-medic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-medic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-medic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-medic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-medic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-medic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-medical 13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036B13"/>
        </a:accent1>
        <a:accent2>
          <a:srgbClr val="97BB98"/>
        </a:accent2>
        <a:accent3>
          <a:srgbClr val="FFFFFF"/>
        </a:accent3>
        <a:accent4>
          <a:srgbClr val="000000"/>
        </a:accent4>
        <a:accent5>
          <a:srgbClr val="AABAAA"/>
        </a:accent5>
        <a:accent6>
          <a:srgbClr val="88A989"/>
        </a:accent6>
        <a:hlink>
          <a:srgbClr val="C0C0C0"/>
        </a:hlink>
        <a:folHlink>
          <a:srgbClr val="004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5687</Words>
  <Application>WPS 演示</Application>
  <PresentationFormat>全屏显示(4:3)</PresentationFormat>
  <Paragraphs>430</Paragraphs>
  <Slides>29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宋体</vt:lpstr>
      <vt:lpstr>Wingdings</vt:lpstr>
      <vt:lpstr>Bradley Hand ITC</vt:lpstr>
      <vt:lpstr>Corbel</vt:lpstr>
      <vt:lpstr>幼圆</vt:lpstr>
      <vt:lpstr>微软雅黑</vt:lpstr>
      <vt:lpstr>黑体</vt:lpstr>
      <vt:lpstr>Arial Unicode MS</vt:lpstr>
      <vt:lpstr>Arial</vt:lpstr>
      <vt:lpstr>Times New Roman</vt:lpstr>
      <vt:lpstr>Wingdings</vt:lpstr>
      <vt:lpstr>Segoe Print</vt:lpstr>
      <vt:lpstr>generic-medical</vt:lpstr>
      <vt:lpstr>MSGraph.Chart.8</vt:lpstr>
      <vt:lpstr>MSGraph.Chart.8</vt:lpstr>
      <vt:lpstr>MSGraph.Chart.8</vt:lpstr>
      <vt:lpstr>MSGraph.Chart.8</vt:lpstr>
      <vt:lpstr> 唯一治疗消化性溃疡的国基植物药 ——全安®安胃疡胶囊 </vt:lpstr>
      <vt:lpstr>PowerPoint 演示文稿</vt:lpstr>
      <vt:lpstr>PowerPoint 演示文稿</vt:lpstr>
      <vt:lpstr>安胃疡胶囊成分：甘草黄酮类化合物</vt:lpstr>
      <vt:lpstr>药理作用</vt:lpstr>
      <vt:lpstr>PowerPoint 演示文稿</vt:lpstr>
      <vt:lpstr>第一层：粘液-HCO3-屏障</vt:lpstr>
      <vt:lpstr>第二层：上皮层屏障</vt:lpstr>
      <vt:lpstr>第三层：胃粘膜血流</vt:lpstr>
      <vt:lpstr>PowerPoint 演示文稿</vt:lpstr>
      <vt:lpstr> 2、抑制攻击因子</vt:lpstr>
      <vt:lpstr>3. 抗菌，抑制Hp活性</vt:lpstr>
      <vt:lpstr>甘草黄酮抗Hp活性的主要成分</vt:lpstr>
      <vt:lpstr>PowerPoint 演示文稿</vt:lpstr>
      <vt:lpstr>PowerPoint 演示文稿</vt:lpstr>
      <vt:lpstr>PowerPoint 演示文稿</vt:lpstr>
      <vt:lpstr>PowerPoint 演示文稿</vt:lpstr>
      <vt:lpstr>三、疗程服用，安全更有效</vt:lpstr>
      <vt:lpstr>三、疗程服用，安全更有效</vt:lpstr>
      <vt:lpstr>PowerPoint 演示文稿</vt:lpstr>
      <vt:lpstr>有效改善各种溃疡症状</vt:lpstr>
      <vt:lpstr>PowerPoint 演示文稿</vt:lpstr>
      <vt:lpstr>PowerPoint 演示文稿</vt:lpstr>
      <vt:lpstr>PowerPoint 演示文稿</vt:lpstr>
      <vt:lpstr>全安®安胃疡产品特点</vt:lpstr>
      <vt:lpstr>全安®安胃疡产品特点</vt:lpstr>
      <vt:lpstr>全安®安胃疡产品特点</vt:lpstr>
      <vt:lpstr>全安®安胃疡产品特点</vt:lpstr>
      <vt:lpstr>PowerPoint 演示文稿</vt:lpstr>
    </vt:vector>
  </TitlesOfParts>
  <Company>C.Penguin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text here</dc:title>
  <dc:creator>C.Penguin</dc:creator>
  <cp:lastModifiedBy>aploe</cp:lastModifiedBy>
  <cp:revision>729</cp:revision>
  <dcterms:created xsi:type="dcterms:W3CDTF">2009-12-26T16:46:00Z</dcterms:created>
  <dcterms:modified xsi:type="dcterms:W3CDTF">2018-08-16T04:05:58Z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