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6" r:id="rId2"/>
    <p:sldId id="277" r:id="rId3"/>
    <p:sldId id="278" r:id="rId4"/>
    <p:sldId id="279" r:id="rId5"/>
    <p:sldId id="260" r:id="rId6"/>
    <p:sldId id="280" r:id="rId7"/>
    <p:sldId id="258" r:id="rId8"/>
    <p:sldId id="262" r:id="rId9"/>
    <p:sldId id="263" r:id="rId10"/>
    <p:sldId id="265" r:id="rId11"/>
    <p:sldId id="267" r:id="rId12"/>
    <p:sldId id="270" r:id="rId13"/>
    <p:sldId id="28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 varScale="1">
        <p:scale>
          <a:sx n="84" d="100"/>
          <a:sy n="84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view3D>
      <c:rotX val="45"/>
      <c:rotY val="180"/>
      <c:perspective val="60"/>
    </c:view3D>
    <c:plotArea>
      <c:layout>
        <c:manualLayout>
          <c:layoutTarget val="inner"/>
          <c:xMode val="edge"/>
          <c:yMode val="edge"/>
          <c:x val="2.3148148148148147E-3"/>
          <c:y val="6.3791948807358804E-3"/>
          <c:w val="0.99768518518518523"/>
          <c:h val="0.9908147724583696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市场份额</c:v>
                </c:pt>
              </c:strCache>
            </c:strRef>
          </c:tx>
          <c:dPt>
            <c:idx val="2"/>
            <c:explosion val="24"/>
          </c:dPt>
          <c:dPt>
            <c:idx val="3"/>
            <c:explosion val="25"/>
          </c:dPt>
          <c:dLbls>
            <c:txPr>
              <a:bodyPr/>
              <a:lstStyle/>
              <a:p>
                <a:pPr>
                  <a:defRPr>
                    <a:latin typeface="Georgia" pitchFamily="18" charset="0"/>
                    <a:ea typeface="隶书" pitchFamily="49" charset="-122"/>
                  </a:defRPr>
                </a:pPr>
                <a:endParaRPr lang="zh-CN"/>
              </a:p>
            </c:txPr>
            <c:showCatName val="1"/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感冒化学药</c:v>
                </c:pt>
                <c:pt idx="1">
                  <c:v>流感化学药</c:v>
                </c:pt>
                <c:pt idx="2">
                  <c:v>流感&amp;清热解毒中成药</c:v>
                </c:pt>
                <c:pt idx="3">
                  <c:v>感冒中成药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70.2</c:v>
                </c:pt>
                <c:pt idx="1">
                  <c:v>41.849999999999994</c:v>
                </c:pt>
                <c:pt idx="2">
                  <c:v>76.86</c:v>
                </c:pt>
                <c:pt idx="3">
                  <c:v>39.96</c:v>
                </c:pt>
              </c:numCache>
            </c:numRef>
          </c:val>
        </c:ser>
      </c:pie3DChart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57591-1F9E-4E44-AEF3-D11CE8E6128B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7FCDC-9773-46BE-9AD5-26AD923C5F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Georgia" pitchFamily="18" charset="0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Georgia" pitchFamily="18" charset="0"/>
                <a:ea typeface="隶书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Georgia" pitchFamily="18" charset="0"/>
                <a:ea typeface="隶书" pitchFamily="49" charset="-122"/>
              </a:defRPr>
            </a:lvl1pPr>
          </a:lstStyle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Georgia" pitchFamily="18" charset="0"/>
                <a:ea typeface="隶书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Georgia" pitchFamily="18" charset="0"/>
                <a:ea typeface="隶书" pitchFamily="49" charset="-122"/>
              </a:defRPr>
            </a:lvl1pPr>
          </a:lstStyle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楷体" pitchFamily="49" charset="-122"/>
                <a:ea typeface="楷体" pitchFamily="49" charset="-122"/>
              </a:defRPr>
            </a:lvl1pPr>
            <a:lvl2pPr>
              <a:defRPr b="1">
                <a:latin typeface="楷体" pitchFamily="49" charset="-122"/>
                <a:ea typeface="楷体" pitchFamily="49" charset="-122"/>
              </a:defRPr>
            </a:lvl2pPr>
            <a:lvl3pPr>
              <a:defRPr b="1">
                <a:latin typeface="楷体" pitchFamily="49" charset="-122"/>
                <a:ea typeface="楷体" pitchFamily="49" charset="-122"/>
              </a:defRPr>
            </a:lvl3pPr>
            <a:lvl4pPr>
              <a:defRPr b="1">
                <a:latin typeface="楷体" pitchFamily="49" charset="-122"/>
                <a:ea typeface="楷体" pitchFamily="49" charset="-122"/>
              </a:defRPr>
            </a:lvl4pPr>
            <a:lvl5pPr>
              <a:defRPr b="1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楷体" pitchFamily="49" charset="-122"/>
                <a:ea typeface="楷体" pitchFamily="49" charset="-122"/>
              </a:defRPr>
            </a:lvl1pPr>
          </a:lstStyle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楷体" pitchFamily="49" charset="-122"/>
                <a:ea typeface="楷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楷体" pitchFamily="49" charset="-122"/>
                <a:ea typeface="楷体" pitchFamily="49" charset="-122"/>
              </a:defRPr>
            </a:lvl1pPr>
          </a:lstStyle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E6AE-4492-4E79-A177-986CC281D15F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AEBD-094E-4DDE-A9CB-604AE32004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074" name="Picture 2" descr="C:\Users\CPenguin\Desktop\图片4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3968" y="1916833"/>
            <a:ext cx="4174232" cy="1584175"/>
          </a:xfrm>
        </p:spPr>
        <p:txBody>
          <a:bodyPr>
            <a:noAutofit/>
          </a:bodyPr>
          <a:lstStyle/>
          <a:p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抗病毒 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防流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感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3403397" cy="2077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139952" y="3284984"/>
            <a:ext cx="4536504" cy="2952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7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银喬安</a:t>
            </a:r>
            <a:r>
              <a:rPr lang="en-US" altLang="zh-CN" sz="28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®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复方银翘氨敏胶囊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70000"/>
              </a:lnSpc>
            </a:pPr>
            <a:r>
              <a:rPr lang="zh-CN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国家卫生计生委</a:t>
            </a:r>
            <a:endParaRPr lang="en-US" altLang="zh-CN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70000"/>
              </a:lnSpc>
            </a:pPr>
            <a:r>
              <a:rPr lang="zh-CN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《流行性感冒诊疗方案（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2018</a:t>
            </a:r>
            <a:r>
              <a:rPr lang="zh-CN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年版）》</a:t>
            </a:r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推荐用药</a:t>
            </a:r>
            <a:endParaRPr lang="en-US" altLang="zh-CN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70000"/>
              </a:lnSpc>
            </a:pPr>
            <a:endParaRPr lang="en-US" altLang="zh-CN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70000"/>
              </a:lnSpc>
            </a:pPr>
            <a:endParaRPr lang="en-US" altLang="zh-CN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ct val="170000"/>
              </a:lnSpc>
            </a:pPr>
            <a:r>
              <a:rPr lang="zh-CN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新疆全安药业股份有限公司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更安全，更方便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 smtClean="0"/>
              <a:t>通用名含“氨敏”字眼，说明书中双扑成分列在最前面，不会令患者误解为纯中药制剂（避免重复服用化药）。</a:t>
            </a:r>
            <a:endParaRPr lang="en-US" altLang="zh-CN" sz="2400" b="0" dirty="0" smtClean="0"/>
          </a:p>
          <a:p>
            <a:pPr>
              <a:lnSpc>
                <a:spcPct val="150000"/>
              </a:lnSpc>
            </a:pPr>
            <a:r>
              <a:rPr lang="zh-CN" altLang="en-US" sz="2400" b="0" dirty="0" smtClean="0"/>
              <a:t>扑尔敏成分日用量低于新康泰克和</a:t>
            </a:r>
            <a:r>
              <a:rPr lang="en-US" altLang="zh-CN" sz="2400" b="0" dirty="0" smtClean="0"/>
              <a:t>999</a:t>
            </a:r>
            <a:r>
              <a:rPr lang="zh-CN" altLang="en-US" sz="2400" b="0" dirty="0" smtClean="0"/>
              <a:t>感冒灵，头晕、嗜睡等副作用较小。</a:t>
            </a:r>
            <a:endParaRPr lang="en-US" altLang="zh-CN" sz="2400" b="0" dirty="0" smtClean="0"/>
          </a:p>
          <a:p>
            <a:pPr>
              <a:lnSpc>
                <a:spcPct val="150000"/>
              </a:lnSpc>
            </a:pPr>
            <a:r>
              <a:rPr lang="zh-CN" altLang="en-US" sz="2400" b="0" dirty="0" smtClean="0"/>
              <a:t>不含麻黄类成分，不含咖啡因。</a:t>
            </a:r>
            <a:endParaRPr lang="en-US" altLang="zh-CN" sz="2400" b="0" dirty="0" smtClean="0"/>
          </a:p>
          <a:p>
            <a:pPr>
              <a:lnSpc>
                <a:spcPct val="150000"/>
              </a:lnSpc>
            </a:pPr>
            <a:r>
              <a:rPr lang="zh-CN" altLang="en-US" sz="2400" b="0" dirty="0" smtClean="0"/>
              <a:t>中西结合，一盒顶俩。不必分别服用化药和中药两种药品。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0" dirty="0" smtClean="0"/>
              <a:t>对本品所含成份过敏者禁用，过敏体质者慎用。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r>
              <a:rPr lang="zh-CN" altLang="zh-CN" sz="2200" b="0" dirty="0"/>
              <a:t>不能同时服用与本品成份相似的其他抗</a:t>
            </a:r>
            <a:r>
              <a:rPr lang="zh-CN" altLang="zh-CN" sz="2200" b="0" dirty="0" smtClean="0"/>
              <a:t>感冒药</a:t>
            </a:r>
            <a:r>
              <a:rPr lang="zh-CN" altLang="en-US" sz="2200" b="0" dirty="0" smtClean="0"/>
              <a:t>。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r>
              <a:rPr lang="zh-CN" altLang="zh-CN" sz="2200" b="0" dirty="0"/>
              <a:t>服药期间不得驾驶机、车、船、从事高空作业、机械作业及操作</a:t>
            </a:r>
            <a:r>
              <a:rPr lang="zh-CN" altLang="zh-CN" sz="2200" b="0" dirty="0" smtClean="0"/>
              <a:t>精密仪器</a:t>
            </a:r>
            <a:r>
              <a:rPr lang="zh-CN" altLang="en-US" sz="2200" b="0" dirty="0" smtClean="0"/>
              <a:t>。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r>
              <a:rPr lang="zh-CN" altLang="zh-CN" sz="2200" b="0" dirty="0" smtClean="0"/>
              <a:t>儿童用量请咨询医师或药师</a:t>
            </a:r>
            <a:r>
              <a:rPr lang="zh-CN" altLang="en-US" sz="2200" b="0" dirty="0" smtClean="0"/>
              <a:t>。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r>
              <a:rPr lang="zh-CN" altLang="zh-CN" sz="2200" b="0" dirty="0" smtClean="0"/>
              <a:t>不适用于风寒感冒患者</a:t>
            </a:r>
            <a:r>
              <a:rPr lang="zh-CN" altLang="en-US" sz="2200" b="0" dirty="0" smtClean="0"/>
              <a:t>。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其它注意事项，详见产品说明书。</a:t>
            </a:r>
            <a:endParaRPr lang="en-US" altLang="zh-CN" sz="2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</a:t>
            </a:r>
            <a:r>
              <a:rPr lang="zh-CN" altLang="en-US" dirty="0" smtClean="0"/>
              <a:t>保护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dirty="0" smtClean="0"/>
              <a:t>国家药监局：中西药复方制剂停止受理仿制申请</a:t>
            </a:r>
          </a:p>
          <a:p>
            <a:pPr>
              <a:lnSpc>
                <a:spcPct val="150000"/>
              </a:lnSpc>
            </a:pPr>
            <a:r>
              <a:rPr lang="zh-CN" altLang="en-US" sz="2800" b="0" dirty="0" smtClean="0"/>
              <a:t>银喬安</a:t>
            </a:r>
            <a:r>
              <a:rPr lang="zh-CN" altLang="zh-CN" sz="2800" b="0" dirty="0" smtClean="0"/>
              <a:t>国家专利《一种复方银翘氨敏胶囊组合物》</a:t>
            </a:r>
            <a:r>
              <a:rPr lang="en-US" altLang="zh-CN" sz="2800" b="0" dirty="0" smtClean="0"/>
              <a:t>ZL201110103676.X</a:t>
            </a:r>
            <a:r>
              <a:rPr lang="zh-CN" altLang="zh-CN" sz="2800" b="0" dirty="0" smtClean="0"/>
              <a:t>，</a:t>
            </a:r>
            <a:r>
              <a:rPr lang="zh-CN" altLang="en-US" sz="2800" b="0" dirty="0" smtClean="0"/>
              <a:t>肠溶微丸型制剂保护，</a:t>
            </a:r>
            <a:r>
              <a:rPr lang="zh-CN" altLang="zh-CN" sz="2800" b="0" dirty="0" smtClean="0"/>
              <a:t>大大提高组方中中药成分的生物利用度，药效明显提升，优于市面上同名产品。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3" y="2060848"/>
            <a:ext cx="7772400" cy="370812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银喬安</a:t>
            </a:r>
            <a:r>
              <a:rPr lang="en-US" altLang="zh-CN" sz="500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®</a:t>
            </a:r>
            <a:r>
              <a:rPr lang="zh-CN" altLang="en-US" sz="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复方银翘氨敏胶囊</a:t>
            </a:r>
            <a:r>
              <a:rPr lang="en-US" altLang="zh-CN" sz="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抗病毒 </a:t>
            </a:r>
            <a:r>
              <a:rPr lang="zh-CN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防流</a:t>
            </a:r>
            <a:r>
              <a:rPr lang="zh-CN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感</a:t>
            </a:r>
            <a:r>
              <a:rPr lang="en-US" altLang="zh-CN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中西结合 标本兼治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流感疫情凶猛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4117717" cy="525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5076056" y="1700808"/>
            <a:ext cx="3384376" cy="4536504"/>
            <a:chOff x="5436096" y="1772816"/>
            <a:chExt cx="2880320" cy="3816424"/>
          </a:xfrm>
        </p:grpSpPr>
        <p:sp>
          <p:nvSpPr>
            <p:cNvPr id="6" name="圆角矩形标注 5"/>
            <p:cNvSpPr/>
            <p:nvPr/>
          </p:nvSpPr>
          <p:spPr>
            <a:xfrm>
              <a:off x="5436096" y="1772816"/>
              <a:ext cx="2880320" cy="3816424"/>
            </a:xfrm>
            <a:prstGeom prst="wedgeRoundRectCallout">
              <a:avLst>
                <a:gd name="adj1" fmla="val -81909"/>
                <a:gd name="adj2" fmla="val 55719"/>
                <a:gd name="adj3" fmla="val 16667"/>
              </a:avLst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圆角矩形标注 4"/>
            <p:cNvSpPr/>
            <p:nvPr/>
          </p:nvSpPr>
          <p:spPr>
            <a:xfrm>
              <a:off x="5436096" y="1772816"/>
              <a:ext cx="2880320" cy="3816424"/>
            </a:xfrm>
            <a:prstGeom prst="wedgeRoundRectCallout">
              <a:avLst>
                <a:gd name="adj1" fmla="val -127343"/>
                <a:gd name="adj2" fmla="val 45376"/>
                <a:gd name="adj3" fmla="val 16667"/>
              </a:avLst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医疗机构应当采购足够的抗病毒药物，保证抗病毒药物及时足量供应，对于符合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《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诊疗方案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》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的患者要及早使用抗病毒药物，不得因任何理由影响患者使用抗病毒药物。各级卫生计生行政部门要为医疗机构采购抗病毒药物提供便利条件。</a:t>
              </a:r>
              <a:endParaRPr lang="en-US" altLang="zh-CN" sz="1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在流感医疗救治中要充分发挥中医药特色优势，辩证论治，尽早应用中医药技术方法开展治疗，在重症患者救治中要发挥中西医协同治疗优势，努力提高临床疗效。</a:t>
              </a:r>
              <a:endParaRPr lang="zh-CN" altLang="en-US" sz="1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683968" y="6237344"/>
            <a:ext cx="360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83968" y="6381328"/>
            <a:ext cx="20158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75656" y="6093344"/>
            <a:ext cx="28079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83568" y="6597352"/>
            <a:ext cx="360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国家诊疗方案推荐使用“银翘散”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008" y="1548504"/>
            <a:ext cx="4140000" cy="38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08" y="5364928"/>
            <a:ext cx="4140000" cy="87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/>
          <p:nvPr/>
        </p:nvGrpSpPr>
        <p:grpSpPr>
          <a:xfrm>
            <a:off x="5436096" y="1772816"/>
            <a:ext cx="2880320" cy="3816424"/>
            <a:chOff x="5436096" y="1772816"/>
            <a:chExt cx="2880320" cy="3816424"/>
          </a:xfrm>
        </p:grpSpPr>
        <p:sp>
          <p:nvSpPr>
            <p:cNvPr id="11" name="圆角矩形标注 10"/>
            <p:cNvSpPr/>
            <p:nvPr/>
          </p:nvSpPr>
          <p:spPr>
            <a:xfrm>
              <a:off x="5436096" y="1772816"/>
              <a:ext cx="2880320" cy="3816424"/>
            </a:xfrm>
            <a:prstGeom prst="wedgeRoundRectCallout">
              <a:avLst>
                <a:gd name="adj1" fmla="val -187404"/>
                <a:gd name="adj2" fmla="val 57959"/>
                <a:gd name="adj3" fmla="val 16667"/>
              </a:avLst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5436096" y="1772816"/>
              <a:ext cx="2880320" cy="3816424"/>
            </a:xfrm>
            <a:prstGeom prst="wedgeRoundRectCallout">
              <a:avLst>
                <a:gd name="adj1" fmla="val -159969"/>
                <a:gd name="adj2" fmla="val -5637"/>
                <a:gd name="adj3" fmla="val 16667"/>
              </a:avLst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银翘散，方自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1798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年吴塘（清）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《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温病条辨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》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卷一</a:t>
              </a:r>
              <a:endPara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系传统中医温病学派辛凉解表，清热解毒的代表名方</a:t>
              </a:r>
              <a:endParaRPr lang="zh-CN" alt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银喬安</a:t>
            </a:r>
            <a:r>
              <a:rPr lang="en-US" altLang="zh-CN" baseline="30000" dirty="0" smtClean="0"/>
              <a:t>®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是银翘散现代中西结合版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FF0000"/>
                </a:solidFill>
              </a:rPr>
              <a:t>中药组方：即银翘散，升级为挥发油</a:t>
            </a:r>
            <a:r>
              <a:rPr lang="en-US" altLang="zh-CN" sz="2200" dirty="0" smtClean="0">
                <a:solidFill>
                  <a:srgbClr val="FF0000"/>
                </a:solidFill>
              </a:rPr>
              <a:t>+</a:t>
            </a:r>
            <a:r>
              <a:rPr lang="zh-CN" altLang="en-US" sz="2200" dirty="0" smtClean="0">
                <a:solidFill>
                  <a:srgbClr val="FF0000"/>
                </a:solidFill>
              </a:rPr>
              <a:t>浸膏工艺。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其中：</a:t>
            </a:r>
            <a:r>
              <a:rPr lang="zh-CN" altLang="zh-CN" sz="2200" b="0" dirty="0" smtClean="0"/>
              <a:t>连翘挥发油用连翘药材提取；荆芥挥发油用荆芥药材提取；薄荷素油用薄荷药材提取；银翘浸膏是用连翘和荆芥提取挥发油后的药渣和其它</a:t>
            </a:r>
            <a:r>
              <a:rPr lang="en-US" altLang="zh-CN" sz="2200" b="0" dirty="0" smtClean="0"/>
              <a:t>7</a:t>
            </a:r>
            <a:r>
              <a:rPr lang="zh-CN" altLang="zh-CN" sz="2200" b="0" dirty="0" smtClean="0"/>
              <a:t>种药材（金银花、芦根、桔梗、牛蒡子、淡豆豉、甘草、淡竹叶）提取的浸膏。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化</a:t>
            </a:r>
            <a:r>
              <a:rPr lang="zh-CN" altLang="zh-CN" sz="2200" b="0" dirty="0" smtClean="0"/>
              <a:t>药组方</a:t>
            </a:r>
            <a:r>
              <a:rPr lang="zh-CN" altLang="en-US" sz="2200" b="0" dirty="0" smtClean="0"/>
              <a:t>：</a:t>
            </a:r>
            <a:r>
              <a:rPr lang="zh-CN" altLang="zh-CN" sz="2200" b="0" dirty="0" smtClean="0"/>
              <a:t>著名双扑（扑热息痛</a:t>
            </a:r>
            <a:r>
              <a:rPr lang="en-US" altLang="zh-CN" sz="2200" b="0" dirty="0" smtClean="0"/>
              <a:t>-</a:t>
            </a:r>
            <a:r>
              <a:rPr lang="zh-CN" altLang="zh-CN" sz="2200" b="0" dirty="0" smtClean="0"/>
              <a:t>对乙酰氨基酚、扑尔敏</a:t>
            </a:r>
            <a:r>
              <a:rPr lang="en-US" altLang="zh-CN" sz="2200" b="0" dirty="0" smtClean="0"/>
              <a:t>-</a:t>
            </a:r>
            <a:r>
              <a:rPr lang="zh-CN" altLang="zh-CN" sz="2200" b="0" dirty="0" smtClean="0"/>
              <a:t>马来酸氯苯那敏）组合。维生素</a:t>
            </a:r>
            <a:r>
              <a:rPr lang="en-US" altLang="zh-CN" sz="2200" b="0" dirty="0" smtClean="0"/>
              <a:t>C</a:t>
            </a:r>
            <a:r>
              <a:rPr lang="zh-CN" altLang="zh-CN" sz="2200" b="0" dirty="0" smtClean="0"/>
              <a:t>能有效增强机体免疫力。</a:t>
            </a:r>
            <a:endParaRPr lang="zh-CN" altLang="en-US" sz="2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银喬安</a:t>
            </a:r>
            <a:r>
              <a:rPr lang="en-US" altLang="zh-CN" baseline="30000" dirty="0" smtClean="0"/>
              <a:t>®</a:t>
            </a:r>
            <a:r>
              <a:rPr lang="zh-CN" altLang="en-US" dirty="0" smtClean="0"/>
              <a:t>成分及功效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 dirty="0" smtClean="0"/>
              <a:t>对乙酰氨基酚</a:t>
            </a:r>
            <a:r>
              <a:rPr lang="en-US" altLang="zh-CN" sz="2400" u="sng" dirty="0" smtClean="0"/>
              <a:t>113mg(</a:t>
            </a:r>
            <a:r>
              <a:rPr lang="zh-CN" altLang="en-US" sz="2400" u="sng" dirty="0" smtClean="0"/>
              <a:t>扑热息痛</a:t>
            </a:r>
            <a:r>
              <a:rPr lang="en-US" altLang="zh-CN" sz="2400" u="sng" dirty="0" smtClean="0"/>
              <a:t>)</a:t>
            </a:r>
            <a:r>
              <a:rPr lang="zh-CN" altLang="en-US" sz="2400" dirty="0" smtClean="0"/>
              <a:t>：</a:t>
            </a:r>
            <a:r>
              <a:rPr lang="zh-CN" altLang="en-US" sz="2400" b="0" dirty="0" smtClean="0"/>
              <a:t>解热镇痛，抑制前列腺素合成，退热和缓解头痛、关节痛等症状</a:t>
            </a:r>
          </a:p>
          <a:p>
            <a:pPr>
              <a:lnSpc>
                <a:spcPct val="150000"/>
              </a:lnSpc>
            </a:pPr>
            <a:r>
              <a:rPr lang="zh-CN" altLang="en-US" sz="2400" u="sng" dirty="0" smtClean="0"/>
              <a:t>马来酸氯苯那敏</a:t>
            </a:r>
            <a:r>
              <a:rPr lang="en-US" altLang="zh-CN" sz="2400" u="sng" dirty="0" smtClean="0"/>
              <a:t>1.13mg(</a:t>
            </a:r>
            <a:r>
              <a:rPr lang="zh-CN" altLang="en-US" sz="2400" u="sng" dirty="0" smtClean="0"/>
              <a:t>扑尔敏</a:t>
            </a:r>
            <a:r>
              <a:rPr lang="en-US" altLang="zh-CN" sz="2400" u="sng" dirty="0" smtClean="0"/>
              <a:t>)</a:t>
            </a:r>
            <a:r>
              <a:rPr lang="zh-CN" altLang="en-US" sz="2400" dirty="0" smtClean="0"/>
              <a:t>：</a:t>
            </a:r>
            <a:r>
              <a:rPr lang="zh-CN" altLang="en-US" sz="2400" b="0" dirty="0" smtClean="0"/>
              <a:t>抗组胺，减轻流涕、鼻塞、打喷嚏等症状</a:t>
            </a:r>
          </a:p>
          <a:p>
            <a:pPr>
              <a:lnSpc>
                <a:spcPct val="150000"/>
              </a:lnSpc>
            </a:pPr>
            <a:r>
              <a:rPr lang="zh-CN" altLang="en-US" sz="2400" u="sng" dirty="0" smtClean="0"/>
              <a:t>维生素</a:t>
            </a:r>
            <a:r>
              <a:rPr lang="en-US" altLang="zh-CN" sz="2400" u="sng" dirty="0" smtClean="0"/>
              <a:t>C 53.23mg</a:t>
            </a:r>
            <a:r>
              <a:rPr lang="zh-CN" altLang="en-US" sz="2400" dirty="0" smtClean="0"/>
              <a:t>：</a:t>
            </a:r>
            <a:r>
              <a:rPr lang="zh-CN" altLang="en-US" sz="2400" b="0" dirty="0" smtClean="0"/>
              <a:t>参与体内抗体、胶原形成，组织修补，以及碳水化合物、蛋白质、脂肪代谢，增强机体抵抗力</a:t>
            </a:r>
          </a:p>
          <a:p>
            <a:pPr>
              <a:lnSpc>
                <a:spcPct val="150000"/>
              </a:lnSpc>
            </a:pPr>
            <a:r>
              <a:rPr lang="zh-CN" altLang="en-US" sz="2400" u="sng" dirty="0" smtClean="0"/>
              <a:t>连翘挥发油</a:t>
            </a:r>
            <a:r>
              <a:rPr lang="en-US" altLang="zh-CN" sz="2400" u="sng" dirty="0" smtClean="0"/>
              <a:t>0.00032ml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u="sng" dirty="0" smtClean="0"/>
              <a:t>荆芥挥发油</a:t>
            </a:r>
            <a:r>
              <a:rPr lang="en-US" altLang="zh-CN" sz="2400" u="sng" dirty="0" smtClean="0"/>
              <a:t>0.00024ml</a:t>
            </a:r>
            <a:endParaRPr lang="zh-CN" altLang="en-US" sz="2400" u="sng" dirty="0" smtClean="0"/>
          </a:p>
          <a:p>
            <a:pPr>
              <a:lnSpc>
                <a:spcPct val="150000"/>
              </a:lnSpc>
            </a:pPr>
            <a:r>
              <a:rPr lang="zh-CN" altLang="en-US" sz="2400" u="sng" dirty="0" smtClean="0"/>
              <a:t>薄荷油</a:t>
            </a:r>
            <a:r>
              <a:rPr lang="en-US" altLang="zh-CN" sz="2400" u="sng" dirty="0" smtClean="0"/>
              <a:t>0.00116ml</a:t>
            </a:r>
            <a:endParaRPr lang="zh-CN" altLang="en-US" sz="2400" u="sng" dirty="0" smtClean="0"/>
          </a:p>
          <a:p>
            <a:pPr>
              <a:lnSpc>
                <a:spcPct val="150000"/>
              </a:lnSpc>
            </a:pPr>
            <a:r>
              <a:rPr lang="zh-CN" altLang="en-US" sz="2400" u="sng" dirty="0" smtClean="0"/>
              <a:t>银翘浸膏</a:t>
            </a:r>
            <a:r>
              <a:rPr lang="en-US" altLang="zh-CN" sz="2400" u="sng" dirty="0" smtClean="0"/>
              <a:t>161.3mg</a:t>
            </a:r>
            <a:endParaRPr lang="zh-CN" altLang="en-US" sz="2400" u="sng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3707904" y="4365104"/>
            <a:ext cx="3744838" cy="1512887"/>
            <a:chOff x="4427538" y="4437063"/>
            <a:chExt cx="3744838" cy="1512887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219626" y="4581079"/>
              <a:ext cx="295275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00B050"/>
                  </a:solidFill>
                  <a:latin typeface="隶书" pitchFamily="49" charset="-122"/>
                  <a:ea typeface="隶书" pitchFamily="49" charset="-122"/>
                </a:rPr>
                <a:t>疏</a:t>
              </a:r>
              <a:r>
                <a:rPr lang="zh-CN" altLang="en-US" sz="2400" b="1" dirty="0">
                  <a:solidFill>
                    <a:srgbClr val="00B050"/>
                  </a:solidFill>
                  <a:latin typeface="隶书" pitchFamily="49" charset="-122"/>
                  <a:ea typeface="隶书" pitchFamily="49" charset="-122"/>
                </a:rPr>
                <a:t>风清热、利咽解</a:t>
              </a:r>
              <a:r>
                <a:rPr lang="zh-CN" altLang="en-US" sz="2400" b="1" dirty="0" smtClean="0">
                  <a:solidFill>
                    <a:srgbClr val="00B050"/>
                  </a:solidFill>
                  <a:latin typeface="隶书" pitchFamily="49" charset="-122"/>
                  <a:ea typeface="隶书" pitchFamily="49" charset="-122"/>
                </a:rPr>
                <a:t>毒</a:t>
              </a:r>
              <a:endParaRPr lang="en-US" altLang="zh-CN" sz="2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抗菌及抑制病毒复制</a:t>
              </a:r>
              <a:endParaRPr lang="zh-CN" altLang="en-US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4427538" y="4437063"/>
              <a:ext cx="720725" cy="1512887"/>
            </a:xfrm>
            <a:prstGeom prst="rightBrace">
              <a:avLst>
                <a:gd name="adj1" fmla="val 17493"/>
                <a:gd name="adj2" fmla="val 50000"/>
              </a:avLst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适应症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algn="ctr">
              <a:buNone/>
            </a:pPr>
            <a:r>
              <a:rPr lang="zh-CN" altLang="zh-CN" dirty="0" smtClean="0"/>
              <a:t>缓解普通感冒及流行性感冒引起的</a:t>
            </a:r>
            <a:r>
              <a:rPr lang="en-US" altLang="zh-CN" dirty="0" smtClean="0"/>
              <a:t>——</a:t>
            </a:r>
          </a:p>
        </p:txBody>
      </p:sp>
      <p:sp>
        <p:nvSpPr>
          <p:cNvPr id="8" name="云形 7"/>
          <p:cNvSpPr/>
          <p:nvPr/>
        </p:nvSpPr>
        <p:spPr>
          <a:xfrm>
            <a:off x="1043608" y="2708920"/>
            <a:ext cx="1872208" cy="1224136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发热</a:t>
            </a:r>
            <a:endParaRPr lang="zh-CN" altLang="en-US" sz="2800" b="1" dirty="0"/>
          </a:p>
        </p:txBody>
      </p:sp>
      <p:sp>
        <p:nvSpPr>
          <p:cNvPr id="10" name="云形 9"/>
          <p:cNvSpPr/>
          <p:nvPr/>
        </p:nvSpPr>
        <p:spPr>
          <a:xfrm>
            <a:off x="3203848" y="3068960"/>
            <a:ext cx="1872208" cy="1224136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头痛</a:t>
            </a:r>
            <a:endParaRPr lang="zh-CN" altLang="en-US" sz="2800" b="1" dirty="0"/>
          </a:p>
        </p:txBody>
      </p:sp>
      <p:sp>
        <p:nvSpPr>
          <p:cNvPr id="11" name="云形 10"/>
          <p:cNvSpPr/>
          <p:nvPr/>
        </p:nvSpPr>
        <p:spPr>
          <a:xfrm>
            <a:off x="5868144" y="2204864"/>
            <a:ext cx="1872208" cy="1224136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四肢酸痛</a:t>
            </a:r>
            <a:endParaRPr lang="zh-CN" altLang="en-US" sz="2000" b="1" dirty="0"/>
          </a:p>
        </p:txBody>
      </p:sp>
      <p:sp>
        <p:nvSpPr>
          <p:cNvPr id="13" name="云形 12"/>
          <p:cNvSpPr/>
          <p:nvPr/>
        </p:nvSpPr>
        <p:spPr>
          <a:xfrm>
            <a:off x="6804248" y="4653136"/>
            <a:ext cx="1872208" cy="1224136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打喷嚏</a:t>
            </a:r>
            <a:endParaRPr lang="zh-CN" altLang="en-US" sz="2400" b="1" dirty="0"/>
          </a:p>
        </p:txBody>
      </p:sp>
      <p:sp>
        <p:nvSpPr>
          <p:cNvPr id="14" name="云形 13"/>
          <p:cNvSpPr/>
          <p:nvPr/>
        </p:nvSpPr>
        <p:spPr>
          <a:xfrm>
            <a:off x="5148064" y="3501008"/>
            <a:ext cx="1872208" cy="1224136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流鼻涕</a:t>
            </a:r>
            <a:endParaRPr lang="zh-CN" altLang="en-US" sz="2400" b="1" dirty="0"/>
          </a:p>
        </p:txBody>
      </p:sp>
      <p:sp>
        <p:nvSpPr>
          <p:cNvPr id="15" name="云形 14"/>
          <p:cNvSpPr/>
          <p:nvPr/>
        </p:nvSpPr>
        <p:spPr>
          <a:xfrm>
            <a:off x="2411760" y="5373216"/>
            <a:ext cx="1872208" cy="1224136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鼻塞</a:t>
            </a:r>
            <a:endParaRPr lang="zh-CN" altLang="en-US" sz="2800" b="1" dirty="0"/>
          </a:p>
        </p:txBody>
      </p:sp>
      <p:sp>
        <p:nvSpPr>
          <p:cNvPr id="16" name="云形 15"/>
          <p:cNvSpPr/>
          <p:nvPr/>
        </p:nvSpPr>
        <p:spPr>
          <a:xfrm>
            <a:off x="4716016" y="5013176"/>
            <a:ext cx="1872208" cy="1224136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咽痛</a:t>
            </a:r>
            <a:endParaRPr lang="zh-CN" altLang="en-US" sz="2800" b="1" dirty="0"/>
          </a:p>
        </p:txBody>
      </p:sp>
      <p:sp>
        <p:nvSpPr>
          <p:cNvPr id="17" name="云形 16"/>
          <p:cNvSpPr/>
          <p:nvPr/>
        </p:nvSpPr>
        <p:spPr>
          <a:xfrm>
            <a:off x="1475656" y="4149080"/>
            <a:ext cx="1872208" cy="122413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咳嗽口干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95536" y="1772816"/>
          <a:ext cx="7704856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Georgia" pitchFamily="18" charset="0"/>
              </a:rPr>
              <a:t>银喬</a:t>
            </a:r>
            <a:r>
              <a:rPr lang="zh-CN" altLang="en-US" dirty="0" smtClean="0">
                <a:latin typeface="Georgia" pitchFamily="18" charset="0"/>
              </a:rPr>
              <a:t>安</a:t>
            </a:r>
            <a:r>
              <a:rPr lang="en-US" altLang="zh-CN" baseline="30000" dirty="0" smtClean="0"/>
              <a:t>®</a:t>
            </a:r>
            <a:r>
              <a:rPr lang="zh-CN" altLang="en-US" dirty="0" smtClean="0">
                <a:latin typeface="Georgia" pitchFamily="18" charset="0"/>
              </a:rPr>
              <a:t>的市场分类</a:t>
            </a:r>
            <a:endParaRPr lang="zh-CN" altLang="en-US" dirty="0">
              <a:latin typeface="Georgia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4016" y="1844824"/>
            <a:ext cx="1979712" cy="1080120"/>
          </a:xfrm>
          <a:prstGeom prst="roundRect">
            <a:avLst/>
          </a:prstGeom>
          <a:noFill/>
          <a:ln w="1905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Georgia" pitchFamily="18" charset="0"/>
                <a:ea typeface="隶书" pitchFamily="49" charset="-122"/>
              </a:rPr>
              <a:t>感康、快克</a:t>
            </a:r>
            <a:endParaRPr lang="zh-CN" altLang="en-US" sz="2400" b="1" dirty="0">
              <a:solidFill>
                <a:schemeClr val="tx1"/>
              </a:solidFill>
              <a:latin typeface="Georgia" pitchFamily="18" charset="0"/>
              <a:ea typeface="隶书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4016" y="4437112"/>
            <a:ext cx="1979712" cy="1080120"/>
          </a:xfrm>
          <a:prstGeom prst="roundRect">
            <a:avLst/>
          </a:prstGeom>
          <a:noFill/>
          <a:ln w="1905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Georgia" pitchFamily="18" charset="0"/>
                <a:ea typeface="隶书" pitchFamily="49" charset="-122"/>
              </a:rPr>
              <a:t>新康泰克、泰诺</a:t>
            </a:r>
            <a:endParaRPr lang="en-US" altLang="zh-CN" b="1" dirty="0" smtClean="0">
              <a:solidFill>
                <a:schemeClr val="tx1"/>
              </a:solidFill>
              <a:latin typeface="Georgia" pitchFamily="18" charset="0"/>
              <a:ea typeface="隶书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Georgia" pitchFamily="18" charset="0"/>
                <a:ea typeface="隶书" pitchFamily="49" charset="-122"/>
              </a:rPr>
              <a:t>日夜百</a:t>
            </a:r>
            <a:r>
              <a:rPr lang="zh-CN" altLang="en-US" b="1" dirty="0" smtClean="0">
                <a:solidFill>
                  <a:schemeClr val="tx1"/>
                </a:solidFill>
                <a:latin typeface="Georgia" pitchFamily="18" charset="0"/>
                <a:ea typeface="隶书" pitchFamily="49" charset="-122"/>
              </a:rPr>
              <a:t>服咛</a:t>
            </a:r>
            <a:endParaRPr lang="zh-CN" altLang="en-US" b="1" dirty="0">
              <a:solidFill>
                <a:schemeClr val="tx1"/>
              </a:solidFill>
              <a:latin typeface="Georgia" pitchFamily="18" charset="0"/>
              <a:ea typeface="隶书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20272" y="1844824"/>
            <a:ext cx="1979712" cy="1080120"/>
          </a:xfrm>
          <a:prstGeom prst="roundRect">
            <a:avLst/>
          </a:prstGeom>
          <a:noFill/>
          <a:ln w="1905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Georgia" pitchFamily="18" charset="0"/>
                <a:ea typeface="隶书" pitchFamily="49" charset="-122"/>
              </a:rPr>
              <a:t>板兰</a:t>
            </a:r>
            <a:r>
              <a:rPr lang="zh-CN" altLang="en-US" b="1" dirty="0" smtClean="0">
                <a:solidFill>
                  <a:schemeClr val="tx1"/>
                </a:solidFill>
                <a:latin typeface="Georgia" pitchFamily="18" charset="0"/>
                <a:ea typeface="隶书" pitchFamily="49" charset="-122"/>
              </a:rPr>
              <a:t>根、双黄连</a:t>
            </a:r>
            <a:endParaRPr lang="en-US" altLang="zh-CN" b="1" dirty="0" smtClean="0">
              <a:solidFill>
                <a:schemeClr val="tx1"/>
              </a:solidFill>
              <a:latin typeface="Georgia" pitchFamily="18" charset="0"/>
              <a:ea typeface="隶书" pitchFamily="49" charset="-122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Georgia" pitchFamily="18" charset="0"/>
                <a:ea typeface="隶书" pitchFamily="49" charset="-122"/>
              </a:rPr>
              <a:t>莲花清瘟</a:t>
            </a:r>
            <a:endParaRPr lang="zh-CN" altLang="en-US" b="1" dirty="0">
              <a:solidFill>
                <a:schemeClr val="tx1"/>
              </a:solidFill>
              <a:latin typeface="Georgia" pitchFamily="18" charset="0"/>
              <a:ea typeface="隶书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20272" y="4437112"/>
            <a:ext cx="1979712" cy="1080120"/>
          </a:xfrm>
          <a:prstGeom prst="roundRect">
            <a:avLst/>
          </a:prstGeom>
          <a:noFill/>
          <a:ln w="1905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Georgia" pitchFamily="18" charset="0"/>
                <a:ea typeface="隶书" pitchFamily="49" charset="-122"/>
              </a:rPr>
              <a:t>感冒灵</a:t>
            </a:r>
            <a:endParaRPr lang="zh-CN" altLang="en-US" sz="2400" b="1" dirty="0">
              <a:solidFill>
                <a:schemeClr val="tx1"/>
              </a:solidFill>
              <a:latin typeface="Georgia" pitchFamily="18" charset="0"/>
              <a:ea typeface="隶书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55976" y="1772816"/>
            <a:ext cx="2736304" cy="43204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eorgia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5485" y="6464369"/>
            <a:ext cx="82089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i="1" dirty="0" smtClean="0">
                <a:latin typeface="Georgia" pitchFamily="18" charset="0"/>
                <a:ea typeface="宋体" pitchFamily="2" charset="-122"/>
              </a:rPr>
              <a:t>数据来源：</a:t>
            </a:r>
            <a:r>
              <a:rPr lang="en-US" altLang="zh-CN" sz="1000" i="1" dirty="0" smtClean="0">
                <a:latin typeface="Georgia" pitchFamily="18" charset="0"/>
                <a:ea typeface="宋体" pitchFamily="2" charset="-122"/>
              </a:rPr>
              <a:t>SFDA</a:t>
            </a:r>
            <a:r>
              <a:rPr lang="zh-CN" altLang="en-US" sz="1000" i="1" dirty="0" smtClean="0">
                <a:latin typeface="Georgia" pitchFamily="18" charset="0"/>
                <a:ea typeface="宋体" pitchFamily="2" charset="-122"/>
              </a:rPr>
              <a:t>南方所</a:t>
            </a:r>
            <a:endParaRPr lang="en-US" altLang="zh-CN" sz="1000" i="1" dirty="0">
              <a:latin typeface="Georgia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i="0" dirty="0" smtClean="0"/>
              <a:t>主流感冒药成分比较</a:t>
            </a:r>
            <a:r>
              <a:rPr lang="en-US" altLang="zh-CN" i="0" dirty="0" smtClean="0"/>
              <a:t>(</a:t>
            </a:r>
            <a:r>
              <a:rPr lang="zh-CN" altLang="en-US" i="0" dirty="0" smtClean="0"/>
              <a:t>单位：</a:t>
            </a:r>
            <a:r>
              <a:rPr lang="en-US" altLang="zh-CN" i="0" dirty="0" smtClean="0"/>
              <a:t>mg)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19256" cy="488402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27407"/>
                <a:gridCol w="1027407"/>
                <a:gridCol w="1027407"/>
                <a:gridCol w="1027407"/>
                <a:gridCol w="1027407"/>
                <a:gridCol w="1027407"/>
                <a:gridCol w="1027407"/>
                <a:gridCol w="1027407"/>
              </a:tblGrid>
              <a:tr h="561423">
                <a:tc>
                  <a:txBody>
                    <a:bodyPr/>
                    <a:lstStyle/>
                    <a:p>
                      <a:endParaRPr lang="zh-CN" altLang="en-US" sz="1400" b="0" dirty="0"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对乙酰氨基酚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马来酸氯苯那敏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盐酸伪麻黄碱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氢溴酸右美沙芬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盐酸金刚烷胺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其它主要成分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常规日用量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</a:tr>
              <a:tr h="5034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泰诺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325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30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15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Qd*1</a:t>
                      </a:r>
                      <a:r>
                        <a:rPr kumimoji="0" lang="zh-CN" altLang="en-US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片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</a:tr>
              <a:tr h="5034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新康泰克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90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Bid*1</a:t>
                      </a:r>
                      <a:r>
                        <a:rPr kumimoji="0" lang="zh-CN" altLang="en-US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粒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</a:tr>
              <a:tr h="6224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感康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250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100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咖啡因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人工牛黄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Bid*1</a:t>
                      </a:r>
                      <a:r>
                        <a:rPr kumimoji="0" lang="zh-CN" altLang="en-US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片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</a:tr>
              <a:tr h="6224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999</a:t>
                      </a:r>
                      <a:r>
                        <a:rPr kumimoji="0" lang="zh-CN" altLang="en-US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感冒灵胶囊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100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咖啡因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中药成分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Tid*2</a:t>
                      </a:r>
                      <a:r>
                        <a:rPr kumimoji="0" lang="zh-CN" altLang="en-US" sz="1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粒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</a:tr>
              <a:tr h="6224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VC</a:t>
                      </a: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银翘片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105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1.05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VC49.5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中药成分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Tid</a:t>
                      </a: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*2</a:t>
                      </a:r>
                      <a:r>
                        <a:rPr kumimoji="0" lang="zh-CN" altLang="en-US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片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</a:tr>
              <a:tr h="6224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隶书" pitchFamily="49" charset="-122"/>
                        </a:rPr>
                        <a:t>银喬安</a:t>
                      </a: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113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1.13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VC53.23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中药成分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Tid</a:t>
                      </a: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*2</a:t>
                      </a:r>
                      <a:r>
                        <a:rPr kumimoji="0" lang="zh-CN" altLang="en-US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粒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>
                    <a:solidFill>
                      <a:srgbClr val="92D050"/>
                    </a:solidFill>
                  </a:tcPr>
                </a:tc>
              </a:tr>
              <a:tr h="578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隶书" pitchFamily="49" charset="-122"/>
                        </a:rPr>
                        <a:t>连花清瘟胶囊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中药成分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Tid</a:t>
                      </a:r>
                      <a:r>
                        <a:rPr kumimoji="0" lang="en-US" altLang="zh-CN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*4</a:t>
                      </a:r>
                      <a:r>
                        <a:rPr kumimoji="0" lang="zh-CN" altLang="en-US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Georgia" pitchFamily="18" charset="0"/>
                          <a:ea typeface="隶书" pitchFamily="49" charset="-122"/>
                        </a:rPr>
                        <a:t>粒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隶书" pitchFamily="49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更有效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0" dirty="0" smtClean="0"/>
              <a:t>感冒多由病毒引起（</a:t>
            </a:r>
            <a:r>
              <a:rPr lang="en-US" altLang="zh-CN" sz="2200" b="0" dirty="0" smtClean="0"/>
              <a:t>70%</a:t>
            </a:r>
            <a:r>
              <a:rPr lang="zh-CN" altLang="en-US" sz="2200" b="0" dirty="0" smtClean="0"/>
              <a:t>～</a:t>
            </a:r>
            <a:r>
              <a:rPr lang="en-US" altLang="zh-CN" sz="2200" b="0" dirty="0" smtClean="0"/>
              <a:t>80%</a:t>
            </a:r>
            <a:r>
              <a:rPr lang="zh-CN" altLang="en-US" sz="2200" b="0" dirty="0" smtClean="0"/>
              <a:t>），感冒类化药</a:t>
            </a:r>
            <a:r>
              <a:rPr lang="zh-CN" altLang="en-US" sz="2200" b="0" dirty="0"/>
              <a:t>主要</a:t>
            </a:r>
            <a:r>
              <a:rPr lang="zh-CN" altLang="en-US" sz="2200" b="0" dirty="0" smtClean="0"/>
              <a:t>是对症治疗的复方制剂，针对病毒的比较少（流感病毒变异性大，现有化药疗效不确切）。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感冒类中成药不但缓解各种症状，而且从根本上治疗疾病（抗病毒、抗菌）。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连翘、荆芥提取挥发油，生物利用度大大提高，提升抗病毒效果。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r>
              <a:rPr lang="zh-CN" altLang="en-US" sz="2200" b="0" dirty="0" smtClean="0"/>
              <a:t>银喬安对各型流感病毒有效</a:t>
            </a:r>
            <a:r>
              <a:rPr lang="en-US" altLang="zh-CN" sz="2200" b="0" dirty="0" smtClean="0"/>
              <a:t>——</a:t>
            </a:r>
            <a:r>
              <a:rPr lang="zh-CN" altLang="en-US" sz="2200" b="0" dirty="0" smtClean="0"/>
              <a:t>参见国家历年诊疗方案。</a:t>
            </a:r>
            <a:endParaRPr lang="en-US" altLang="zh-CN" sz="2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1390</Words>
  <Application>Microsoft Office PowerPoint</Application>
  <PresentationFormat>全屏显示(4:3)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抗病毒 防流感</vt:lpstr>
      <vt:lpstr>流感疫情凶猛</vt:lpstr>
      <vt:lpstr>国家诊疗方案推荐使用“银翘散”</vt:lpstr>
      <vt:lpstr>银喬安®是银翘散现代中西结合版</vt:lpstr>
      <vt:lpstr>银喬安®成分及功效</vt:lpstr>
      <vt:lpstr>适应症</vt:lpstr>
      <vt:lpstr>银喬安®的市场分类</vt:lpstr>
      <vt:lpstr>主流感冒药成分比较(单位：mg)</vt:lpstr>
      <vt:lpstr>更有效</vt:lpstr>
      <vt:lpstr>更安全，更方便</vt:lpstr>
      <vt:lpstr>主要注意事项</vt:lpstr>
      <vt:lpstr>产品保护</vt:lpstr>
      <vt:lpstr>银喬安®复方银翘氨敏胶囊 抗病毒 防流感 中西结合 标本兼治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C.Penguin</dc:creator>
  <cp:lastModifiedBy>CP</cp:lastModifiedBy>
  <cp:revision>64</cp:revision>
  <dcterms:created xsi:type="dcterms:W3CDTF">2011-09-15T14:39:53Z</dcterms:created>
  <dcterms:modified xsi:type="dcterms:W3CDTF">2018-01-15T09:06:08Z</dcterms:modified>
</cp:coreProperties>
</file>