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5" r:id="rId3"/>
    <p:sldId id="276" r:id="rId4"/>
    <p:sldId id="277" r:id="rId5"/>
    <p:sldId id="278" r:id="rId6"/>
    <p:sldId id="279" r:id="rId7"/>
    <p:sldId id="283" r:id="rId8"/>
    <p:sldId id="281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2714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7591-1F9E-4E44-AEF3-D11CE8E6128B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FCDC-9773-46BE-9AD5-26AD923C5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4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隶书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Georgia" pitchFamily="18" charset="0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Georgia" pitchFamily="18" charset="0"/>
                <a:ea typeface="隶书" pitchFamily="49" charset="-122"/>
              </a:defRPr>
            </a:lvl1pPr>
            <a:lvl2pPr>
              <a:defRPr b="0">
                <a:latin typeface="Georgia" pitchFamily="18" charset="0"/>
                <a:ea typeface="隶书" pitchFamily="49" charset="-122"/>
              </a:defRPr>
            </a:lvl2pPr>
            <a:lvl3pPr>
              <a:defRPr b="0">
                <a:latin typeface="Georgia" pitchFamily="18" charset="0"/>
                <a:ea typeface="隶书" pitchFamily="49" charset="-122"/>
              </a:defRPr>
            </a:lvl3pPr>
            <a:lvl4pPr>
              <a:defRPr b="0">
                <a:latin typeface="Georgia" pitchFamily="18" charset="0"/>
                <a:ea typeface="隶书" pitchFamily="49" charset="-122"/>
              </a:defRPr>
            </a:lvl4pPr>
            <a:lvl5pPr>
              <a:defRPr b="0">
                <a:latin typeface="Georgia" pitchFamily="18" charset="0"/>
                <a:ea typeface="隶书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  <a:ea typeface="隶书" pitchFamily="49" charset="-122"/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  <a:ea typeface="隶书" pitchFamily="49" charset="-122"/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074" name="Picture 2" descr="C:\Users\CPenguin\Desktop\图片4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so.com/doc/5328220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2714620"/>
            <a:ext cx="3528399" cy="3120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48" y="1643050"/>
            <a:ext cx="73538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支气管炎是近几年发病率非常高的一种呼吸系统疾病，危害着患者的身心健康，给他们的正常生活带去了极大的困扰，需要引起我们大家的重视。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2714620"/>
            <a:ext cx="3422846" cy="3120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7290" y="428604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急慢性支气管炎</a:t>
            </a:r>
          </a:p>
        </p:txBody>
      </p:sp>
    </p:spTree>
    <p:extLst>
      <p:ext uri="{BB962C8B-B14F-4D97-AF65-F5344CB8AC3E}">
        <p14:creationId xmlns:p14="http://schemas.microsoft.com/office/powerpoint/2010/main" val="3926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21" y="2088485"/>
            <a:ext cx="3490898" cy="40121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7290" y="357166"/>
            <a:ext cx="5813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急、慢性支气管炎引起的咳嗽、多痰可选用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复方甘草浙贝氯化铵片。</a:t>
            </a:r>
          </a:p>
        </p:txBody>
      </p:sp>
    </p:spTree>
    <p:extLst>
      <p:ext uri="{BB962C8B-B14F-4D97-AF65-F5344CB8AC3E}">
        <p14:creationId xmlns:p14="http://schemas.microsoft.com/office/powerpoint/2010/main" val="19420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852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复方甘草浙贝氯化铵片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85060"/>
            <a:ext cx="4348257" cy="3840861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291642" y="2674429"/>
            <a:ext cx="3744699" cy="282408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en-US" b="1" dirty="0"/>
              <a:t>       复方</a:t>
            </a:r>
            <a:r>
              <a:rPr lang="zh-CN" altLang="en-US" b="1" dirty="0" smtClean="0"/>
              <a:t>甘草浙贝氯化铵</a:t>
            </a:r>
            <a:r>
              <a:rPr lang="zh-CN" altLang="en-US" b="1" dirty="0"/>
              <a:t>片是中西药复方制剂，西药成分为祛痰所选药物氯化铵，日服药剂量与市场上西药相当；中药组方具有祛痰和润肺止咳的功效，是祛痰止咳的代表药剂，中西结合，强力止咳祛痰，药效持久。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43636" y="71435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——</a:t>
            </a:r>
            <a:r>
              <a:rPr lang="zh-CN" altLang="en-US" sz="2800" b="1" dirty="0">
                <a:solidFill>
                  <a:srgbClr val="FFFF00"/>
                </a:solidFill>
              </a:rPr>
              <a:t>国家医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保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14414" y="357166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主要成分及功效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80705" y="4546546"/>
            <a:ext cx="2446630" cy="2257162"/>
            <a:chOff x="366" y="2688"/>
            <a:chExt cx="1602" cy="115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gray">
            <a:xfrm>
              <a:off x="366" y="2688"/>
              <a:ext cx="1602" cy="1150"/>
            </a:xfrm>
            <a:prstGeom prst="roundRect">
              <a:avLst>
                <a:gd name="adj" fmla="val 1269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2B588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421" y="2891"/>
              <a:ext cx="1517" cy="8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white">
            <a:xfrm>
              <a:off x="388" y="2703"/>
              <a:ext cx="130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b="1" dirty="0"/>
                <a:t>浙贝母流浸膏</a:t>
              </a:r>
              <a:r>
                <a:rPr lang="en-US" altLang="zh-CN" b="1" dirty="0"/>
                <a:t>0.04ml</a:t>
              </a:r>
              <a:endPara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gray">
            <a:xfrm>
              <a:off x="486" y="3150"/>
              <a:ext cx="1207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latin typeface="+mn-ea"/>
                </a:rPr>
                <a:t>清热化痰</a:t>
              </a:r>
              <a:endParaRPr lang="en-US" altLang="zh-CN" sz="2000" dirty="0">
                <a:latin typeface="+mn-ea"/>
              </a:endParaRPr>
            </a:p>
            <a:p>
              <a:pPr algn="ctr"/>
              <a:r>
                <a:rPr lang="zh-CN" altLang="en-US" sz="2000" dirty="0">
                  <a:latin typeface="+mn-ea"/>
                </a:rPr>
                <a:t>散结消痈</a:t>
              </a:r>
              <a:endParaRPr kumimoji="1" lang="en-US" altLang="zh-CN" sz="2000" b="1" dirty="0">
                <a:latin typeface="+mn-ea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880705" y="1790517"/>
            <a:ext cx="2406260" cy="2293174"/>
            <a:chOff x="366" y="1200"/>
            <a:chExt cx="1602" cy="1097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366" y="1200"/>
              <a:ext cx="1602" cy="1096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7344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400" y="1434"/>
              <a:ext cx="1517" cy="8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white">
            <a:xfrm>
              <a:off x="521" y="1215"/>
              <a:ext cx="131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>
                  <a:latin typeface="+mn-ea"/>
                </a:rPr>
                <a:t>氯化铵</a:t>
              </a:r>
              <a:r>
                <a:rPr lang="en-US" altLang="zh-CN" sz="1800" b="1" dirty="0">
                  <a:latin typeface="+mn-ea"/>
                </a:rPr>
                <a:t>50ml</a:t>
              </a:r>
              <a:endParaRPr lang="zh-CN" altLang="en-US" sz="1800" b="1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gray">
            <a:xfrm>
              <a:off x="458" y="1458"/>
              <a:ext cx="1459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000000"/>
                  </a:solidFill>
                </a:rPr>
                <a:t>反射性增加呼吸道黏膜腺体及黏液的分泌，使痰液易于排出，利于黏痰的清除，</a:t>
              </a:r>
              <a:r>
                <a:rPr lang="zh-CN" altLang="en-US" sz="1800" dirty="0"/>
                <a:t>用于黏痰不易咳出者</a:t>
              </a:r>
              <a:endParaRPr kumimoji="1" lang="en-US" altLang="zh-CN" sz="1800" b="1" dirty="0">
                <a:ea typeface="隶书" panose="02010509060101010101" pitchFamily="49" charset="-122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015947" y="4430712"/>
            <a:ext cx="2398463" cy="2372997"/>
            <a:chOff x="3774" y="2688"/>
            <a:chExt cx="1602" cy="1150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gray">
            <a:xfrm>
              <a:off x="3774" y="2688"/>
              <a:ext cx="1602" cy="1150"/>
            </a:xfrm>
            <a:prstGeom prst="roundRect">
              <a:avLst>
                <a:gd name="adj" fmla="val 12699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546F1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3808" y="2914"/>
              <a:ext cx="1517" cy="8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white">
            <a:xfrm>
              <a:off x="4123" y="2717"/>
              <a:ext cx="10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b="1" dirty="0"/>
                <a:t>桔梗流浸膏</a:t>
              </a:r>
              <a:r>
                <a:rPr lang="en-US" altLang="zh-CN" b="1" dirty="0"/>
                <a:t>0.06ml</a:t>
              </a:r>
              <a:endPara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gray">
            <a:xfrm>
              <a:off x="3852" y="3205"/>
              <a:ext cx="1459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latin typeface="+mn-ea"/>
                </a:rPr>
                <a:t>宜肺祛痰、利咽、排脓</a:t>
              </a:r>
              <a:endParaRPr kumimoji="1" lang="en-US" altLang="zh-CN" sz="2000" b="1" dirty="0">
                <a:latin typeface="+mn-ea"/>
              </a:endParaRP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3787810" y="1772530"/>
            <a:ext cx="2626601" cy="2567388"/>
            <a:chOff x="3671" y="1182"/>
            <a:chExt cx="1739" cy="10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3774" y="1182"/>
              <a:ext cx="1602" cy="1078"/>
            </a:xfrm>
            <a:prstGeom prst="roundRect">
              <a:avLst>
                <a:gd name="adj" fmla="val 12699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4460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3808" y="1438"/>
              <a:ext cx="1517" cy="7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white">
            <a:xfrm>
              <a:off x="3671" y="1215"/>
              <a:ext cx="17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zh-CN" altLang="en-US" b="1" dirty="0"/>
                <a:t>甘草浸膏</a:t>
              </a:r>
              <a:r>
                <a:rPr lang="en-US" altLang="zh-CN" b="1" dirty="0"/>
                <a:t>40mg</a:t>
              </a:r>
              <a:r>
                <a:rPr lang="zh-CN" altLang="en-US" b="1" dirty="0"/>
                <a:t>、甘草流浸膏</a:t>
              </a:r>
              <a:r>
                <a:rPr lang="en-US" altLang="zh-CN" b="1" dirty="0"/>
                <a:t>0.1ml</a:t>
              </a:r>
              <a:endPara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gray">
            <a:xfrm>
              <a:off x="3839" y="1505"/>
              <a:ext cx="145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1" lang="zh-CN" altLang="en-US" sz="2200" dirty="0">
                <a:ea typeface="隶书" panose="02010509060101010101" pitchFamily="49" charset="-122"/>
              </a:endParaRPr>
            </a:p>
            <a:p>
              <a:pPr algn="ctr" eaLnBrk="1" hangingPunct="1"/>
              <a:r>
                <a:rPr lang="zh-CN" altLang="en-US" sz="2000" dirty="0">
                  <a:latin typeface="+mn-ea"/>
                </a:rPr>
                <a:t>补脾益气、</a:t>
              </a:r>
              <a:endParaRPr lang="en-US" altLang="zh-CN" sz="2000" dirty="0">
                <a:latin typeface="+mn-ea"/>
              </a:endParaRPr>
            </a:p>
            <a:p>
              <a:pPr algn="ctr" eaLnBrk="1" hangingPunct="1"/>
              <a:r>
                <a:rPr lang="zh-CN" altLang="en-US" sz="2000" dirty="0">
                  <a:latin typeface="+mn-ea"/>
                </a:rPr>
                <a:t>润肺止咳、保肝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2726895" y="3578929"/>
            <a:ext cx="1809937" cy="1648026"/>
            <a:chOff x="366" y="1200"/>
            <a:chExt cx="1602" cy="1096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366" y="1200"/>
              <a:ext cx="1602" cy="1096"/>
            </a:xfrm>
            <a:prstGeom prst="roundRect">
              <a:avLst>
                <a:gd name="adj" fmla="val 12699"/>
              </a:avLst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7344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400" y="1434"/>
              <a:ext cx="1517" cy="8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99DEE7"/>
              </a:solidFill>
              <a:round/>
              <a:headEnd/>
              <a:tailEnd/>
            </a:ln>
            <a:effectLst>
              <a:prstShdw prst="shdw17" dist="17961" dir="13500000">
                <a:srgbClr val="999999"/>
              </a:prstShdw>
            </a:effec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white">
            <a:xfrm>
              <a:off x="366" y="1215"/>
              <a:ext cx="1602" cy="43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/>
                <a:t>远志流浸膏</a:t>
              </a:r>
              <a:r>
                <a:rPr lang="en-US" altLang="zh-CN" sz="1800" b="1" dirty="0"/>
                <a:t>0.06ml</a:t>
              </a:r>
              <a:endParaRPr lang="zh-CN" altLang="en-US" sz="18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5225" y="4171643"/>
            <a:ext cx="157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祛痰，用于咳痰不易者</a:t>
            </a:r>
          </a:p>
        </p:txBody>
      </p:sp>
    </p:spTree>
    <p:extLst>
      <p:ext uri="{BB962C8B-B14F-4D97-AF65-F5344CB8AC3E}">
        <p14:creationId xmlns:p14="http://schemas.microsoft.com/office/powerpoint/2010/main" val="15264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3306" y="2662200"/>
            <a:ext cx="55325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品具有反射性增加呼吸道黏膜腺体及黏液的分泌，使痰液易于排出，利于黏痰的清除；同时还可覆盖在发炎的咽部黏膜上，减少局部感觉神经末梢所受刺激，发挥镇咳作用。止咳化痰、清热解毒、散结，为黏膜保护性镇咳、祛痰药。</a:t>
            </a:r>
            <a:endParaRPr lang="zh-CN" altLang="en-US" sz="24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3042" y="500042"/>
            <a:ext cx="20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药理作用</a:t>
            </a:r>
          </a:p>
        </p:txBody>
      </p:sp>
    </p:spTree>
    <p:extLst>
      <p:ext uri="{BB962C8B-B14F-4D97-AF65-F5344CB8AC3E}">
        <p14:creationId xmlns:p14="http://schemas.microsoft.com/office/powerpoint/2010/main" val="22088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1093946" y="2388240"/>
            <a:ext cx="5890663" cy="90909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31765"/>
                  <a:invGamma/>
                </a:schemeClr>
              </a:gs>
            </a:gsLst>
            <a:lin ang="0" scaled="1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9158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/>
              <a:t>   </a:t>
            </a:r>
            <a:r>
              <a:rPr lang="zh-CN" altLang="en-US" sz="2000" b="1" dirty="0"/>
              <a:t>适应症：</a:t>
            </a:r>
            <a:r>
              <a:rPr lang="zh-CN" altLang="en-US" sz="2000" dirty="0"/>
              <a:t>用于急、慢性支气管炎引起的咳嗽、咳痰</a:t>
            </a:r>
            <a:r>
              <a:rPr lang="zh-CN" altLang="en-US" sz="2400" dirty="0"/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4" name="Picture 19" descr="circuler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3488" y="2388240"/>
            <a:ext cx="600916" cy="7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64425" y="3587263"/>
            <a:ext cx="5866502" cy="988228"/>
            <a:chOff x="307" y="2043"/>
            <a:chExt cx="2448" cy="288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gray">
            <a:xfrm>
              <a:off x="307" y="2043"/>
              <a:ext cx="2448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1765"/>
                    <a:invGamma/>
                  </a:schemeClr>
                </a:gs>
              </a:gsLst>
              <a:lin ang="0" scaled="1"/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91581" dir="337859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gray">
            <a:xfrm>
              <a:off x="477" y="2103"/>
              <a:ext cx="219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dirty="0"/>
                <a:t>用法用量：</a:t>
              </a:r>
              <a:r>
                <a:rPr lang="zh-CN" altLang="en-US" sz="2000" dirty="0"/>
                <a:t>口服。成人，一次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～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片，一日</a:t>
              </a:r>
              <a:r>
                <a:rPr lang="en-US" altLang="zh-CN" sz="2000" dirty="0"/>
                <a:t>3</a:t>
              </a:r>
              <a:r>
                <a:rPr lang="zh-CN" altLang="en-US" sz="2000" dirty="0"/>
                <a:t>～</a:t>
              </a:r>
              <a:r>
                <a:rPr lang="en-US" altLang="zh-CN" sz="2000" dirty="0"/>
                <a:t>4</a:t>
              </a:r>
              <a:r>
                <a:rPr lang="zh-CN" altLang="en-US" sz="2000" dirty="0"/>
                <a:t>次</a:t>
              </a:r>
              <a:r>
                <a:rPr lang="zh-CN" altLang="en-US" sz="2400" dirty="0"/>
                <a:t>。</a:t>
              </a:r>
              <a:endPara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00034" y="3643314"/>
            <a:ext cx="662207" cy="842893"/>
            <a:chOff x="81" y="1151"/>
            <a:chExt cx="395" cy="393"/>
          </a:xfrm>
        </p:grpSpPr>
        <p:pic>
          <p:nvPicPr>
            <p:cNvPr id="9" name="Picture 23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1" y="1151"/>
              <a:ext cx="39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4"/>
            <p:cNvSpPr txBox="1">
              <a:spLocks noChangeArrowheads="1"/>
            </p:cNvSpPr>
            <p:nvPr/>
          </p:nvSpPr>
          <p:spPr bwMode="gray">
            <a:xfrm>
              <a:off x="158" y="1236"/>
              <a:ext cx="24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6600FF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071022" y="4865419"/>
            <a:ext cx="6076300" cy="1197464"/>
            <a:chOff x="307" y="2768"/>
            <a:chExt cx="2448" cy="365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307" y="2768"/>
              <a:ext cx="2448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1765"/>
                    <a:invGamma/>
                  </a:schemeClr>
                </a:gs>
              </a:gsLst>
              <a:lin ang="0" scaled="1"/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91581" dir="337859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gray">
            <a:xfrm>
              <a:off x="477" y="2805"/>
              <a:ext cx="215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dirty="0"/>
                <a:t>不良反应：</a:t>
              </a:r>
              <a:r>
                <a:rPr lang="en-US" altLang="zh-CN" sz="2000" dirty="0"/>
                <a:t>1.</a:t>
              </a:r>
              <a:r>
                <a:rPr lang="zh-CN" altLang="en-US" sz="2000" dirty="0"/>
                <a:t>少数患者服用后可引起恶心、呕吐、胃痛。</a:t>
              </a:r>
              <a:r>
                <a:rPr lang="en-US" altLang="zh-CN" sz="2000" dirty="0"/>
                <a:t>2.</a:t>
              </a:r>
              <a:r>
                <a:rPr lang="zh-CN" altLang="en-US" sz="2000" dirty="0"/>
                <a:t>偶可引起皮疹，停药后症状可消失</a:t>
              </a:r>
              <a:r>
                <a:rPr lang="zh-CN" altLang="en-US" sz="2400" dirty="0"/>
                <a:t>。</a:t>
              </a:r>
              <a:endPara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endParaRPr>
            </a:p>
          </p:txBody>
        </p: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769940" y="4992869"/>
            <a:ext cx="624465" cy="817405"/>
            <a:chOff x="71" y="1146"/>
            <a:chExt cx="395" cy="393"/>
          </a:xfrm>
        </p:grpSpPr>
        <p:pic>
          <p:nvPicPr>
            <p:cNvPr id="15" name="Picture 29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1" y="1146"/>
              <a:ext cx="39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gray">
            <a:xfrm>
              <a:off x="181" y="1258"/>
              <a:ext cx="19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6600FF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7" name="Text Box 24"/>
          <p:cNvSpPr txBox="1">
            <a:spLocks noChangeArrowheads="1"/>
          </p:cNvSpPr>
          <p:nvPr/>
        </p:nvSpPr>
        <p:spPr bwMode="gray">
          <a:xfrm>
            <a:off x="883353" y="2584646"/>
            <a:ext cx="365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6600FF"/>
                </a:solidFill>
                <a:ea typeface="宋体" panose="02010600030101010101" pitchFamily="2" charset="-122"/>
              </a:rPr>
              <a:t>1   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42976" y="428604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复方甘草浙贝氯化铵片</a:t>
            </a:r>
          </a:p>
        </p:txBody>
      </p:sp>
    </p:spTree>
    <p:extLst>
      <p:ext uri="{BB962C8B-B14F-4D97-AF65-F5344CB8AC3E}">
        <p14:creationId xmlns:p14="http://schemas.microsoft.com/office/powerpoint/2010/main" val="36832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285728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止咳化痰平喘类药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1643050"/>
          <a:ext cx="8501123" cy="435771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62641"/>
                <a:gridCol w="876215"/>
                <a:gridCol w="1118568"/>
                <a:gridCol w="969425"/>
                <a:gridCol w="1267711"/>
                <a:gridCol w="1193139"/>
                <a:gridCol w="950783"/>
                <a:gridCol w="1062641"/>
              </a:tblGrid>
              <a:tr h="36348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止咳类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化痰类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平喘类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6650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西药</a:t>
                      </a:r>
                      <a:endParaRPr lang="zh-CN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中药</a:t>
                      </a:r>
                      <a:endParaRPr lang="en-US" altLang="zh-CN" sz="16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 西药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中药</a:t>
                      </a:r>
                      <a:endParaRPr lang="zh-CN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1154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常用药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喷托维林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氢溴酸右美沙芬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咳特灵胶囊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 麻杏止咳片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氯化铵、溴己新、盐酸氨溴索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蛇胆川贝液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沙丁胺醇、氨茶碱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2473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副作用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引起头晕、口干、恶心、腹胀、便秘等副作用）和局麻作用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大剂量服用含这种成分的药物可能引发大脑损伤、失去意识及心律不齐等副作用。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困倦、嗜睡、口渴、虚弱感等不良反应。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大量长期使用可引起震颤、焦虑、失眠、心悸、头痛、出汗、发热感、血压升高等副作用。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恶心、呕吐、胃痛等刺激症状，减量或停药后可消失。</a:t>
                      </a:r>
                      <a:r>
                        <a:rPr lang="zh-CN" altLang="en-US" sz="1600" dirty="0" smtClean="0">
                          <a:hlinkClick r:id="rId2"/>
                        </a:rPr>
                        <a:t>胃溃疡</a:t>
                      </a:r>
                      <a:r>
                        <a:rPr lang="zh-CN" altLang="en-US" sz="1600" dirty="0" smtClean="0"/>
                        <a:t>患者慎用。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用于肺热咳嗽，痰多，气喘，胸闷，咳痰不爽或久咳不止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主要是用于支气管哮喘引起的气喘。</a:t>
                      </a:r>
                      <a:endParaRPr lang="zh-CN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01011" y="2456870"/>
            <a:ext cx="44510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西药成分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促进黏液分泌，便于痰液清除的所选药物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中药成分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润肺止咳，宜肺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祛痰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中药护体   西药镇咳祛痰  中西结合效更佳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676767"/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7290" y="428604"/>
            <a:ext cx="20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" y="2633850"/>
            <a:ext cx="165758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1937" y="3033319"/>
            <a:ext cx="32271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 谢 ！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8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451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隶书</vt:lpstr>
      <vt:lpstr>宋体</vt:lpstr>
      <vt:lpstr>微软雅黑</vt:lpstr>
      <vt:lpstr>Arial</vt:lpstr>
      <vt:lpstr>Calibri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C.Penguin</dc:creator>
  <cp:lastModifiedBy>jobs1127</cp:lastModifiedBy>
  <cp:revision>35</cp:revision>
  <dcterms:created xsi:type="dcterms:W3CDTF">2011-09-15T14:39:53Z</dcterms:created>
  <dcterms:modified xsi:type="dcterms:W3CDTF">2018-09-07T07:27:10Z</dcterms:modified>
</cp:coreProperties>
</file>