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1" roundtripDataSignature="AMtx7miFazsnmYO/E295Ddg13+Ejnbpi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 name="Google Shape;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1d063e5d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1d063e5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0818ac6d4_1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1a0818ac6d4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1d063e5d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1d063e5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1fd1a4247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1fd1a424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a0818ac6d4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a0818ac6d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a0d6544912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a0d6544912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1ec03068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a1ec0306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a0818ac6d4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1a0818ac6d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1ec03068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a1ec03068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 name="Google Shape;2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1fd1a4247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1a1fd1a4247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a0818ac6d4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a0818ac6d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a1fd1a4247_4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a1fd1a4247_4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0d6544912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a0d6544912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a0818ac6d4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a0818ac6d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 name="Google Shape;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 mortise (occasionally mortice) and tenon joint connects two pieces of wood or of material. Woodworkers around the world have used it for thousands of years to join pieces of wood, mainly when the adjoining pieces connect at right angles.</a:t>
            </a:r>
            <a:endParaRPr/>
          </a:p>
          <a:p>
            <a:pPr indent="0" lvl="0" marL="0" rtl="0" algn="l">
              <a:lnSpc>
                <a:spcPct val="100000"/>
              </a:lnSpc>
              <a:spcBef>
                <a:spcPts val="0"/>
              </a:spcBef>
              <a:spcAft>
                <a:spcPts val="0"/>
              </a:spcAft>
              <a:buSzPts val="1100"/>
              <a:buNone/>
            </a:pPr>
            <a:r>
              <a:rPr lang="en-US"/>
              <a:t>Mortise and tenon joints are strong and stable joints that can be used in many projects. The mortise and tenon joint is considered to be one of the strongest joints next to the common dovetail joint.[citation needed] They furnish a strong outcome and connect by either gluing or locking into place. The mortise and tenon joint also gives an attractive lookout. One drawback to this joint is the difficulty in making it due to the precise and tight cutting required. In its most basic form, a mortise and tenon joint is both simple and strong. There are many variations of this type of joint, but the basic mortise and tenon has two components:</a:t>
            </a:r>
            <a:endParaRPr/>
          </a:p>
          <a:p>
            <a:pPr indent="0" lvl="0" marL="0" rtl="0" algn="l">
              <a:lnSpc>
                <a:spcPct val="100000"/>
              </a:lnSpc>
              <a:spcBef>
                <a:spcPts val="0"/>
              </a:spcBef>
              <a:spcAft>
                <a:spcPts val="0"/>
              </a:spcAft>
              <a:buSzPts val="1100"/>
              <a:buNone/>
            </a:pPr>
            <a:r>
              <a:rPr lang="en-US"/>
              <a:t>the mortise hole, and</a:t>
            </a:r>
            <a:endParaRPr/>
          </a:p>
          <a:p>
            <a:pPr indent="0" lvl="0" marL="0" rtl="0" algn="l">
              <a:lnSpc>
                <a:spcPct val="100000"/>
              </a:lnSpc>
              <a:spcBef>
                <a:spcPts val="0"/>
              </a:spcBef>
              <a:spcAft>
                <a:spcPts val="0"/>
              </a:spcAft>
              <a:buSzPts val="1100"/>
              <a:buNone/>
            </a:pPr>
            <a:r>
              <a:rPr lang="en-US"/>
              <a:t>the tenon tongue.</a:t>
            </a:r>
            <a:endParaRPr/>
          </a:p>
          <a:p>
            <a:pPr indent="0" lvl="0" marL="0" rtl="0" algn="l">
              <a:lnSpc>
                <a:spcPct val="100000"/>
              </a:lnSpc>
              <a:spcBef>
                <a:spcPts val="0"/>
              </a:spcBef>
              <a:spcAft>
                <a:spcPts val="0"/>
              </a:spcAft>
              <a:buSzPts val="1100"/>
              <a:buNone/>
            </a:pPr>
            <a:r>
              <a:rPr lang="en-US"/>
              <a:t>The tenon, formed on the end of a member generally referred to as a rail, fits into a square or rectangular hole cut into the other, corresponding member. The tenon is cut to fit the mortise hole exactly. It usually has shoulders that seat when the joint fully enters the mortise hole. The joint may be glued, pinned, or wedged to lock it in place.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a0818ac6d4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 name="Google Shape;42;g1a0818ac6d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 mortise (occasionally mortice) and tenon joint connects two pieces of wood or of material. Woodworkers around the world have used it for thousands of years to join pieces of wood, mainly when the adjoining pieces connect at right angles.</a:t>
            </a:r>
            <a:endParaRPr/>
          </a:p>
          <a:p>
            <a:pPr indent="0" lvl="0" marL="0" rtl="0" algn="l">
              <a:lnSpc>
                <a:spcPct val="100000"/>
              </a:lnSpc>
              <a:spcBef>
                <a:spcPts val="0"/>
              </a:spcBef>
              <a:spcAft>
                <a:spcPts val="0"/>
              </a:spcAft>
              <a:buSzPts val="1100"/>
              <a:buNone/>
            </a:pPr>
            <a:r>
              <a:rPr lang="en-US"/>
              <a:t>Mortise and tenon joints are strong and stable joints that can be used in many projects. The mortise and tenon joint is considered to be one of the strongest joints next to the common dovetail joint.[citation needed] They furnish a strong outcome and connect by either gluing or locking into place. The mortise and tenon joint also gives an attractive lookout. One drawback to this joint is the difficulty in making it due to the precise and tight cutting required. In its most basic form, a mortise and tenon joint is both simple and strong. There are many variations of this type of joint, but the basic mortise and tenon has two components:</a:t>
            </a:r>
            <a:endParaRPr/>
          </a:p>
          <a:p>
            <a:pPr indent="0" lvl="0" marL="0" rtl="0" algn="l">
              <a:lnSpc>
                <a:spcPct val="100000"/>
              </a:lnSpc>
              <a:spcBef>
                <a:spcPts val="0"/>
              </a:spcBef>
              <a:spcAft>
                <a:spcPts val="0"/>
              </a:spcAft>
              <a:buSzPts val="1100"/>
              <a:buNone/>
            </a:pPr>
            <a:r>
              <a:rPr lang="en-US"/>
              <a:t>the mortise hole, and</a:t>
            </a:r>
            <a:endParaRPr/>
          </a:p>
          <a:p>
            <a:pPr indent="0" lvl="0" marL="0" rtl="0" algn="l">
              <a:lnSpc>
                <a:spcPct val="100000"/>
              </a:lnSpc>
              <a:spcBef>
                <a:spcPts val="0"/>
              </a:spcBef>
              <a:spcAft>
                <a:spcPts val="0"/>
              </a:spcAft>
              <a:buSzPts val="1100"/>
              <a:buNone/>
            </a:pPr>
            <a:r>
              <a:rPr lang="en-US"/>
              <a:t>the tenon tongue.</a:t>
            </a:r>
            <a:endParaRPr/>
          </a:p>
          <a:p>
            <a:pPr indent="0" lvl="0" marL="0" rtl="0" algn="l">
              <a:lnSpc>
                <a:spcPct val="100000"/>
              </a:lnSpc>
              <a:spcBef>
                <a:spcPts val="0"/>
              </a:spcBef>
              <a:spcAft>
                <a:spcPts val="0"/>
              </a:spcAft>
              <a:buSzPts val="1100"/>
              <a:buNone/>
            </a:pPr>
            <a:r>
              <a:rPr lang="en-US"/>
              <a:t>The tenon, formed on the end of a member generally referred to as a rail, fits into a square or rectangular hole cut into the other, corresponding member. The tenon is cut to fit the mortise hole exactly. It usually has shoulders that seat when the joint fully enters the mortise hole. The joint may be glued, pinned, or wedged to lock it in place.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a0818ac6d4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g1a0818ac6d4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0818ac6d4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1a0818ac6d4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a0818ac6d4_1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1a0818ac6d4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image" Target="../media/image11.png"/><Relationship Id="rId4" Type="http://schemas.openxmlformats.org/officeDocument/2006/relationships/slideLayout" Target="../slideLayouts/slideLayout2.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3"/>
          <p:cNvSpPr/>
          <p:nvPr/>
        </p:nvSpPr>
        <p:spPr>
          <a:xfrm flipH="1" rot="10800000">
            <a:off x="0" y="5778500"/>
            <a:ext cx="9144000" cy="50800"/>
          </a:xfrm>
          <a:prstGeom prst="rect">
            <a:avLst/>
          </a:prstGeom>
          <a:solidFill>
            <a:srgbClr val="FFCC00"/>
          </a:solidFill>
          <a:ln>
            <a:noFill/>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Small Use Shield_GoldOnTrans.eps" id="7" name="Google Shape;7;p13"/>
          <p:cNvPicPr preferRelativeResize="0"/>
          <p:nvPr/>
        </p:nvPicPr>
        <p:blipFill rotWithShape="1">
          <a:blip r:embed="rId1">
            <a:alphaModFix/>
          </a:blip>
          <a:srcRect b="0" l="0" r="0" t="0"/>
          <a:stretch/>
        </p:blipFill>
        <p:spPr>
          <a:xfrm>
            <a:off x="8201027" y="238127"/>
            <a:ext cx="748239" cy="748239"/>
          </a:xfrm>
          <a:prstGeom prst="rect">
            <a:avLst/>
          </a:prstGeom>
          <a:noFill/>
          <a:ln>
            <a:noFill/>
          </a:ln>
        </p:spPr>
      </p:pic>
      <p:pic>
        <p:nvPicPr>
          <p:cNvPr descr="1-lineWordmark_GoldOnCard_NoBG.eps" id="8" name="Google Shape;8;p13"/>
          <p:cNvPicPr preferRelativeResize="0"/>
          <p:nvPr/>
        </p:nvPicPr>
        <p:blipFill rotWithShape="1">
          <a:blip r:embed="rId2">
            <a:alphaModFix/>
          </a:blip>
          <a:srcRect b="0" l="0" r="0" t="0"/>
          <a:stretch/>
        </p:blipFill>
        <p:spPr>
          <a:xfrm>
            <a:off x="6997700" y="6462029"/>
            <a:ext cx="1822126" cy="154821"/>
          </a:xfrm>
          <a:prstGeom prst="rect">
            <a:avLst/>
          </a:prstGeom>
          <a:noFill/>
          <a:ln>
            <a:noFill/>
          </a:ln>
        </p:spPr>
      </p:pic>
      <p:pic>
        <p:nvPicPr>
          <p:cNvPr descr="Formal_Viterbi_GoldOnCard_NoBG.eps" id="9" name="Google Shape;9;p13"/>
          <p:cNvPicPr preferRelativeResize="0"/>
          <p:nvPr/>
        </p:nvPicPr>
        <p:blipFill rotWithShape="1">
          <a:blip r:embed="rId3">
            <a:alphaModFix/>
          </a:blip>
          <a:srcRect b="0" l="0" r="0" t="0"/>
          <a:stretch/>
        </p:blipFill>
        <p:spPr>
          <a:xfrm>
            <a:off x="292102" y="6138309"/>
            <a:ext cx="1741688" cy="4700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
        <p:nvSpPr>
          <p:cNvPr id="12" name="Google Shape;12;p15"/>
          <p:cNvSpPr/>
          <p:nvPr/>
        </p:nvSpPr>
        <p:spPr>
          <a:xfrm>
            <a:off x="0" y="5803900"/>
            <a:ext cx="9144000" cy="1052718"/>
          </a:xfrm>
          <a:prstGeom prst="rect">
            <a:avLst/>
          </a:prstGeom>
          <a:solidFill>
            <a:schemeClr val="dk1"/>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5"/>
          <p:cNvSpPr/>
          <p:nvPr/>
        </p:nvSpPr>
        <p:spPr>
          <a:xfrm flipH="1" rot="10800000">
            <a:off x="0" y="5778500"/>
            <a:ext cx="9144000" cy="50800"/>
          </a:xfrm>
          <a:prstGeom prst="rect">
            <a:avLst/>
          </a:prstGeom>
          <a:solidFill>
            <a:srgbClr val="FFCC00"/>
          </a:solidFill>
          <a:ln>
            <a:noFill/>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Small Use Shield_GoldOnTrans.eps" id="14" name="Google Shape;14;p15"/>
          <p:cNvPicPr preferRelativeResize="0"/>
          <p:nvPr/>
        </p:nvPicPr>
        <p:blipFill rotWithShape="1">
          <a:blip r:embed="rId1">
            <a:alphaModFix/>
          </a:blip>
          <a:srcRect b="0" l="0" r="0" t="0"/>
          <a:stretch/>
        </p:blipFill>
        <p:spPr>
          <a:xfrm>
            <a:off x="8201027" y="238127"/>
            <a:ext cx="748239" cy="748239"/>
          </a:xfrm>
          <a:prstGeom prst="rect">
            <a:avLst/>
          </a:prstGeom>
          <a:noFill/>
          <a:ln>
            <a:noFill/>
          </a:ln>
        </p:spPr>
      </p:pic>
      <p:pic>
        <p:nvPicPr>
          <p:cNvPr descr="1-lineWordmark_GoldOnCard_NoBG.eps" id="15" name="Google Shape;15;p15"/>
          <p:cNvPicPr preferRelativeResize="0"/>
          <p:nvPr/>
        </p:nvPicPr>
        <p:blipFill rotWithShape="1">
          <a:blip r:embed="rId2">
            <a:alphaModFix/>
          </a:blip>
          <a:srcRect b="0" l="0" r="0" t="0"/>
          <a:stretch/>
        </p:blipFill>
        <p:spPr>
          <a:xfrm>
            <a:off x="6997700" y="6462029"/>
            <a:ext cx="1822126" cy="154821"/>
          </a:xfrm>
          <a:prstGeom prst="rect">
            <a:avLst/>
          </a:prstGeom>
          <a:noFill/>
          <a:ln>
            <a:noFill/>
          </a:ln>
        </p:spPr>
      </p:pic>
      <p:pic>
        <p:nvPicPr>
          <p:cNvPr descr="Formal_Viterbi_GoldOnCard_NoBG.eps" id="16" name="Google Shape;16;p15"/>
          <p:cNvPicPr preferRelativeResize="0"/>
          <p:nvPr/>
        </p:nvPicPr>
        <p:blipFill rotWithShape="1">
          <a:blip r:embed="rId3">
            <a:alphaModFix/>
          </a:blip>
          <a:srcRect b="0" l="0" r="0" t="0"/>
          <a:stretch/>
        </p:blipFill>
        <p:spPr>
          <a:xfrm>
            <a:off x="292102" y="6138309"/>
            <a:ext cx="1741688" cy="4700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yuchaosh@usc.edu" TargetMode="External"/><Relationship Id="rId4" Type="http://schemas.openxmlformats.org/officeDocument/2006/relationships/hyperlink" Target="mailto:chongboz@usc.edu" TargetMode="External"/><Relationship Id="rId5" Type="http://schemas.openxmlformats.org/officeDocument/2006/relationships/hyperlink" Target="mailto:jzhong54@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pkwVnJKLSTNyDHZi6JcTJtwGq7qgv-rI/view" TargetMode="External"/><Relationship Id="rId4" Type="http://schemas.openxmlformats.org/officeDocument/2006/relationships/image" Target="../media/image21.jpg"/><Relationship Id="rId5" Type="http://schemas.openxmlformats.org/officeDocument/2006/relationships/hyperlink" Target="http://drive.google.com/file/d/1TVnjQw58rUDRBgMBn_GwXydRt9UM9dbs/view" TargetMode="External"/><Relationship Id="rId6" Type="http://schemas.openxmlformats.org/officeDocument/2006/relationships/image" Target="../media/image2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v5MsrDSV2NyMssV1SZfisEWewGH6-CTg/view" TargetMode="Externa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rive.google.com/file/d/1f25pkgAIizOXjDkQwCcYNCK-zyNvMGnG/view" TargetMode="Externa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drive.google.com/file/d/1sZvi5s-osXm0c5nbSyDEDt-SVYZUFfpc/view"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rive.google.com/file/d/1f0F9kSgCOsIniiZPo4KABplNq1PQFCjS/view" TargetMode="External"/><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rive.google.com/file/d/1FxAycZV1a22veelx_bpFLm3p5SCtEKvK/view" TargetMode="External"/><Relationship Id="rId4" Type="http://schemas.openxmlformats.org/officeDocument/2006/relationships/image" Target="../media/image2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rive.google.com/file/d/1yfqnE-pG4Jrf45AN-pQ6sVGGxkl2c9f0/view" TargetMode="Externa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1"/>
          <p:cNvSpPr txBox="1"/>
          <p:nvPr/>
        </p:nvSpPr>
        <p:spPr>
          <a:xfrm>
            <a:off x="7350" y="810893"/>
            <a:ext cx="9129300" cy="22002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3200"/>
              <a:buFont typeface="Arial"/>
              <a:buNone/>
            </a:pPr>
            <a:r>
              <a:rPr b="1" i="0" lang="en-US" sz="3200" u="none" cap="none" strike="noStrike">
                <a:solidFill>
                  <a:schemeClr val="lt2"/>
                </a:solidFill>
                <a:latin typeface="Arial"/>
                <a:ea typeface="Arial"/>
                <a:cs typeface="Arial"/>
                <a:sym typeface="Arial"/>
              </a:rPr>
              <a:t>547 Final Project</a:t>
            </a:r>
            <a:br>
              <a:rPr b="0" i="0" lang="en-US" sz="4400" u="none" cap="none" strike="noStrike">
                <a:solidFill>
                  <a:schemeClr val="lt2"/>
                </a:solidFill>
                <a:latin typeface="Arial"/>
                <a:ea typeface="Arial"/>
                <a:cs typeface="Arial"/>
                <a:sym typeface="Arial"/>
              </a:rPr>
            </a:br>
            <a:r>
              <a:rPr b="0" i="0" lang="en-US" sz="2750" u="none" cap="none" strike="noStrike">
                <a:solidFill>
                  <a:schemeClr val="lt2"/>
                </a:solidFill>
                <a:latin typeface="Arial"/>
                <a:ea typeface="Arial"/>
                <a:cs typeface="Arial"/>
                <a:sym typeface="Arial"/>
              </a:rPr>
              <a:t>Automatic Product Placement Robot System</a:t>
            </a:r>
            <a:endParaRPr b="0" i="0" sz="1400" u="none" cap="none" strike="noStrike">
              <a:solidFill>
                <a:srgbClr val="000000"/>
              </a:solidFill>
              <a:latin typeface="Arial"/>
              <a:ea typeface="Arial"/>
              <a:cs typeface="Arial"/>
              <a:sym typeface="Arial"/>
            </a:endParaRPr>
          </a:p>
        </p:txBody>
      </p:sp>
      <p:sp>
        <p:nvSpPr>
          <p:cNvPr id="23" name="Google Shape;23;p1"/>
          <p:cNvSpPr txBox="1"/>
          <p:nvPr/>
        </p:nvSpPr>
        <p:spPr>
          <a:xfrm>
            <a:off x="7350" y="3568025"/>
            <a:ext cx="9129300" cy="13008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None/>
            </a:pPr>
            <a:r>
              <a:rPr b="1" lang="en-US" sz="1800"/>
              <a:t>Team 11</a:t>
            </a:r>
            <a:endParaRPr b="1" sz="1800"/>
          </a:p>
          <a:p>
            <a:pPr indent="0" lvl="0" marL="0" marR="0" rtl="0" algn="ct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Yuchao Shen: </a:t>
            </a:r>
            <a:r>
              <a:rPr b="1" i="0" lang="en-US" sz="1800" u="sng" cap="none" strike="noStrike">
                <a:solidFill>
                  <a:srgbClr val="1155CC"/>
                </a:solidFill>
                <a:latin typeface="Arial"/>
                <a:ea typeface="Arial"/>
                <a:cs typeface="Arial"/>
                <a:sym typeface="Arial"/>
                <a:hlinkClick r:id="rId3">
                  <a:extLst>
                    <a:ext uri="{A12FA001-AC4F-418D-AE19-62706E023703}">
                      <ahyp:hlinkClr val="tx"/>
                    </a:ext>
                  </a:extLst>
                </a:hlinkClick>
              </a:rPr>
              <a:t>yuchaosh@usc.edu</a:t>
            </a:r>
            <a:r>
              <a:rPr b="1"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Chongbo Zhao </a:t>
            </a:r>
            <a:r>
              <a:rPr b="1" i="0" lang="en-US" sz="1800" u="sng" cap="none" strike="noStrike">
                <a:solidFill>
                  <a:srgbClr val="1155CC"/>
                </a:solidFill>
                <a:latin typeface="Arial"/>
                <a:ea typeface="Arial"/>
                <a:cs typeface="Arial"/>
                <a:sym typeface="Arial"/>
                <a:hlinkClick r:id="rId4">
                  <a:extLst>
                    <a:ext uri="{A12FA001-AC4F-418D-AE19-62706E023703}">
                      <ahyp:hlinkClr val="tx"/>
                    </a:ext>
                  </a:extLst>
                </a:hlinkClick>
              </a:rPr>
              <a:t>chongboz@usc.edu</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Jie Zhong: </a:t>
            </a:r>
            <a:r>
              <a:rPr b="1" i="0" lang="en-US" sz="1800" u="sng" cap="none" strike="noStrike">
                <a:solidFill>
                  <a:srgbClr val="1155CC"/>
                </a:solidFill>
                <a:latin typeface="Arial"/>
                <a:ea typeface="Arial"/>
                <a:cs typeface="Arial"/>
                <a:sym typeface="Arial"/>
                <a:hlinkClick r:id="rId5">
                  <a:extLst>
                    <a:ext uri="{A12FA001-AC4F-418D-AE19-62706E023703}">
                      <ahyp:hlinkClr val="tx"/>
                    </a:ext>
                  </a:extLst>
                </a:hlinkClick>
              </a:rPr>
              <a:t>jzhong54@usc.edu</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g1a1d063e5db_0_5"/>
          <p:cNvPicPr preferRelativeResize="0"/>
          <p:nvPr/>
        </p:nvPicPr>
        <p:blipFill>
          <a:blip r:embed="rId3">
            <a:alphaModFix/>
          </a:blip>
          <a:stretch>
            <a:fillRect/>
          </a:stretch>
        </p:blipFill>
        <p:spPr>
          <a:xfrm>
            <a:off x="360825" y="1541813"/>
            <a:ext cx="8573901" cy="3774378"/>
          </a:xfrm>
          <a:prstGeom prst="rect">
            <a:avLst/>
          </a:prstGeom>
          <a:noFill/>
          <a:ln>
            <a:noFill/>
          </a:ln>
        </p:spPr>
      </p:pic>
      <p:sp>
        <p:nvSpPr>
          <p:cNvPr id="90" name="Google Shape;90;g1a1d063e5db_0_5"/>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-Planner Selector: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1a0818ac6d4_1_32"/>
          <p:cNvSpPr txBox="1"/>
          <p:nvPr/>
        </p:nvSpPr>
        <p:spPr>
          <a:xfrm>
            <a:off x="505691" y="55799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
        <p:nvSpPr>
          <p:cNvPr id="96" name="Google Shape;96;g1a0818ac6d4_1_32"/>
          <p:cNvSpPr txBox="1"/>
          <p:nvPr/>
        </p:nvSpPr>
        <p:spPr>
          <a:xfrm>
            <a:off x="441175" y="227800"/>
            <a:ext cx="5331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-Demo01</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p:txBody>
      </p:sp>
      <p:pic>
        <p:nvPicPr>
          <p:cNvPr id="97" name="Google Shape;97;g1a0818ac6d4_1_32" title="PickAndPlace01.avi">
            <a:hlinkClick r:id="rId3"/>
          </p:cNvPr>
          <p:cNvPicPr preferRelativeResize="0"/>
          <p:nvPr/>
        </p:nvPicPr>
        <p:blipFill>
          <a:blip r:embed="rId4">
            <a:alphaModFix/>
          </a:blip>
          <a:stretch>
            <a:fillRect/>
          </a:stretch>
        </p:blipFill>
        <p:spPr>
          <a:xfrm>
            <a:off x="4648200" y="1790700"/>
            <a:ext cx="4209250" cy="3156937"/>
          </a:xfrm>
          <a:prstGeom prst="rect">
            <a:avLst/>
          </a:prstGeom>
          <a:noFill/>
          <a:ln>
            <a:noFill/>
          </a:ln>
        </p:spPr>
      </p:pic>
      <p:pic>
        <p:nvPicPr>
          <p:cNvPr id="98" name="Google Shape;98;g1a0818ac6d4_1_32" title="ur5bhgrab02.avi">
            <a:hlinkClick r:id="rId5"/>
          </p:cNvPr>
          <p:cNvPicPr preferRelativeResize="0"/>
          <p:nvPr/>
        </p:nvPicPr>
        <p:blipFill>
          <a:blip r:embed="rId6">
            <a:alphaModFix/>
          </a:blip>
          <a:stretch>
            <a:fillRect/>
          </a:stretch>
        </p:blipFill>
        <p:spPr>
          <a:xfrm>
            <a:off x="304800" y="1692763"/>
            <a:ext cx="4267200" cy="3200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g1a1d063e5db_0_0" title="ur5bh_OpenFri.avi">
            <a:hlinkClick r:id="rId3"/>
          </p:cNvPr>
          <p:cNvPicPr preferRelativeResize="0"/>
          <p:nvPr/>
        </p:nvPicPr>
        <p:blipFill>
          <a:blip r:embed="rId4">
            <a:alphaModFix/>
          </a:blip>
          <a:stretch>
            <a:fillRect/>
          </a:stretch>
        </p:blipFill>
        <p:spPr>
          <a:xfrm>
            <a:off x="442775" y="296100"/>
            <a:ext cx="7802575" cy="585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1a1fd1a4247_4_0"/>
          <p:cNvPicPr preferRelativeResize="0"/>
          <p:nvPr/>
        </p:nvPicPr>
        <p:blipFill>
          <a:blip r:embed="rId3">
            <a:alphaModFix/>
          </a:blip>
          <a:stretch>
            <a:fillRect/>
          </a:stretch>
        </p:blipFill>
        <p:spPr>
          <a:xfrm>
            <a:off x="367400" y="472275"/>
            <a:ext cx="8242000" cy="4945200"/>
          </a:xfrm>
          <a:prstGeom prst="rect">
            <a:avLst/>
          </a:prstGeom>
          <a:noFill/>
          <a:ln>
            <a:noFill/>
          </a:ln>
        </p:spPr>
      </p:pic>
      <p:sp>
        <p:nvSpPr>
          <p:cNvPr id="109" name="Google Shape;109;g1a1fd1a4247_4_0"/>
          <p:cNvSpPr/>
          <p:nvPr/>
        </p:nvSpPr>
        <p:spPr>
          <a:xfrm>
            <a:off x="4683500" y="3984925"/>
            <a:ext cx="1820400" cy="49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1a1fd1a4247_4_0"/>
          <p:cNvSpPr/>
          <p:nvPr/>
        </p:nvSpPr>
        <p:spPr>
          <a:xfrm>
            <a:off x="5264025" y="4585125"/>
            <a:ext cx="3099300" cy="61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nvSpPr>
        <p:spPr>
          <a:xfrm>
            <a:off x="436816" y="203766"/>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000"/>
              <a:t>PyBullet method</a:t>
            </a:r>
            <a:endParaRPr b="1" i="0" sz="2000" u="none" cap="none" strike="noStrike">
              <a:solidFill>
                <a:srgbClr val="000000"/>
              </a:solidFill>
              <a:latin typeface="Arial"/>
              <a:ea typeface="Arial"/>
              <a:cs typeface="Arial"/>
              <a:sym typeface="Arial"/>
            </a:endParaRPr>
          </a:p>
        </p:txBody>
      </p:sp>
      <p:sp>
        <p:nvSpPr>
          <p:cNvPr id="116" name="Google Shape;116;p6"/>
          <p:cNvSpPr txBox="1"/>
          <p:nvPr/>
        </p:nvSpPr>
        <p:spPr>
          <a:xfrm>
            <a:off x="2831850" y="249975"/>
            <a:ext cx="47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single arm planing: Bi-RRT</a:t>
            </a:r>
            <a:endParaRPr/>
          </a:p>
        </p:txBody>
      </p:sp>
      <p:pic>
        <p:nvPicPr>
          <p:cNvPr id="117" name="Google Shape;117;p6" title="single_ik_video.mp4">
            <a:hlinkClick r:id="rId3"/>
          </p:cNvPr>
          <p:cNvPicPr preferRelativeResize="0"/>
          <p:nvPr/>
        </p:nvPicPr>
        <p:blipFill>
          <a:blip r:embed="rId4">
            <a:alphaModFix/>
          </a:blip>
          <a:stretch>
            <a:fillRect/>
          </a:stretch>
        </p:blipFill>
        <p:spPr>
          <a:xfrm>
            <a:off x="533525" y="772575"/>
            <a:ext cx="7682326" cy="5761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a0818ac6d4_0_15"/>
          <p:cNvSpPr txBox="1"/>
          <p:nvPr/>
        </p:nvSpPr>
        <p:spPr>
          <a:xfrm>
            <a:off x="505641" y="12704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000"/>
              <a:t>PyBullet method</a:t>
            </a:r>
            <a:endParaRPr b="1" i="0" sz="2000" u="none" cap="none" strike="noStrike">
              <a:solidFill>
                <a:srgbClr val="000000"/>
              </a:solidFill>
              <a:latin typeface="Arial"/>
              <a:ea typeface="Arial"/>
              <a:cs typeface="Arial"/>
              <a:sym typeface="Arial"/>
            </a:endParaRPr>
          </a:p>
        </p:txBody>
      </p:sp>
      <p:sp>
        <p:nvSpPr>
          <p:cNvPr id="123" name="Google Shape;123;g1a0818ac6d4_0_15"/>
          <p:cNvSpPr txBox="1"/>
          <p:nvPr/>
        </p:nvSpPr>
        <p:spPr>
          <a:xfrm>
            <a:off x="2981300" y="188700"/>
            <a:ext cx="46737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latin typeface="等线"/>
                <a:ea typeface="等线"/>
                <a:cs typeface="等线"/>
                <a:sym typeface="等线"/>
              </a:rPr>
              <a:t>Dual-arm collaboration planing: fast-Bi-RRT</a:t>
            </a:r>
            <a:endParaRPr/>
          </a:p>
        </p:txBody>
      </p:sp>
      <p:pic>
        <p:nvPicPr>
          <p:cNvPr id="124" name="Google Shape;124;g1a0818ac6d4_0_15" title="multi_ik_video_interaction.mp4">
            <a:hlinkClick r:id="rId3"/>
          </p:cNvPr>
          <p:cNvPicPr preferRelativeResize="0"/>
          <p:nvPr/>
        </p:nvPicPr>
        <p:blipFill>
          <a:blip r:embed="rId4">
            <a:alphaModFix/>
          </a:blip>
          <a:stretch>
            <a:fillRect/>
          </a:stretch>
        </p:blipFill>
        <p:spPr>
          <a:xfrm>
            <a:off x="505650" y="695850"/>
            <a:ext cx="7942426" cy="595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1a0d6544912_1_1"/>
          <p:cNvSpPr txBox="1"/>
          <p:nvPr/>
        </p:nvSpPr>
        <p:spPr>
          <a:xfrm>
            <a:off x="505641" y="12704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000"/>
              <a:t>PyBullet method</a:t>
            </a:r>
            <a:endParaRPr b="1" i="0" sz="2000" u="none" cap="none" strike="noStrike">
              <a:solidFill>
                <a:srgbClr val="000000"/>
              </a:solidFill>
              <a:latin typeface="Arial"/>
              <a:ea typeface="Arial"/>
              <a:cs typeface="Arial"/>
              <a:sym typeface="Arial"/>
            </a:endParaRPr>
          </a:p>
        </p:txBody>
      </p:sp>
      <p:sp>
        <p:nvSpPr>
          <p:cNvPr id="130" name="Google Shape;130;g1a0d6544912_1_1"/>
          <p:cNvSpPr txBox="1"/>
          <p:nvPr/>
        </p:nvSpPr>
        <p:spPr>
          <a:xfrm>
            <a:off x="2981300" y="188700"/>
            <a:ext cx="46737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latin typeface="等线"/>
                <a:ea typeface="等线"/>
                <a:cs typeface="等线"/>
                <a:sym typeface="等线"/>
              </a:rPr>
              <a:t>Dual-arm collaboration planing: fast-Bi-RRT</a:t>
            </a:r>
            <a:endParaRPr/>
          </a:p>
        </p:txBody>
      </p:sp>
      <p:pic>
        <p:nvPicPr>
          <p:cNvPr id="131" name="Google Shape;131;g1a0d6544912_1_1" title="multi_ik_video.mp4">
            <a:hlinkClick r:id="rId3"/>
          </p:cNvPr>
          <p:cNvPicPr preferRelativeResize="0"/>
          <p:nvPr/>
        </p:nvPicPr>
        <p:blipFill>
          <a:blip r:embed="rId4">
            <a:alphaModFix/>
          </a:blip>
          <a:stretch>
            <a:fillRect/>
          </a:stretch>
        </p:blipFill>
        <p:spPr>
          <a:xfrm>
            <a:off x="457425" y="619657"/>
            <a:ext cx="8114600" cy="608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a1ec030686_0_0"/>
          <p:cNvSpPr txBox="1"/>
          <p:nvPr/>
        </p:nvSpPr>
        <p:spPr>
          <a:xfrm>
            <a:off x="505641" y="12704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000"/>
              <a:t>PyBullet method</a:t>
            </a:r>
            <a:endParaRPr b="1" i="0" sz="2000" u="none" cap="none" strike="noStrike">
              <a:solidFill>
                <a:srgbClr val="000000"/>
              </a:solidFill>
              <a:latin typeface="Arial"/>
              <a:ea typeface="Arial"/>
              <a:cs typeface="Arial"/>
              <a:sym typeface="Arial"/>
            </a:endParaRPr>
          </a:p>
        </p:txBody>
      </p:sp>
      <p:sp>
        <p:nvSpPr>
          <p:cNvPr id="137" name="Google Shape;137;g1a1ec030686_0_0"/>
          <p:cNvSpPr txBox="1"/>
          <p:nvPr/>
        </p:nvSpPr>
        <p:spPr>
          <a:xfrm>
            <a:off x="2981300" y="188700"/>
            <a:ext cx="46737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latin typeface="等线"/>
                <a:ea typeface="等线"/>
                <a:cs typeface="等线"/>
                <a:sym typeface="等线"/>
              </a:rPr>
              <a:t>2+ </a:t>
            </a:r>
            <a:r>
              <a:rPr lang="en-US" sz="1200">
                <a:latin typeface="等线"/>
                <a:ea typeface="等线"/>
                <a:cs typeface="等线"/>
                <a:sym typeface="等线"/>
              </a:rPr>
              <a:t>arm collaboration planing: fast-Bi-RRT</a:t>
            </a:r>
            <a:endParaRPr/>
          </a:p>
        </p:txBody>
      </p:sp>
      <p:pic>
        <p:nvPicPr>
          <p:cNvPr id="138" name="Google Shape;138;g1a1ec030686_0_0" title="4_robots_ik_video_inteact_2.mp4">
            <a:hlinkClick r:id="rId3"/>
          </p:cNvPr>
          <p:cNvPicPr preferRelativeResize="0"/>
          <p:nvPr/>
        </p:nvPicPr>
        <p:blipFill>
          <a:blip r:embed="rId4">
            <a:alphaModFix/>
          </a:blip>
          <a:stretch>
            <a:fillRect/>
          </a:stretch>
        </p:blipFill>
        <p:spPr>
          <a:xfrm>
            <a:off x="605025" y="693330"/>
            <a:ext cx="7305775" cy="5479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a0818ac6d4_0_19"/>
          <p:cNvSpPr txBox="1"/>
          <p:nvPr/>
        </p:nvSpPr>
        <p:spPr>
          <a:xfrm>
            <a:off x="505691" y="55799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000"/>
              <a:t>PyBullet method</a:t>
            </a:r>
            <a:endParaRPr b="1" i="0" sz="2000" u="none" cap="none" strike="noStrike">
              <a:solidFill>
                <a:srgbClr val="000000"/>
              </a:solidFill>
              <a:latin typeface="Arial"/>
              <a:ea typeface="Arial"/>
              <a:cs typeface="Arial"/>
              <a:sym typeface="Arial"/>
            </a:endParaRPr>
          </a:p>
        </p:txBody>
      </p:sp>
      <p:sp>
        <p:nvSpPr>
          <p:cNvPr id="144" name="Google Shape;144;g1a0818ac6d4_0_19"/>
          <p:cNvSpPr txBox="1"/>
          <p:nvPr/>
        </p:nvSpPr>
        <p:spPr>
          <a:xfrm>
            <a:off x="505700" y="1157100"/>
            <a:ext cx="33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block diagram of fast-Bi-RRT</a:t>
            </a:r>
            <a:endParaRPr/>
          </a:p>
        </p:txBody>
      </p:sp>
      <p:sp>
        <p:nvSpPr>
          <p:cNvPr id="145" name="Google Shape;145;g1a0818ac6d4_0_19"/>
          <p:cNvSpPr/>
          <p:nvPr/>
        </p:nvSpPr>
        <p:spPr>
          <a:xfrm>
            <a:off x="2380100" y="1862675"/>
            <a:ext cx="1194600" cy="79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single arm bi-RRT</a:t>
            </a:r>
            <a:endParaRPr/>
          </a:p>
        </p:txBody>
      </p:sp>
      <p:sp>
        <p:nvSpPr>
          <p:cNvPr id="146" name="Google Shape;146;g1a0818ac6d4_0_19"/>
          <p:cNvSpPr/>
          <p:nvPr/>
        </p:nvSpPr>
        <p:spPr>
          <a:xfrm>
            <a:off x="4622800" y="1862675"/>
            <a:ext cx="1194600" cy="79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conduct </a:t>
            </a:r>
            <a:r>
              <a:rPr lang="en-US"/>
              <a:t>interpolation </a:t>
            </a:r>
            <a:endParaRPr/>
          </a:p>
        </p:txBody>
      </p:sp>
      <p:cxnSp>
        <p:nvCxnSpPr>
          <p:cNvPr id="147" name="Google Shape;147;g1a0818ac6d4_0_19"/>
          <p:cNvCxnSpPr>
            <a:stCxn id="145" idx="3"/>
            <a:endCxn id="146" idx="1"/>
          </p:cNvCxnSpPr>
          <p:nvPr/>
        </p:nvCxnSpPr>
        <p:spPr>
          <a:xfrm>
            <a:off x="3574700" y="2262425"/>
            <a:ext cx="1048200" cy="0"/>
          </a:xfrm>
          <a:prstGeom prst="straightConnector1">
            <a:avLst/>
          </a:prstGeom>
          <a:noFill/>
          <a:ln cap="flat" cmpd="sng" w="9525">
            <a:solidFill>
              <a:schemeClr val="dk2"/>
            </a:solidFill>
            <a:prstDash val="solid"/>
            <a:round/>
            <a:headEnd len="med" w="med" type="none"/>
            <a:tailEnd len="med" w="med" type="triangle"/>
          </a:ln>
        </p:spPr>
      </p:cxnSp>
      <p:sp>
        <p:nvSpPr>
          <p:cNvPr id="148" name="Google Shape;148;g1a0818ac6d4_0_19"/>
          <p:cNvSpPr/>
          <p:nvPr/>
        </p:nvSpPr>
        <p:spPr>
          <a:xfrm>
            <a:off x="4392250" y="3029250"/>
            <a:ext cx="1655700" cy="79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collision</a:t>
            </a:r>
            <a:r>
              <a:rPr lang="en-US"/>
              <a:t> detection between two robot arm’s paths  </a:t>
            </a:r>
            <a:endParaRPr/>
          </a:p>
        </p:txBody>
      </p:sp>
      <p:sp>
        <p:nvSpPr>
          <p:cNvPr id="149" name="Google Shape;149;g1a0818ac6d4_0_19"/>
          <p:cNvSpPr/>
          <p:nvPr/>
        </p:nvSpPr>
        <p:spPr>
          <a:xfrm>
            <a:off x="4622800" y="4148775"/>
            <a:ext cx="1194600" cy="79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get the path range that has </a:t>
            </a:r>
            <a:r>
              <a:rPr lang="en-US"/>
              <a:t>collision</a:t>
            </a:r>
            <a:endParaRPr/>
          </a:p>
        </p:txBody>
      </p:sp>
      <p:sp>
        <p:nvSpPr>
          <p:cNvPr id="150" name="Google Shape;150;g1a0818ac6d4_0_19"/>
          <p:cNvSpPr/>
          <p:nvPr/>
        </p:nvSpPr>
        <p:spPr>
          <a:xfrm>
            <a:off x="2177750" y="4148775"/>
            <a:ext cx="1599300" cy="79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Conduct bi-RRT again in those path range</a:t>
            </a:r>
            <a:endParaRPr/>
          </a:p>
        </p:txBody>
      </p:sp>
      <p:cxnSp>
        <p:nvCxnSpPr>
          <p:cNvPr id="151" name="Google Shape;151;g1a0818ac6d4_0_19"/>
          <p:cNvCxnSpPr>
            <a:stCxn id="146" idx="2"/>
            <a:endCxn id="148" idx="0"/>
          </p:cNvCxnSpPr>
          <p:nvPr/>
        </p:nvCxnSpPr>
        <p:spPr>
          <a:xfrm>
            <a:off x="5220100" y="2662175"/>
            <a:ext cx="0" cy="3672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g1a0818ac6d4_0_19"/>
          <p:cNvCxnSpPr>
            <a:stCxn id="148" idx="2"/>
            <a:endCxn id="149" idx="0"/>
          </p:cNvCxnSpPr>
          <p:nvPr/>
        </p:nvCxnSpPr>
        <p:spPr>
          <a:xfrm>
            <a:off x="5220100" y="3828750"/>
            <a:ext cx="0" cy="3201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g1a0818ac6d4_0_19"/>
          <p:cNvCxnSpPr>
            <a:stCxn id="149" idx="1"/>
            <a:endCxn id="150" idx="3"/>
          </p:cNvCxnSpPr>
          <p:nvPr/>
        </p:nvCxnSpPr>
        <p:spPr>
          <a:xfrm rot="10800000">
            <a:off x="3777100" y="4548525"/>
            <a:ext cx="845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a1ec030686_0_7"/>
          <p:cNvSpPr txBox="1"/>
          <p:nvPr/>
        </p:nvSpPr>
        <p:spPr>
          <a:xfrm>
            <a:off x="505641" y="12704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000"/>
              <a:t>PyBullet method</a:t>
            </a:r>
            <a:endParaRPr b="1" i="0" sz="2000" u="none" cap="none" strike="noStrike">
              <a:solidFill>
                <a:srgbClr val="000000"/>
              </a:solidFill>
              <a:latin typeface="Arial"/>
              <a:ea typeface="Arial"/>
              <a:cs typeface="Arial"/>
              <a:sym typeface="Arial"/>
            </a:endParaRPr>
          </a:p>
        </p:txBody>
      </p:sp>
      <p:sp>
        <p:nvSpPr>
          <p:cNvPr id="159" name="Google Shape;159;g1a1ec030686_0_7"/>
          <p:cNvSpPr txBox="1"/>
          <p:nvPr/>
        </p:nvSpPr>
        <p:spPr>
          <a:xfrm>
            <a:off x="2981300" y="188700"/>
            <a:ext cx="46737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latin typeface="等线"/>
                <a:ea typeface="等线"/>
                <a:cs typeface="等线"/>
                <a:sym typeface="等线"/>
              </a:rPr>
              <a:t>dual-robot event system</a:t>
            </a:r>
            <a:endParaRPr/>
          </a:p>
        </p:txBody>
      </p:sp>
      <p:pic>
        <p:nvPicPr>
          <p:cNvPr id="160" name="Google Shape;160;g1a1ec030686_0_7" title="open_refrigerator_video.mp4">
            <a:hlinkClick r:id="rId3"/>
          </p:cNvPr>
          <p:cNvPicPr preferRelativeResize="0"/>
          <p:nvPr/>
        </p:nvPicPr>
        <p:blipFill>
          <a:blip r:embed="rId4">
            <a:alphaModFix/>
          </a:blip>
          <a:stretch>
            <a:fillRect/>
          </a:stretch>
        </p:blipFill>
        <p:spPr>
          <a:xfrm>
            <a:off x="152400" y="772050"/>
            <a:ext cx="8839200" cy="516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2"/>
          <p:cNvSpPr txBox="1"/>
          <p:nvPr/>
        </p:nvSpPr>
        <p:spPr>
          <a:xfrm>
            <a:off x="1249500" y="524600"/>
            <a:ext cx="549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txBox="1"/>
          <p:nvPr/>
        </p:nvSpPr>
        <p:spPr>
          <a:xfrm>
            <a:off x="662025" y="589600"/>
            <a:ext cx="59580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Overview </a:t>
            </a:r>
            <a:endParaRPr b="1" i="0" sz="2100" u="none" cap="none" strike="noStrike">
              <a:solidFill>
                <a:srgbClr val="000000"/>
              </a:solidFill>
              <a:latin typeface="Arial"/>
              <a:ea typeface="Arial"/>
              <a:cs typeface="Arial"/>
              <a:sym typeface="Arial"/>
            </a:endParaRPr>
          </a:p>
        </p:txBody>
      </p:sp>
      <p:sp>
        <p:nvSpPr>
          <p:cNvPr id="30" name="Google Shape;30;p2"/>
          <p:cNvSpPr txBox="1"/>
          <p:nvPr/>
        </p:nvSpPr>
        <p:spPr>
          <a:xfrm>
            <a:off x="413725" y="1158525"/>
            <a:ext cx="59580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349250" lvl="0" marL="457200" marR="0" rtl="0" algn="l">
              <a:lnSpc>
                <a:spcPct val="100000"/>
              </a:lnSpc>
              <a:spcBef>
                <a:spcPts val="0"/>
              </a:spcBef>
              <a:spcAft>
                <a:spcPts val="0"/>
              </a:spcAft>
              <a:buClr>
                <a:srgbClr val="000000"/>
              </a:buClr>
              <a:buSzPts val="1900"/>
              <a:buFont typeface="Arial"/>
              <a:buChar char="●"/>
            </a:pPr>
            <a:r>
              <a:rPr lang="en-US" sz="1900"/>
              <a:t>Motivation</a:t>
            </a:r>
            <a:endParaRPr/>
          </a:p>
          <a:p>
            <a:pPr indent="-349250" lvl="0" marL="457200" marR="0" rtl="0" algn="l">
              <a:lnSpc>
                <a:spcPct val="100000"/>
              </a:lnSpc>
              <a:spcBef>
                <a:spcPts val="0"/>
              </a:spcBef>
              <a:spcAft>
                <a:spcPts val="0"/>
              </a:spcAft>
              <a:buClr>
                <a:srgbClr val="000000"/>
              </a:buClr>
              <a:buSzPts val="1900"/>
              <a:buFont typeface="Arial"/>
              <a:buChar char="●"/>
            </a:pPr>
            <a:r>
              <a:rPr lang="en-US" sz="1900"/>
              <a:t>Objectives</a:t>
            </a:r>
            <a:endParaRPr sz="1900"/>
          </a:p>
          <a:p>
            <a:pPr indent="-349250" lvl="0" marL="457200" marR="0" rtl="0" algn="l">
              <a:lnSpc>
                <a:spcPct val="100000"/>
              </a:lnSpc>
              <a:spcBef>
                <a:spcPts val="0"/>
              </a:spcBef>
              <a:spcAft>
                <a:spcPts val="0"/>
              </a:spcAft>
              <a:buSzPts val="1900"/>
              <a:buChar char="●"/>
            </a:pPr>
            <a:r>
              <a:rPr lang="en-US" sz="1900"/>
              <a:t>Approach</a:t>
            </a:r>
            <a:endParaRPr sz="1900"/>
          </a:p>
          <a:p>
            <a:pPr indent="-349250" lvl="1" marL="914400" marR="0" rtl="0" algn="l">
              <a:lnSpc>
                <a:spcPct val="100000"/>
              </a:lnSpc>
              <a:spcBef>
                <a:spcPts val="0"/>
              </a:spcBef>
              <a:spcAft>
                <a:spcPts val="0"/>
              </a:spcAft>
              <a:buSzPts val="1900"/>
              <a:buChar char="○"/>
            </a:pPr>
            <a:r>
              <a:rPr lang="en-US" sz="1900"/>
              <a:t>Matlab method</a:t>
            </a:r>
            <a:endParaRPr sz="1900"/>
          </a:p>
          <a:p>
            <a:pPr indent="-349250" lvl="1" marL="914400" marR="0" rtl="0" algn="l">
              <a:lnSpc>
                <a:spcPct val="100000"/>
              </a:lnSpc>
              <a:spcBef>
                <a:spcPts val="0"/>
              </a:spcBef>
              <a:spcAft>
                <a:spcPts val="0"/>
              </a:spcAft>
              <a:buSzPts val="1900"/>
              <a:buChar char="○"/>
            </a:pPr>
            <a:r>
              <a:rPr lang="en-US" sz="1900"/>
              <a:t>PyBullet method</a:t>
            </a:r>
            <a:endParaRPr sz="1900"/>
          </a:p>
          <a:p>
            <a:pPr indent="-349250" lvl="0" marL="457200" marR="0" rtl="0" algn="l">
              <a:lnSpc>
                <a:spcPct val="100000"/>
              </a:lnSpc>
              <a:spcBef>
                <a:spcPts val="0"/>
              </a:spcBef>
              <a:spcAft>
                <a:spcPts val="0"/>
              </a:spcAft>
              <a:buClr>
                <a:srgbClr val="000000"/>
              </a:buClr>
              <a:buSzPts val="1900"/>
              <a:buFont typeface="Arial"/>
              <a:buChar char="●"/>
            </a:pPr>
            <a:r>
              <a:rPr lang="en-US" sz="1900"/>
              <a:t>Result</a:t>
            </a:r>
            <a:endParaRPr/>
          </a:p>
          <a:p>
            <a:pPr indent="-349250" lvl="0" marL="457200" marR="0" rtl="0" algn="l">
              <a:lnSpc>
                <a:spcPct val="100000"/>
              </a:lnSpc>
              <a:spcBef>
                <a:spcPts val="0"/>
              </a:spcBef>
              <a:spcAft>
                <a:spcPts val="0"/>
              </a:spcAft>
              <a:buClr>
                <a:srgbClr val="000000"/>
              </a:buClr>
              <a:buSzPts val="1900"/>
              <a:buFont typeface="Arial"/>
              <a:buChar char="●"/>
            </a:pPr>
            <a:r>
              <a:rPr lang="en-US" sz="1900"/>
              <a:t>Conclusion</a:t>
            </a:r>
            <a:endParaRPr/>
          </a:p>
          <a:p>
            <a:pPr indent="-22860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a1fd1a4247_3_0"/>
          <p:cNvSpPr txBox="1"/>
          <p:nvPr/>
        </p:nvSpPr>
        <p:spPr>
          <a:xfrm>
            <a:off x="505641" y="12704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000"/>
              <a:t>PyBullet method</a:t>
            </a:r>
            <a:endParaRPr b="1" i="0" sz="2000" u="none" cap="none" strike="noStrike">
              <a:solidFill>
                <a:srgbClr val="000000"/>
              </a:solidFill>
              <a:latin typeface="Arial"/>
              <a:ea typeface="Arial"/>
              <a:cs typeface="Arial"/>
              <a:sym typeface="Arial"/>
            </a:endParaRPr>
          </a:p>
        </p:txBody>
      </p:sp>
      <p:sp>
        <p:nvSpPr>
          <p:cNvPr id="166" name="Google Shape;166;g1a1fd1a4247_3_0"/>
          <p:cNvSpPr txBox="1"/>
          <p:nvPr/>
        </p:nvSpPr>
        <p:spPr>
          <a:xfrm>
            <a:off x="2981300" y="188700"/>
            <a:ext cx="46737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latin typeface="等线"/>
                <a:ea typeface="等线"/>
                <a:cs typeface="等线"/>
                <a:sym typeface="等线"/>
              </a:rPr>
              <a:t>dual-robot event system</a:t>
            </a:r>
            <a:endParaRPr/>
          </a:p>
        </p:txBody>
      </p:sp>
      <p:pic>
        <p:nvPicPr>
          <p:cNvPr id="167" name="Google Shape;167;g1a1fd1a4247_3_0"/>
          <p:cNvPicPr preferRelativeResize="0"/>
          <p:nvPr/>
        </p:nvPicPr>
        <p:blipFill>
          <a:blip r:embed="rId3">
            <a:alphaModFix/>
          </a:blip>
          <a:stretch>
            <a:fillRect/>
          </a:stretch>
        </p:blipFill>
        <p:spPr>
          <a:xfrm>
            <a:off x="280300" y="683500"/>
            <a:ext cx="7886325" cy="5651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a0818ac6d4_0_23"/>
          <p:cNvSpPr txBox="1"/>
          <p:nvPr/>
        </p:nvSpPr>
        <p:spPr>
          <a:xfrm>
            <a:off x="505691" y="55799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000"/>
              <a:t>PyBullet method</a:t>
            </a:r>
            <a:endParaRPr b="1" i="0" sz="2000" u="none" cap="none" strike="noStrike">
              <a:solidFill>
                <a:srgbClr val="000000"/>
              </a:solidFill>
              <a:latin typeface="Arial"/>
              <a:ea typeface="Arial"/>
              <a:cs typeface="Arial"/>
              <a:sym typeface="Arial"/>
            </a:endParaRPr>
          </a:p>
        </p:txBody>
      </p:sp>
      <p:sp>
        <p:nvSpPr>
          <p:cNvPr id="173" name="Google Shape;173;g1a0818ac6d4_0_23"/>
          <p:cNvSpPr txBox="1"/>
          <p:nvPr/>
        </p:nvSpPr>
        <p:spPr>
          <a:xfrm>
            <a:off x="433350" y="1629450"/>
            <a:ext cx="5958000" cy="281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lang="en-US" sz="1900"/>
              <a:t>Why we need to use faster Bi-RRT:</a:t>
            </a:r>
            <a:endParaRPr sz="1900"/>
          </a:p>
          <a:p>
            <a:pPr indent="0" lvl="0" marL="0" marR="0" rtl="0" algn="l">
              <a:lnSpc>
                <a:spcPct val="100000"/>
              </a:lnSpc>
              <a:spcBef>
                <a:spcPts val="0"/>
              </a:spcBef>
              <a:spcAft>
                <a:spcPts val="0"/>
              </a:spcAft>
              <a:buClr>
                <a:srgbClr val="000000"/>
              </a:buClr>
              <a:buSzPts val="1900"/>
              <a:buFont typeface="Arial"/>
              <a:buNone/>
            </a:pPr>
            <a:r>
              <a:t/>
            </a:r>
            <a:endParaRPr sz="1900"/>
          </a:p>
          <a:p>
            <a:pPr indent="0" lvl="0" marL="0" marR="0" rtl="0" algn="l">
              <a:lnSpc>
                <a:spcPct val="100000"/>
              </a:lnSpc>
              <a:spcBef>
                <a:spcPts val="0"/>
              </a:spcBef>
              <a:spcAft>
                <a:spcPts val="0"/>
              </a:spcAft>
              <a:buClr>
                <a:srgbClr val="000000"/>
              </a:buClr>
              <a:buSzPts val="1900"/>
              <a:buFont typeface="Arial"/>
              <a:buNone/>
            </a:pPr>
            <a:r>
              <a:t/>
            </a:r>
            <a:endParaRPr sz="1900"/>
          </a:p>
          <a:p>
            <a:pPr indent="-349250" lvl="0" marL="457200" marR="0" rtl="0" algn="l">
              <a:lnSpc>
                <a:spcPct val="100000"/>
              </a:lnSpc>
              <a:spcBef>
                <a:spcPts val="0"/>
              </a:spcBef>
              <a:spcAft>
                <a:spcPts val="0"/>
              </a:spcAft>
              <a:buClr>
                <a:srgbClr val="000000"/>
              </a:buClr>
              <a:buSzPts val="1900"/>
              <a:buFont typeface="Arial"/>
              <a:buChar char="●"/>
            </a:pPr>
            <a:r>
              <a:rPr lang="en-US" sz="1900"/>
              <a:t>Easier</a:t>
            </a:r>
            <a:endParaRPr sz="1900"/>
          </a:p>
          <a:p>
            <a:pPr indent="0" lvl="0" marL="0" marR="0" rtl="0" algn="l">
              <a:lnSpc>
                <a:spcPct val="100000"/>
              </a:lnSpc>
              <a:spcBef>
                <a:spcPts val="0"/>
              </a:spcBef>
              <a:spcAft>
                <a:spcPts val="0"/>
              </a:spcAft>
              <a:buNone/>
            </a:pPr>
            <a:r>
              <a:t/>
            </a:r>
            <a:endParaRPr sz="1900"/>
          </a:p>
          <a:p>
            <a:pPr indent="0" lvl="0" marL="0" marR="0" rtl="0" algn="l">
              <a:lnSpc>
                <a:spcPct val="100000"/>
              </a:lnSpc>
              <a:spcBef>
                <a:spcPts val="0"/>
              </a:spcBef>
              <a:spcAft>
                <a:spcPts val="0"/>
              </a:spcAft>
              <a:buNone/>
            </a:pPr>
            <a:r>
              <a:t/>
            </a:r>
            <a:endParaRPr sz="1900"/>
          </a:p>
          <a:p>
            <a:pPr indent="0" lvl="0" marL="0" marR="0" rtl="0" algn="l">
              <a:lnSpc>
                <a:spcPct val="100000"/>
              </a:lnSpc>
              <a:spcBef>
                <a:spcPts val="0"/>
              </a:spcBef>
              <a:spcAft>
                <a:spcPts val="0"/>
              </a:spcAft>
              <a:buNone/>
            </a:pPr>
            <a:r>
              <a:t/>
            </a:r>
            <a:endParaRPr sz="1900"/>
          </a:p>
          <a:p>
            <a:pPr indent="0" lvl="0" marL="0" marR="0" rtl="0" algn="l">
              <a:lnSpc>
                <a:spcPct val="100000"/>
              </a:lnSpc>
              <a:spcBef>
                <a:spcPts val="0"/>
              </a:spcBef>
              <a:spcAft>
                <a:spcPts val="0"/>
              </a:spcAft>
              <a:buNone/>
            </a:pPr>
            <a:r>
              <a:t/>
            </a:r>
            <a:endParaRPr sz="1900"/>
          </a:p>
          <a:p>
            <a:pPr indent="-349250" lvl="0" marL="457200" marR="0" rtl="0" algn="l">
              <a:lnSpc>
                <a:spcPct val="100000"/>
              </a:lnSpc>
              <a:spcBef>
                <a:spcPts val="0"/>
              </a:spcBef>
              <a:spcAft>
                <a:spcPts val="0"/>
              </a:spcAft>
              <a:buSzPts val="1900"/>
              <a:buChar char="●"/>
            </a:pPr>
            <a:r>
              <a:rPr lang="en-US" sz="1900"/>
              <a:t>Faster</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a1fd1a4247_4_6"/>
          <p:cNvSpPr txBox="1"/>
          <p:nvPr/>
        </p:nvSpPr>
        <p:spPr>
          <a:xfrm>
            <a:off x="505691" y="55799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000"/>
              <a:t>Contribution</a:t>
            </a:r>
            <a:endParaRPr b="1" i="0" sz="2000" u="none" cap="none" strike="noStrike">
              <a:solidFill>
                <a:srgbClr val="000000"/>
              </a:solidFill>
              <a:latin typeface="Arial"/>
              <a:ea typeface="Arial"/>
              <a:cs typeface="Arial"/>
              <a:sym typeface="Arial"/>
            </a:endParaRPr>
          </a:p>
        </p:txBody>
      </p:sp>
      <p:sp>
        <p:nvSpPr>
          <p:cNvPr id="179" name="Google Shape;179;g1a1fd1a4247_4_6"/>
          <p:cNvSpPr txBox="1"/>
          <p:nvPr/>
        </p:nvSpPr>
        <p:spPr>
          <a:xfrm>
            <a:off x="433350" y="1629450"/>
            <a:ext cx="59580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t/>
            </a:r>
            <a:endParaRPr sz="1900"/>
          </a:p>
          <a:p>
            <a:pPr indent="-349250" lvl="0" marL="457200" marR="0" rtl="0" algn="l">
              <a:lnSpc>
                <a:spcPct val="100000"/>
              </a:lnSpc>
              <a:spcBef>
                <a:spcPts val="0"/>
              </a:spcBef>
              <a:spcAft>
                <a:spcPts val="0"/>
              </a:spcAft>
              <a:buClr>
                <a:srgbClr val="000000"/>
              </a:buClr>
              <a:buSzPts val="1900"/>
              <a:buFont typeface="Arial"/>
              <a:buChar char="●"/>
            </a:pPr>
            <a:r>
              <a:rPr lang="en-US" sz="1900"/>
              <a:t>Yuchao Shen: </a:t>
            </a:r>
            <a:endParaRPr sz="1900"/>
          </a:p>
          <a:p>
            <a:pPr indent="0" lvl="0" marL="457200" marR="0" rtl="0" algn="l">
              <a:lnSpc>
                <a:spcPct val="100000"/>
              </a:lnSpc>
              <a:spcBef>
                <a:spcPts val="0"/>
              </a:spcBef>
              <a:spcAft>
                <a:spcPts val="0"/>
              </a:spcAft>
              <a:buNone/>
            </a:pPr>
            <a:r>
              <a:rPr lang="en-US" sz="1900"/>
              <a:t>simulation environment construction; IK analytic solution; basic RRT </a:t>
            </a:r>
            <a:endParaRPr sz="1900"/>
          </a:p>
          <a:p>
            <a:pPr indent="0" lvl="0" marL="457200" marR="0" rtl="0" algn="l">
              <a:lnSpc>
                <a:spcPct val="100000"/>
              </a:lnSpc>
              <a:spcBef>
                <a:spcPts val="0"/>
              </a:spcBef>
              <a:spcAft>
                <a:spcPts val="0"/>
              </a:spcAft>
              <a:buNone/>
            </a:pPr>
            <a:r>
              <a:t/>
            </a:r>
            <a:endParaRPr sz="1900"/>
          </a:p>
          <a:p>
            <a:pPr indent="-349250" lvl="0" marL="457200" marR="0" rtl="0" algn="l">
              <a:lnSpc>
                <a:spcPct val="100000"/>
              </a:lnSpc>
              <a:spcBef>
                <a:spcPts val="0"/>
              </a:spcBef>
              <a:spcAft>
                <a:spcPts val="0"/>
              </a:spcAft>
              <a:buSzPts val="1900"/>
              <a:buChar char="●"/>
            </a:pPr>
            <a:r>
              <a:rPr lang="en-US" sz="1900"/>
              <a:t>Chongbo Zhao: </a:t>
            </a:r>
            <a:endParaRPr sz="1900"/>
          </a:p>
          <a:p>
            <a:pPr indent="0" lvl="0" marL="457200" marR="0" rtl="0" algn="l">
              <a:lnSpc>
                <a:spcPct val="100000"/>
              </a:lnSpc>
              <a:spcBef>
                <a:spcPts val="0"/>
              </a:spcBef>
              <a:spcAft>
                <a:spcPts val="0"/>
              </a:spcAft>
              <a:buNone/>
            </a:pPr>
            <a:r>
              <a:rPr lang="en-US" sz="1900"/>
              <a:t>Matlab controller and planer design; simscape construction</a:t>
            </a:r>
            <a:endParaRPr sz="1900"/>
          </a:p>
          <a:p>
            <a:pPr indent="0" lvl="0" marL="457200" marR="0" rtl="0" algn="l">
              <a:lnSpc>
                <a:spcPct val="100000"/>
              </a:lnSpc>
              <a:spcBef>
                <a:spcPts val="0"/>
              </a:spcBef>
              <a:spcAft>
                <a:spcPts val="0"/>
              </a:spcAft>
              <a:buNone/>
            </a:pPr>
            <a:r>
              <a:t/>
            </a:r>
            <a:endParaRPr sz="1900"/>
          </a:p>
          <a:p>
            <a:pPr indent="-349250" lvl="0" marL="457200" marR="0" rtl="0" algn="l">
              <a:lnSpc>
                <a:spcPct val="100000"/>
              </a:lnSpc>
              <a:spcBef>
                <a:spcPts val="0"/>
              </a:spcBef>
              <a:spcAft>
                <a:spcPts val="0"/>
              </a:spcAft>
              <a:buClr>
                <a:srgbClr val="000000"/>
              </a:buClr>
              <a:buSzPts val="1900"/>
              <a:buFont typeface="Arial"/>
              <a:buChar char="●"/>
            </a:pPr>
            <a:r>
              <a:rPr lang="en-US" sz="1900"/>
              <a:t>Jie Zhong: </a:t>
            </a:r>
            <a:endParaRPr sz="1900"/>
          </a:p>
          <a:p>
            <a:pPr indent="0" lvl="0" marL="457200" marR="0" rtl="0" algn="l">
              <a:lnSpc>
                <a:spcPct val="100000"/>
              </a:lnSpc>
              <a:spcBef>
                <a:spcPts val="0"/>
              </a:spcBef>
              <a:spcAft>
                <a:spcPts val="0"/>
              </a:spcAft>
              <a:buNone/>
            </a:pPr>
            <a:r>
              <a:rPr lang="en-US" sz="1900"/>
              <a:t>PyBullet planning algorithm design; fast-Bi-RRT</a:t>
            </a:r>
            <a:endParaRPr sz="1900"/>
          </a:p>
          <a:p>
            <a:pPr indent="0" lvl="0" marL="0" marR="0" rtl="0" algn="l">
              <a:lnSpc>
                <a:spcPct val="100000"/>
              </a:lnSpc>
              <a:spcBef>
                <a:spcPts val="0"/>
              </a:spcBef>
              <a:spcAft>
                <a:spcPts val="0"/>
              </a:spcAft>
              <a:buNone/>
            </a:pPr>
            <a:r>
              <a:t/>
            </a:r>
            <a:endParaRPr sz="1900"/>
          </a:p>
          <a:p>
            <a:pPr indent="0" lvl="0" marL="0" marR="0" rtl="0" algn="l">
              <a:lnSpc>
                <a:spcPct val="100000"/>
              </a:lnSpc>
              <a:spcBef>
                <a:spcPts val="0"/>
              </a:spcBef>
              <a:spcAft>
                <a:spcPts val="0"/>
              </a:spcAft>
              <a:buNone/>
            </a:pPr>
            <a:r>
              <a:t/>
            </a:r>
            <a:endParaRPr sz="1900"/>
          </a:p>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a0d6544912_1_8"/>
          <p:cNvSpPr txBox="1"/>
          <p:nvPr/>
        </p:nvSpPr>
        <p:spPr>
          <a:xfrm>
            <a:off x="3147075" y="1563125"/>
            <a:ext cx="1977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lang="en-US" sz="2400"/>
              <a:t>Conclusion</a:t>
            </a:r>
            <a:endParaRPr b="1" i="0" sz="2400" u="none" cap="none" strike="noStrike">
              <a:solidFill>
                <a:srgbClr val="000000"/>
              </a:solidFill>
              <a:latin typeface="Arial"/>
              <a:ea typeface="Arial"/>
              <a:cs typeface="Arial"/>
              <a:sym typeface="Arial"/>
            </a:endParaRPr>
          </a:p>
        </p:txBody>
      </p:sp>
      <p:sp>
        <p:nvSpPr>
          <p:cNvPr id="185" name="Google Shape;185;g1a0d6544912_1_8"/>
          <p:cNvSpPr txBox="1"/>
          <p:nvPr/>
        </p:nvSpPr>
        <p:spPr>
          <a:xfrm>
            <a:off x="2223652" y="2813455"/>
            <a:ext cx="4696800" cy="1385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result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future</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a0818ac6d4_0_11"/>
          <p:cNvSpPr txBox="1"/>
          <p:nvPr/>
        </p:nvSpPr>
        <p:spPr>
          <a:xfrm>
            <a:off x="2870850" y="2474700"/>
            <a:ext cx="3402300" cy="954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lang="en-US" sz="5000"/>
              <a:t>Q&amp;A</a:t>
            </a:r>
            <a:endParaRPr b="1" i="0" sz="5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3"/>
          <p:cNvSpPr txBox="1"/>
          <p:nvPr/>
        </p:nvSpPr>
        <p:spPr>
          <a:xfrm>
            <a:off x="629625" y="461419"/>
            <a:ext cx="5094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Motivation</a:t>
            </a:r>
            <a:r>
              <a:rPr b="1" i="0" lang="en-US" sz="2000" u="none" cap="none" strike="noStrike">
                <a:solidFill>
                  <a:srgbClr val="000000"/>
                </a:solidFill>
                <a:latin typeface="Times New Roman"/>
                <a:ea typeface="Times New Roman"/>
                <a:cs typeface="Times New Roman"/>
                <a:sym typeface="Times New Roman"/>
              </a:rPr>
              <a:t> </a:t>
            </a:r>
            <a:endParaRPr b="1" i="0" sz="2000" u="none" cap="none" strike="noStrike">
              <a:solidFill>
                <a:srgbClr val="000000"/>
              </a:solidFill>
              <a:latin typeface="Times New Roman"/>
              <a:ea typeface="Times New Roman"/>
              <a:cs typeface="Times New Roman"/>
              <a:sym typeface="Times New Roman"/>
            </a:endParaRPr>
          </a:p>
        </p:txBody>
      </p:sp>
      <p:sp>
        <p:nvSpPr>
          <p:cNvPr id="36" name="Google Shape;36;p3"/>
          <p:cNvSpPr txBox="1"/>
          <p:nvPr/>
        </p:nvSpPr>
        <p:spPr>
          <a:xfrm>
            <a:off x="4802925" y="2965925"/>
            <a:ext cx="18414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pic>
        <p:nvPicPr>
          <p:cNvPr id="37" name="Google Shape;37;p3"/>
          <p:cNvPicPr preferRelativeResize="0"/>
          <p:nvPr/>
        </p:nvPicPr>
        <p:blipFill>
          <a:blip r:embed="rId3">
            <a:alphaModFix/>
          </a:blip>
          <a:stretch>
            <a:fillRect/>
          </a:stretch>
        </p:blipFill>
        <p:spPr>
          <a:xfrm>
            <a:off x="515400" y="1403575"/>
            <a:ext cx="3715550" cy="2481650"/>
          </a:xfrm>
          <a:prstGeom prst="rect">
            <a:avLst/>
          </a:prstGeom>
          <a:noFill/>
          <a:ln>
            <a:noFill/>
          </a:ln>
        </p:spPr>
      </p:pic>
      <p:pic>
        <p:nvPicPr>
          <p:cNvPr id="38" name="Google Shape;38;p3"/>
          <p:cNvPicPr preferRelativeResize="0"/>
          <p:nvPr/>
        </p:nvPicPr>
        <p:blipFill>
          <a:blip r:embed="rId4">
            <a:alphaModFix/>
          </a:blip>
          <a:stretch>
            <a:fillRect/>
          </a:stretch>
        </p:blipFill>
        <p:spPr>
          <a:xfrm>
            <a:off x="4351575" y="1403575"/>
            <a:ext cx="3729258" cy="2481650"/>
          </a:xfrm>
          <a:prstGeom prst="rect">
            <a:avLst/>
          </a:prstGeom>
          <a:noFill/>
          <a:ln>
            <a:noFill/>
          </a:ln>
        </p:spPr>
      </p:pic>
      <p:sp>
        <p:nvSpPr>
          <p:cNvPr id="39" name="Google Shape;39;p3"/>
          <p:cNvSpPr txBox="1"/>
          <p:nvPr/>
        </p:nvSpPr>
        <p:spPr>
          <a:xfrm>
            <a:off x="1177350" y="4572000"/>
            <a:ext cx="56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Save the human cost especially in tidy the shelf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1a0818ac6d4_0_6"/>
          <p:cNvSpPr txBox="1"/>
          <p:nvPr/>
        </p:nvSpPr>
        <p:spPr>
          <a:xfrm>
            <a:off x="629625" y="461419"/>
            <a:ext cx="5094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Objectives</a:t>
            </a:r>
            <a:r>
              <a:rPr b="1" i="0" lang="en-US" sz="2000" u="none" cap="none" strike="noStrike">
                <a:solidFill>
                  <a:srgbClr val="000000"/>
                </a:solidFill>
                <a:latin typeface="Times New Roman"/>
                <a:ea typeface="Times New Roman"/>
                <a:cs typeface="Times New Roman"/>
                <a:sym typeface="Times New Roman"/>
              </a:rPr>
              <a:t> </a:t>
            </a:r>
            <a:endParaRPr b="1" i="0" sz="2000" u="none" cap="none" strike="noStrike">
              <a:solidFill>
                <a:srgbClr val="000000"/>
              </a:solidFill>
              <a:latin typeface="Times New Roman"/>
              <a:ea typeface="Times New Roman"/>
              <a:cs typeface="Times New Roman"/>
              <a:sym typeface="Times New Roman"/>
            </a:endParaRPr>
          </a:p>
        </p:txBody>
      </p:sp>
      <p:sp>
        <p:nvSpPr>
          <p:cNvPr id="45" name="Google Shape;45;g1a0818ac6d4_0_6"/>
          <p:cNvSpPr txBox="1"/>
          <p:nvPr/>
        </p:nvSpPr>
        <p:spPr>
          <a:xfrm>
            <a:off x="4802925" y="2965925"/>
            <a:ext cx="18414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46" name="Google Shape;46;g1a0818ac6d4_0_6"/>
          <p:cNvSpPr txBox="1"/>
          <p:nvPr/>
        </p:nvSpPr>
        <p:spPr>
          <a:xfrm>
            <a:off x="784875" y="1667900"/>
            <a:ext cx="66126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000">
                <a:latin typeface="等线"/>
                <a:ea typeface="等线"/>
                <a:cs typeface="等线"/>
                <a:sym typeface="等线"/>
              </a:rPr>
              <a:t>Type 1: Single arm movement</a:t>
            </a:r>
            <a:endParaRPr b="1" sz="2000">
              <a:latin typeface="等线"/>
              <a:ea typeface="等线"/>
              <a:cs typeface="等线"/>
              <a:sym typeface="等线"/>
            </a:endParaRPr>
          </a:p>
          <a:p>
            <a:pPr indent="0" lvl="0" marL="0" rtl="0" algn="just">
              <a:spcBef>
                <a:spcPts val="0"/>
              </a:spcBef>
              <a:spcAft>
                <a:spcPts val="0"/>
              </a:spcAft>
              <a:buNone/>
            </a:pPr>
            <a:r>
              <a:t/>
            </a:r>
            <a:endParaRPr b="1" sz="2000">
              <a:latin typeface="等线"/>
              <a:ea typeface="等线"/>
              <a:cs typeface="等线"/>
              <a:sym typeface="等线"/>
            </a:endParaRPr>
          </a:p>
          <a:p>
            <a:pPr indent="0" lvl="0" marL="0" rtl="0" algn="just">
              <a:spcBef>
                <a:spcPts val="0"/>
              </a:spcBef>
              <a:spcAft>
                <a:spcPts val="0"/>
              </a:spcAft>
              <a:buNone/>
            </a:pPr>
            <a:r>
              <a:t/>
            </a:r>
            <a:endParaRPr b="1" sz="2000">
              <a:latin typeface="等线"/>
              <a:ea typeface="等线"/>
              <a:cs typeface="等线"/>
              <a:sym typeface="等线"/>
            </a:endParaRPr>
          </a:p>
          <a:p>
            <a:pPr indent="0" lvl="0" marL="0" rtl="0" algn="just">
              <a:spcBef>
                <a:spcPts val="0"/>
              </a:spcBef>
              <a:spcAft>
                <a:spcPts val="0"/>
              </a:spcAft>
              <a:buNone/>
            </a:pPr>
            <a:r>
              <a:rPr b="1" lang="en-US" sz="2000">
                <a:latin typeface="等线"/>
                <a:ea typeface="等线"/>
                <a:cs typeface="等线"/>
                <a:sym typeface="等线"/>
              </a:rPr>
              <a:t>Type 2: Dual-arm Collaboration</a:t>
            </a:r>
            <a:endParaRPr b="1" sz="2000">
              <a:latin typeface="等线"/>
              <a:ea typeface="等线"/>
              <a:cs typeface="等线"/>
              <a:sym typeface="等线"/>
            </a:endParaRPr>
          </a:p>
          <a:p>
            <a:pPr indent="0" lvl="0" marL="0" rtl="0" algn="just">
              <a:spcBef>
                <a:spcPts val="0"/>
              </a:spcBef>
              <a:spcAft>
                <a:spcPts val="0"/>
              </a:spcAft>
              <a:buNone/>
            </a:pPr>
            <a:r>
              <a:t/>
            </a:r>
            <a:endParaRPr b="1" sz="2000">
              <a:latin typeface="等线"/>
              <a:ea typeface="等线"/>
              <a:cs typeface="等线"/>
              <a:sym typeface="等线"/>
            </a:endParaRPr>
          </a:p>
          <a:p>
            <a:pPr indent="0" lvl="0" marL="0" rtl="0" algn="just">
              <a:spcBef>
                <a:spcPts val="0"/>
              </a:spcBef>
              <a:spcAft>
                <a:spcPts val="0"/>
              </a:spcAft>
              <a:buNone/>
            </a:pPr>
            <a:r>
              <a:t/>
            </a:r>
            <a:endParaRPr b="1" sz="2000">
              <a:latin typeface="等线"/>
              <a:ea typeface="等线"/>
              <a:cs typeface="等线"/>
              <a:sym typeface="等线"/>
            </a:endParaRPr>
          </a:p>
          <a:p>
            <a:pPr indent="0" lvl="0" marL="0" rtl="0" algn="just">
              <a:spcBef>
                <a:spcPts val="0"/>
              </a:spcBef>
              <a:spcAft>
                <a:spcPts val="0"/>
              </a:spcAft>
              <a:buNone/>
            </a:pPr>
            <a:r>
              <a:rPr b="1" lang="en-US" sz="2000">
                <a:latin typeface="等线"/>
                <a:ea typeface="等线"/>
                <a:cs typeface="等线"/>
                <a:sym typeface="等线"/>
              </a:rPr>
              <a:t>Type 3: Dual- arm event system</a:t>
            </a:r>
            <a:endParaRPr b="1" sz="2000">
              <a:latin typeface="等线"/>
              <a:ea typeface="等线"/>
              <a:cs typeface="等线"/>
              <a:sym typeface="等线"/>
            </a:endParaRPr>
          </a:p>
          <a:p>
            <a:pPr indent="0" lvl="0" marL="0" rtl="0" algn="just">
              <a:spcBef>
                <a:spcPts val="0"/>
              </a:spcBef>
              <a:spcAft>
                <a:spcPts val="0"/>
              </a:spcAft>
              <a:buNone/>
            </a:pPr>
            <a:r>
              <a:t/>
            </a:r>
            <a:endParaRPr b="1" sz="2000">
              <a:latin typeface="等线"/>
              <a:ea typeface="等线"/>
              <a:cs typeface="等线"/>
              <a:sym typeface="等线"/>
            </a:endParaRPr>
          </a:p>
          <a:p>
            <a:pPr indent="0" lvl="0" marL="0" rtl="0" algn="just">
              <a:spcBef>
                <a:spcPts val="0"/>
              </a:spcBef>
              <a:spcAft>
                <a:spcPts val="0"/>
              </a:spcAft>
              <a:buNone/>
            </a:pPr>
            <a:r>
              <a:t/>
            </a:r>
            <a:endParaRPr b="1" sz="2000">
              <a:latin typeface="等线"/>
              <a:ea typeface="等线"/>
              <a:cs typeface="等线"/>
              <a:sym typeface="等线"/>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9"/>
          <p:cNvSpPr txBox="1"/>
          <p:nvPr/>
        </p:nvSpPr>
        <p:spPr>
          <a:xfrm>
            <a:off x="3147075" y="1563125"/>
            <a:ext cx="1977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lang="en-US" sz="2400"/>
              <a:t>Approach</a:t>
            </a:r>
            <a:endParaRPr b="1" i="0" sz="2400" u="none" cap="none" strike="noStrike">
              <a:solidFill>
                <a:srgbClr val="000000"/>
              </a:solidFill>
              <a:latin typeface="Arial"/>
              <a:ea typeface="Arial"/>
              <a:cs typeface="Arial"/>
              <a:sym typeface="Arial"/>
            </a:endParaRPr>
          </a:p>
        </p:txBody>
      </p:sp>
      <p:sp>
        <p:nvSpPr>
          <p:cNvPr id="52" name="Google Shape;52;p9"/>
          <p:cNvSpPr txBox="1"/>
          <p:nvPr/>
        </p:nvSpPr>
        <p:spPr>
          <a:xfrm>
            <a:off x="2223652" y="2813455"/>
            <a:ext cx="4696800" cy="923400"/>
          </a:xfrm>
          <a:prstGeom prst="rect">
            <a:avLst/>
          </a:prstGeom>
          <a:noFill/>
          <a:ln>
            <a:noFill/>
          </a:ln>
        </p:spPr>
        <p:txBody>
          <a:bodyPr anchorCtr="0" anchor="t" bIns="45700" lIns="91425" spcFirstLastPara="1" rIns="91425" wrap="square" tIns="45700">
            <a:spAutoFit/>
          </a:bodyPr>
          <a:lstStyle/>
          <a:p>
            <a:pPr indent="-355600" lvl="0" marL="457200" rtl="0" algn="l">
              <a:spcBef>
                <a:spcPts val="0"/>
              </a:spcBef>
              <a:spcAft>
                <a:spcPts val="0"/>
              </a:spcAft>
              <a:buSzPts val="2000"/>
              <a:buChar char="•"/>
            </a:pPr>
            <a:r>
              <a:rPr lang="en-US" sz="1900"/>
              <a:t>Matlab method</a:t>
            </a:r>
            <a:endParaRPr sz="2000"/>
          </a:p>
          <a:p>
            <a:pPr indent="-355600" lvl="0" marL="457200" rtl="0" algn="l">
              <a:spcBef>
                <a:spcPts val="0"/>
              </a:spcBef>
              <a:spcAft>
                <a:spcPts val="0"/>
              </a:spcAft>
              <a:buSzPts val="2000"/>
              <a:buChar char="•"/>
            </a:pPr>
            <a:r>
              <a:rPr lang="en-US" sz="1900"/>
              <a:t>PyBullet method</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g1a0818ac6d4_1_12"/>
          <p:cNvSpPr txBox="1"/>
          <p:nvPr/>
        </p:nvSpPr>
        <p:spPr>
          <a:xfrm>
            <a:off x="505691" y="55799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Matlab method</a:t>
            </a:r>
            <a:endParaRPr b="1" i="0" sz="2000" u="none" cap="none" strike="noStrike">
              <a:solidFill>
                <a:srgbClr val="000000"/>
              </a:solidFill>
              <a:latin typeface="Arial"/>
              <a:ea typeface="Arial"/>
              <a:cs typeface="Arial"/>
              <a:sym typeface="Arial"/>
            </a:endParaRPr>
          </a:p>
        </p:txBody>
      </p:sp>
      <p:pic>
        <p:nvPicPr>
          <p:cNvPr id="58" name="Google Shape;58;g1a0818ac6d4_1_12"/>
          <p:cNvPicPr preferRelativeResize="0"/>
          <p:nvPr/>
        </p:nvPicPr>
        <p:blipFill>
          <a:blip r:embed="rId3">
            <a:alphaModFix/>
          </a:blip>
          <a:stretch>
            <a:fillRect/>
          </a:stretch>
        </p:blipFill>
        <p:spPr>
          <a:xfrm>
            <a:off x="152400" y="1280041"/>
            <a:ext cx="8839202" cy="3750896"/>
          </a:xfrm>
          <a:prstGeom prst="rect">
            <a:avLst/>
          </a:prstGeom>
          <a:noFill/>
          <a:ln>
            <a:noFill/>
          </a:ln>
        </p:spPr>
      </p:pic>
      <p:sp>
        <p:nvSpPr>
          <p:cNvPr id="59" name="Google Shape;59;g1a0818ac6d4_1_12"/>
          <p:cNvSpPr txBox="1"/>
          <p:nvPr/>
        </p:nvSpPr>
        <p:spPr>
          <a:xfrm>
            <a:off x="1108650" y="5209725"/>
            <a:ext cx="5651100" cy="369300"/>
          </a:xfrm>
          <a:prstGeom prst="rect">
            <a:avLst/>
          </a:prstGeom>
          <a:noFill/>
          <a:ln>
            <a:noFill/>
          </a:ln>
        </p:spPr>
        <p:txBody>
          <a:bodyPr anchorCtr="0" anchor="t" bIns="91425" lIns="91425" spcFirstLastPara="1" rIns="91425" wrap="square" tIns="91425">
            <a:spAutoFit/>
          </a:bodyPr>
          <a:lstStyle/>
          <a:p>
            <a:pPr indent="457200" lvl="0" marL="0" rtl="0" algn="just">
              <a:spcBef>
                <a:spcPts val="0"/>
              </a:spcBef>
              <a:spcAft>
                <a:spcPts val="0"/>
              </a:spcAft>
              <a:buNone/>
            </a:pPr>
            <a:r>
              <a:rPr lang="en-US" sz="1200">
                <a:latin typeface="等线"/>
                <a:ea typeface="等线"/>
                <a:cs typeface="等线"/>
                <a:sym typeface="等线"/>
              </a:rPr>
              <a:t>Concentrate more on the dynamic and control.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5"/>
          <p:cNvSpPr txBox="1"/>
          <p:nvPr/>
        </p:nvSpPr>
        <p:spPr>
          <a:xfrm>
            <a:off x="505691" y="55799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Matlab method</a:t>
            </a:r>
            <a:endParaRPr b="1" i="0" sz="2000" u="none" cap="none" strike="noStrike">
              <a:solidFill>
                <a:srgbClr val="000000"/>
              </a:solidFill>
              <a:latin typeface="Arial"/>
              <a:ea typeface="Arial"/>
              <a:cs typeface="Arial"/>
              <a:sym typeface="Arial"/>
            </a:endParaRPr>
          </a:p>
        </p:txBody>
      </p:sp>
      <p:sp>
        <p:nvSpPr>
          <p:cNvPr id="65" name="Google Shape;65;p5"/>
          <p:cNvSpPr txBox="1"/>
          <p:nvPr/>
        </p:nvSpPr>
        <p:spPr>
          <a:xfrm>
            <a:off x="1228825" y="1050600"/>
            <a:ext cx="53313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-Controller:</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-Planner ： - </a:t>
            </a:r>
            <a:r>
              <a:rPr b="1" lang="en-US" sz="2000"/>
              <a:t>RRT (main)</a:t>
            </a:r>
            <a:endParaRPr b="1" sz="2000"/>
          </a:p>
          <a:p>
            <a:pPr indent="0" lvl="0" marL="0" rtl="0" algn="l">
              <a:spcBef>
                <a:spcPts val="0"/>
              </a:spcBef>
              <a:spcAft>
                <a:spcPts val="0"/>
              </a:spcAft>
              <a:buNone/>
            </a:pPr>
            <a:r>
              <a:rPr b="1" lang="en-US" sz="2000"/>
              <a:t>			 - Inverse Kinematic &amp; Linear</a:t>
            </a:r>
            <a:endParaRPr b="1" sz="2000"/>
          </a:p>
          <a:p>
            <a:pPr indent="0" lvl="0" marL="0" rtl="0" algn="l">
              <a:spcBef>
                <a:spcPts val="0"/>
              </a:spcBef>
              <a:spcAft>
                <a:spcPts val="0"/>
              </a:spcAft>
              <a:buNone/>
            </a:pPr>
            <a:r>
              <a:rPr b="1" lang="en-US" sz="2000"/>
              <a:t>			 - None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p:txBody>
      </p:sp>
      <p:pic>
        <p:nvPicPr>
          <p:cNvPr descr="{&quot;mathml&quot;:&quot;&lt;math style=\&quot;font-family:stix;font-size:16px;\&quot; xmlns=\&quot;http://www.w3.org/1998/Math/MathML\&quot;&gt;&lt;mstyle mathsize=\&quot;16px\&quot;&gt;&lt;mover&gt;&lt;mi&gt;&amp;#x3B8;&lt;/mi&gt;&lt;mo&gt;&amp;#xA8;&lt;/mo&gt;&lt;/mover&gt;&lt;mo&gt;=&lt;/mo&gt;&lt;msub&gt;&lt;mi&gt;k&lt;/mi&gt;&lt;mi&gt;p&lt;/mi&gt;&lt;/msub&gt;&lt;mi&gt;&amp;#x3B8;&lt;/mi&gt;&lt;mo&gt;+&lt;/mo&gt;&lt;msub&gt;&lt;mi&gt;k&lt;/mi&gt;&lt;mi&gt;d&lt;/mi&gt;&lt;/msub&gt;&lt;mover&gt;&lt;mi&gt;&amp;#x3B8;&lt;/mi&gt;&lt;mo&gt;&amp;#x2D9;&lt;/mo&gt;&lt;/mover&gt;&lt;/mstyle&gt;&lt;/math&gt;&quot;,&quot;truncated&quot;:false}" id="66" name="Google Shape;66;p5" title="theta （ 小写 ） 有 ¨ 在上方 等於 k 下標 p theta （ 小写 ） 加 k 下標 d theta （ 小写 ） 有 點 在上方"/>
          <p:cNvPicPr preferRelativeResize="0"/>
          <p:nvPr/>
        </p:nvPicPr>
        <p:blipFill>
          <a:blip r:embed="rId3">
            <a:alphaModFix/>
          </a:blip>
          <a:stretch>
            <a:fillRect/>
          </a:stretch>
        </p:blipFill>
        <p:spPr>
          <a:xfrm>
            <a:off x="4058525" y="1146375"/>
            <a:ext cx="1884775" cy="492600"/>
          </a:xfrm>
          <a:prstGeom prst="rect">
            <a:avLst/>
          </a:prstGeom>
          <a:noFill/>
          <a:ln>
            <a:noFill/>
          </a:ln>
        </p:spPr>
      </p:pic>
      <p:pic>
        <p:nvPicPr>
          <p:cNvPr descr="{&quot;mathml&quot;:&quot;&lt;math style=\&quot;font-family:stix;font-size:16px;\&quot; xmlns=\&quot;http://www.w3.org/1998/Math/MathML\&quot;&gt;&lt;mstyle mathsize=\&quot;16px\&quot;&gt;&lt;mi&gt;&amp;#x3C4;&lt;/mi&gt;&lt;mo&gt;=&lt;/mo&gt;&lt;mi&gt;D&lt;/mi&gt;&lt;mfenced&gt;&lt;mi&gt;q&lt;/mi&gt;&lt;/mfenced&gt;&lt;mover&gt;&lt;mi&gt;q&lt;/mi&gt;&lt;mo&gt;&amp;#xA8;&lt;/mo&gt;&lt;/mover&gt;&lt;mo&gt;+&lt;/mo&gt;&lt;mi&gt;C&lt;/mi&gt;&lt;mfenced&gt;&lt;mrow&gt;&lt;mi&gt;q&lt;/mi&gt;&lt;mo&gt;,&lt;/mo&gt;&lt;mover&gt;&lt;mi&gt;q&lt;/mi&gt;&lt;mo&gt;&amp;#x2D9;&lt;/mo&gt;&lt;/mover&gt;&lt;/mrow&gt;&lt;/mfenced&gt;&lt;mover&gt;&lt;mi&gt;q&lt;/mi&gt;&lt;mo&gt;&amp;#x2D9;&lt;/mo&gt;&lt;/mover&gt;&lt;mo&gt;+&lt;/mo&gt;&lt;mi&gt;g&lt;/mi&gt;&lt;mfenced&gt;&lt;mi&gt;q&lt;/mi&gt;&lt;/mfenced&gt;&lt;/mstyle&gt;&lt;/math&gt;&quot;,&quot;truncated&quot;:false}" id="67" name="Google Shape;67;p5" title="tau （ 小写 ） 等於 D 左小括號 q 右小括號 q 有 ¨ 在上方 加 C 左小括號 q 逗號 q 有 點 在上方 右小括號 q 有 點 在上方 加 g 左小括號 q 右小括號"/>
          <p:cNvPicPr preferRelativeResize="0"/>
          <p:nvPr/>
        </p:nvPicPr>
        <p:blipFill>
          <a:blip r:embed="rId4">
            <a:alphaModFix/>
          </a:blip>
          <a:stretch>
            <a:fillRect/>
          </a:stretch>
        </p:blipFill>
        <p:spPr>
          <a:xfrm>
            <a:off x="3475925" y="2402963"/>
            <a:ext cx="3985075" cy="24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a0818ac6d4_1_5"/>
          <p:cNvSpPr txBox="1"/>
          <p:nvPr/>
        </p:nvSpPr>
        <p:spPr>
          <a:xfrm>
            <a:off x="505691" y="55799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
        <p:nvSpPr>
          <p:cNvPr id="73" name="Google Shape;73;g1a0818ac6d4_1_5"/>
          <p:cNvSpPr txBox="1"/>
          <p:nvPr/>
        </p:nvSpPr>
        <p:spPr>
          <a:xfrm>
            <a:off x="441175" y="227800"/>
            <a:ext cx="5331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-Controller:</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p:txBody>
      </p:sp>
      <p:pic>
        <p:nvPicPr>
          <p:cNvPr descr="{&quot;mathml&quot;:&quot;&lt;math style=\&quot;font-family:stix;font-size:16px;\&quot; xmlns=\&quot;http://www.w3.org/1998/Math/MathML\&quot;&gt;&lt;mstyle mathsize=\&quot;16px\&quot;&gt;&lt;mover&gt;&lt;mi&gt;&amp;#x3B8;&lt;/mi&gt;&lt;mo&gt;&amp;#xA8;&lt;/mo&gt;&lt;/mover&gt;&lt;mo&gt;=&lt;/mo&gt;&lt;msub&gt;&lt;mi&gt;k&lt;/mi&gt;&lt;mi&gt;p&lt;/mi&gt;&lt;/msub&gt;&lt;mi&gt;&amp;#x3B8;&lt;/mi&gt;&lt;mo&gt;+&lt;/mo&gt;&lt;msub&gt;&lt;mi&gt;k&lt;/mi&gt;&lt;mi&gt;d&lt;/mi&gt;&lt;/msub&gt;&lt;mover&gt;&lt;mi&gt;&amp;#x3B8;&lt;/mi&gt;&lt;mo&gt;&amp;#x2D9;&lt;/mo&gt;&lt;/mover&gt;&lt;/mstyle&gt;&lt;/math&gt;&quot;,&quot;truncated&quot;:false}" id="74" name="Google Shape;74;g1a0818ac6d4_1_5" title="theta （ 小写 ） 有 ¨ 在上方 等於 k 下標 p theta （ 小写 ） 加 k 下標 d theta （ 小写 ） 有 點 在上方"/>
          <p:cNvPicPr preferRelativeResize="0"/>
          <p:nvPr/>
        </p:nvPicPr>
        <p:blipFill>
          <a:blip r:embed="rId3">
            <a:alphaModFix/>
          </a:blip>
          <a:stretch>
            <a:fillRect/>
          </a:stretch>
        </p:blipFill>
        <p:spPr>
          <a:xfrm>
            <a:off x="4241915" y="815775"/>
            <a:ext cx="1603360" cy="419050"/>
          </a:xfrm>
          <a:prstGeom prst="rect">
            <a:avLst/>
          </a:prstGeom>
          <a:noFill/>
          <a:ln>
            <a:noFill/>
          </a:ln>
        </p:spPr>
      </p:pic>
      <p:pic>
        <p:nvPicPr>
          <p:cNvPr descr="{&quot;mathml&quot;:&quot;&lt;math style=\&quot;font-family:stix;font-size:16px;\&quot; xmlns=\&quot;http://www.w3.org/1998/Math/MathML\&quot;&gt;&lt;mstyle mathsize=\&quot;16px\&quot;&gt;&lt;mi&gt;&amp;#x3C4;&lt;/mi&gt;&lt;mo&gt;=&lt;/mo&gt;&lt;mi&gt;D&lt;/mi&gt;&lt;mfenced&gt;&lt;mi&gt;q&lt;/mi&gt;&lt;/mfenced&gt;&lt;mover&gt;&lt;mi&gt;q&lt;/mi&gt;&lt;mo&gt;&amp;#xA8;&lt;/mo&gt;&lt;/mover&gt;&lt;mo&gt;+&lt;/mo&gt;&lt;mi&gt;C&lt;/mi&gt;&lt;mfenced&gt;&lt;mrow&gt;&lt;mi&gt;q&lt;/mi&gt;&lt;mo&gt;,&lt;/mo&gt;&lt;mover&gt;&lt;mi&gt;q&lt;/mi&gt;&lt;mo&gt;&amp;#x2D9;&lt;/mo&gt;&lt;/mover&gt;&lt;/mrow&gt;&lt;/mfenced&gt;&lt;mover&gt;&lt;mi&gt;q&lt;/mi&gt;&lt;mo&gt;&amp;#x2D9;&lt;/mo&gt;&lt;/mover&gt;&lt;mo&gt;+&lt;/mo&gt;&lt;mi&gt;g&lt;/mi&gt;&lt;mfenced&gt;&lt;mi&gt;q&lt;/mi&gt;&lt;/mfenced&gt;&lt;/mstyle&gt;&lt;/math&gt;&quot;,&quot;truncated&quot;:false}" id="75" name="Google Shape;75;g1a0818ac6d4_1_5" title="tau （ 小写 ） 等於 D 左小括號 q 右小括號 q 有 ¨ 在上方 加 C 左小括號 q 逗號 q 有 點 在上方 右小括號 q 有 點 在上方 加 g 左小括號 q 右小括號"/>
          <p:cNvPicPr preferRelativeResize="0"/>
          <p:nvPr/>
        </p:nvPicPr>
        <p:blipFill>
          <a:blip r:embed="rId4">
            <a:alphaModFix/>
          </a:blip>
          <a:stretch>
            <a:fillRect/>
          </a:stretch>
        </p:blipFill>
        <p:spPr>
          <a:xfrm>
            <a:off x="3510775" y="1596625"/>
            <a:ext cx="3985075" cy="249075"/>
          </a:xfrm>
          <a:prstGeom prst="rect">
            <a:avLst/>
          </a:prstGeom>
          <a:noFill/>
          <a:ln>
            <a:noFill/>
          </a:ln>
        </p:spPr>
      </p:pic>
      <p:pic>
        <p:nvPicPr>
          <p:cNvPr id="76" name="Google Shape;76;g1a0818ac6d4_1_5"/>
          <p:cNvPicPr preferRelativeResize="0"/>
          <p:nvPr/>
        </p:nvPicPr>
        <p:blipFill>
          <a:blip r:embed="rId5">
            <a:alphaModFix/>
          </a:blip>
          <a:stretch>
            <a:fillRect/>
          </a:stretch>
        </p:blipFill>
        <p:spPr>
          <a:xfrm>
            <a:off x="2541150" y="2207500"/>
            <a:ext cx="5330768" cy="3470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1a0818ac6d4_1_22"/>
          <p:cNvSpPr txBox="1"/>
          <p:nvPr/>
        </p:nvSpPr>
        <p:spPr>
          <a:xfrm>
            <a:off x="505691" y="557991"/>
            <a:ext cx="8132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p:txBody>
      </p:sp>
      <p:sp>
        <p:nvSpPr>
          <p:cNvPr id="82" name="Google Shape;82;g1a0818ac6d4_1_22"/>
          <p:cNvSpPr txBox="1"/>
          <p:nvPr/>
        </p:nvSpPr>
        <p:spPr>
          <a:xfrm>
            <a:off x="441175" y="227800"/>
            <a:ext cx="5331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-Planner:</a:t>
            </a:r>
            <a:endParaRPr b="1" sz="2000"/>
          </a:p>
          <a:p>
            <a:pPr indent="0" lvl="0" marL="0" rtl="0" algn="l">
              <a:spcBef>
                <a:spcPts val="0"/>
              </a:spcBef>
              <a:spcAft>
                <a:spcPts val="0"/>
              </a:spcAft>
              <a:buNone/>
            </a:pPr>
            <a:r>
              <a:rPr b="1" lang="en-US" sz="2000"/>
              <a:t>Event-&gt;Actions -&gt; Command</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a:p>
            <a:pPr indent="0" lvl="0" marL="0" rtl="0" algn="l">
              <a:spcBef>
                <a:spcPts val="0"/>
              </a:spcBef>
              <a:spcAft>
                <a:spcPts val="0"/>
              </a:spcAft>
              <a:buNone/>
            </a:pPr>
            <a:r>
              <a:t/>
            </a:r>
            <a:endParaRPr b="1" sz="2000"/>
          </a:p>
        </p:txBody>
      </p:sp>
      <p:pic>
        <p:nvPicPr>
          <p:cNvPr id="83" name="Google Shape;83;g1a0818ac6d4_1_22"/>
          <p:cNvPicPr preferRelativeResize="0"/>
          <p:nvPr/>
        </p:nvPicPr>
        <p:blipFill>
          <a:blip r:embed="rId3">
            <a:alphaModFix/>
          </a:blip>
          <a:stretch>
            <a:fillRect/>
          </a:stretch>
        </p:blipFill>
        <p:spPr>
          <a:xfrm>
            <a:off x="994738" y="3714625"/>
            <a:ext cx="7154526" cy="2179976"/>
          </a:xfrm>
          <a:prstGeom prst="rect">
            <a:avLst/>
          </a:prstGeom>
          <a:noFill/>
          <a:ln>
            <a:noFill/>
          </a:ln>
        </p:spPr>
      </p:pic>
      <p:pic>
        <p:nvPicPr>
          <p:cNvPr id="84" name="Google Shape;84;g1a0818ac6d4_1_22"/>
          <p:cNvPicPr preferRelativeResize="0"/>
          <p:nvPr/>
        </p:nvPicPr>
        <p:blipFill>
          <a:blip r:embed="rId4">
            <a:alphaModFix/>
          </a:blip>
          <a:stretch>
            <a:fillRect/>
          </a:stretch>
        </p:blipFill>
        <p:spPr>
          <a:xfrm>
            <a:off x="4170124" y="227793"/>
            <a:ext cx="5331299" cy="33135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3">
      <a:dk1>
        <a:srgbClr val="99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28">
      <a:dk1>
        <a:srgbClr val="990000"/>
      </a:dk1>
      <a:lt1>
        <a:srgbClr val="FFCC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