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8"/>
  </p:notesMasterIdLst>
  <p:sldIdLst>
    <p:sldId id="257" r:id="rId2"/>
    <p:sldId id="259" r:id="rId3"/>
    <p:sldId id="276" r:id="rId4"/>
    <p:sldId id="273" r:id="rId5"/>
    <p:sldId id="272" r:id="rId6"/>
    <p:sldId id="285" r:id="rId7"/>
    <p:sldId id="277" r:id="rId8"/>
    <p:sldId id="264" r:id="rId9"/>
    <p:sldId id="280" r:id="rId10"/>
    <p:sldId id="284" r:id="rId11"/>
    <p:sldId id="286" r:id="rId12"/>
    <p:sldId id="282" r:id="rId13"/>
    <p:sldId id="283" r:id="rId14"/>
    <p:sldId id="278" r:id="rId15"/>
    <p:sldId id="279" r:id="rId16"/>
    <p:sldId id="270" r:id="rId17"/>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77305-5555-4F75-A98A-E4A4AFE81357}">
          <p14:sldIdLst>
            <p14:sldId id="257"/>
            <p14:sldId id="259"/>
            <p14:sldId id="276"/>
            <p14:sldId id="273"/>
            <p14:sldId id="272"/>
            <p14:sldId id="285"/>
            <p14:sldId id="277"/>
            <p14:sldId id="264"/>
            <p14:sldId id="280"/>
            <p14:sldId id="284"/>
            <p14:sldId id="286"/>
            <p14:sldId id="282"/>
            <p14:sldId id="283"/>
            <p14:sldId id="278"/>
            <p14:sldId id="279"/>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818"/>
    <a:srgbClr val="56565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6683" autoAdjust="0"/>
  </p:normalViewPr>
  <p:slideViewPr>
    <p:cSldViewPr showGuides="1">
      <p:cViewPr>
        <p:scale>
          <a:sx n="125" d="100"/>
          <a:sy n="125" d="100"/>
        </p:scale>
        <p:origin x="2712" y="115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000D9-2858-4F4C-AF5C-64F79A7C2410}" type="datetimeFigureOut">
              <a:rPr lang="en-US" smtClean="0"/>
              <a:t>4/28/2021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7FAF7-5C4E-4642-B377-C3A2CDCC9DA1}" type="slidenum">
              <a:rPr lang="en-US" smtClean="0"/>
              <a:t>‹#›</a:t>
            </a:fld>
            <a:endParaRPr lang="en-US"/>
          </a:p>
        </p:txBody>
      </p:sp>
    </p:spTree>
    <p:extLst>
      <p:ext uri="{BB962C8B-B14F-4D97-AF65-F5344CB8AC3E}">
        <p14:creationId xmlns:p14="http://schemas.microsoft.com/office/powerpoint/2010/main" val="281955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Induct</a:t>
            </a:r>
            <a:r>
              <a:rPr lang="de-DE" dirty="0"/>
              <a:t> </a:t>
            </a:r>
            <a:r>
              <a:rPr lang="de-DE" dirty="0" err="1"/>
              <a:t>Hypotheses</a:t>
            </a:r>
            <a:r>
              <a:rPr lang="de-DE" dirty="0"/>
              <a:t> </a:t>
            </a:r>
            <a:r>
              <a:rPr lang="de-DE" dirty="0" err="1"/>
              <a:t>from</a:t>
            </a:r>
            <a:r>
              <a:rPr lang="de-DE" dirty="0"/>
              <a:t> explorative </a:t>
            </a:r>
            <a:r>
              <a:rPr lang="de-DE" dirty="0" err="1"/>
              <a:t>observations</a:t>
            </a:r>
            <a:endParaRPr lang="de-DE" dirty="0"/>
          </a:p>
          <a:p>
            <a:r>
              <a:rPr lang="de-DE" dirty="0" err="1"/>
              <a:t>Deduct</a:t>
            </a:r>
            <a:r>
              <a:rPr lang="de-DE" dirty="0"/>
              <a:t> </a:t>
            </a:r>
            <a:r>
              <a:rPr lang="de-DE" dirty="0" err="1"/>
              <a:t>predictions</a:t>
            </a:r>
            <a:r>
              <a:rPr lang="de-DE" dirty="0"/>
              <a:t> </a:t>
            </a:r>
            <a:r>
              <a:rPr lang="de-DE" dirty="0" err="1"/>
              <a:t>from</a:t>
            </a:r>
            <a:r>
              <a:rPr lang="de-DE" dirty="0"/>
              <a:t> </a:t>
            </a:r>
            <a:r>
              <a:rPr lang="de-DE" dirty="0" err="1"/>
              <a:t>hypothesis</a:t>
            </a:r>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4</a:t>
            </a:fld>
            <a:endParaRPr lang="en-US"/>
          </a:p>
        </p:txBody>
      </p:sp>
    </p:spTree>
    <p:extLst>
      <p:ext uri="{BB962C8B-B14F-4D97-AF65-F5344CB8AC3E}">
        <p14:creationId xmlns:p14="http://schemas.microsoft.com/office/powerpoint/2010/main" val="2978169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Induct</a:t>
            </a:r>
            <a:r>
              <a:rPr lang="de-DE" dirty="0"/>
              <a:t> </a:t>
            </a:r>
            <a:r>
              <a:rPr lang="de-DE" dirty="0" err="1"/>
              <a:t>Hypotheses</a:t>
            </a:r>
            <a:r>
              <a:rPr lang="de-DE" dirty="0"/>
              <a:t> </a:t>
            </a:r>
            <a:r>
              <a:rPr lang="de-DE" dirty="0" err="1"/>
              <a:t>from</a:t>
            </a:r>
            <a:r>
              <a:rPr lang="de-DE" dirty="0"/>
              <a:t> explorative </a:t>
            </a:r>
            <a:r>
              <a:rPr lang="de-DE" dirty="0" err="1"/>
              <a:t>observations</a:t>
            </a:r>
            <a:endParaRPr lang="de-DE" dirty="0"/>
          </a:p>
          <a:p>
            <a:r>
              <a:rPr lang="de-DE" dirty="0" err="1"/>
              <a:t>Deduct</a:t>
            </a:r>
            <a:r>
              <a:rPr lang="de-DE" dirty="0"/>
              <a:t> </a:t>
            </a:r>
            <a:r>
              <a:rPr lang="de-DE" dirty="0" err="1"/>
              <a:t>predictions</a:t>
            </a:r>
            <a:r>
              <a:rPr lang="de-DE" dirty="0"/>
              <a:t> </a:t>
            </a:r>
            <a:r>
              <a:rPr lang="de-DE" dirty="0" err="1"/>
              <a:t>from</a:t>
            </a:r>
            <a:r>
              <a:rPr lang="de-DE" dirty="0"/>
              <a:t> </a:t>
            </a:r>
            <a:r>
              <a:rPr lang="de-DE" dirty="0" err="1"/>
              <a:t>hypothesis</a:t>
            </a:r>
            <a:endParaRPr lang="de-DE" dirty="0"/>
          </a:p>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5</a:t>
            </a:fld>
            <a:endParaRPr lang="en-US"/>
          </a:p>
        </p:txBody>
      </p:sp>
    </p:spTree>
    <p:extLst>
      <p:ext uri="{BB962C8B-B14F-4D97-AF65-F5344CB8AC3E}">
        <p14:creationId xmlns:p14="http://schemas.microsoft.com/office/powerpoint/2010/main" val="1491265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Standards?</a:t>
            </a:r>
          </a:p>
        </p:txBody>
      </p:sp>
      <p:sp>
        <p:nvSpPr>
          <p:cNvPr id="4" name="Slide Number Placeholder 3"/>
          <p:cNvSpPr>
            <a:spLocks noGrp="1"/>
          </p:cNvSpPr>
          <p:nvPr>
            <p:ph type="sldNum" sz="quarter" idx="5"/>
          </p:nvPr>
        </p:nvSpPr>
        <p:spPr/>
        <p:txBody>
          <a:bodyPr/>
          <a:lstStyle/>
          <a:p>
            <a:fld id="{C347FAF7-5C4E-4642-B377-C3A2CDCC9DA1}" type="slidenum">
              <a:rPr lang="en-US" smtClean="0"/>
              <a:t>8</a:t>
            </a:fld>
            <a:endParaRPr lang="en-US"/>
          </a:p>
        </p:txBody>
      </p:sp>
    </p:spTree>
    <p:extLst>
      <p:ext uri="{BB962C8B-B14F-4D97-AF65-F5344CB8AC3E}">
        <p14:creationId xmlns:p14="http://schemas.microsoft.com/office/powerpoint/2010/main" val="1610576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15</a:t>
            </a:fld>
            <a:endParaRPr lang="en-US"/>
          </a:p>
        </p:txBody>
      </p:sp>
    </p:spTree>
    <p:extLst>
      <p:ext uri="{BB962C8B-B14F-4D97-AF65-F5344CB8AC3E}">
        <p14:creationId xmlns:p14="http://schemas.microsoft.com/office/powerpoint/2010/main" val="19987762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1520" y="1707654"/>
            <a:ext cx="8640960" cy="1368152"/>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de-DE" dirty="0"/>
              <a:t>Textanalyse </a:t>
            </a:r>
            <a:br>
              <a:rPr lang="de-DE" dirty="0"/>
            </a:br>
            <a:r>
              <a:rPr lang="de-DE" dirty="0"/>
              <a:t>Woche 1 </a:t>
            </a:r>
          </a:p>
        </p:txBody>
      </p:sp>
      <p:pic>
        <p:nvPicPr>
          <p:cNvPr id="1027" name="Picture 3" descr="Erstes Foto: ein Chemiker im Labor, der eine Schutzbrille trägt und ein Reagenzglas in der Hand hält. Zweites Foto: Mathetower, auf dem sich das grüne TU-Logo dreht. Drittes Foto: zwei Studentinnen und ein Student, die gemeinsam in ein Buch schauen.Viertes Foto: Hängebahn." title="Vier Bilder vom Campus der TU Dortmu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96" y="3272755"/>
            <a:ext cx="9073008" cy="15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1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491630"/>
            <a:ext cx="8642350" cy="3240087"/>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679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Inhaltsplatzhalter 2"/>
          <p:cNvSpPr>
            <a:spLocks noGrp="1"/>
          </p:cNvSpPr>
          <p:nvPr>
            <p:ph sz="half" idx="12"/>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35525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Spalte">
    <p:spTree>
      <p:nvGrpSpPr>
        <p:cNvPr id="1" name=""/>
        <p:cNvGrpSpPr/>
        <p:nvPr/>
      </p:nvGrpSpPr>
      <p:grpSpPr>
        <a:xfrm>
          <a:off x="0" y="0"/>
          <a:ext cx="0" cy="0"/>
          <a:chOff x="0" y="0"/>
          <a:chExt cx="0" cy="0"/>
        </a:xfrm>
      </p:grpSpPr>
      <p:sp>
        <p:nvSpPr>
          <p:cNvPr id="9"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7" name="Bildplatzhalter 2"/>
          <p:cNvSpPr>
            <a:spLocks noGrp="1"/>
          </p:cNvSpPr>
          <p:nvPr>
            <p:ph type="pic" idx="1"/>
          </p:nvPr>
        </p:nvSpPr>
        <p:spPr>
          <a:xfrm>
            <a:off x="251522"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43493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alte + Bild">
    <p:spTree>
      <p:nvGrpSpPr>
        <p:cNvPr id="1" name=""/>
        <p:cNvGrpSpPr/>
        <p:nvPr/>
      </p:nvGrpSpPr>
      <p:grpSpPr>
        <a:xfrm>
          <a:off x="0" y="0"/>
          <a:ext cx="0" cy="0"/>
          <a:chOff x="0" y="0"/>
          <a:chExt cx="0" cy="0"/>
        </a:xfrm>
      </p:grpSpPr>
      <p:sp>
        <p:nvSpPr>
          <p:cNvPr id="10"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8" name="Inhaltsplatzhalter 2"/>
          <p:cNvSpPr>
            <a:spLocks noGrp="1"/>
          </p:cNvSpPr>
          <p:nvPr>
            <p:ph sz="half" idx="11"/>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7"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21724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chrift + 2 Bilder">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Bildplatzhalter 2"/>
          <p:cNvSpPr>
            <a:spLocks noGrp="1"/>
          </p:cNvSpPr>
          <p:nvPr>
            <p:ph type="pic" idx="10"/>
          </p:nvPr>
        </p:nvSpPr>
        <p:spPr>
          <a:xfrm>
            <a:off x="251520"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9"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latin typeface="Arial" panose="020B0604020202020204" pitchFamily="34" charset="0"/>
                <a:cs typeface="Arial" panose="020B0604020202020204" pitchFamily="34" charset="0"/>
              </a:rPr>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5718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groß">
    <p:spTree>
      <p:nvGrpSpPr>
        <p:cNvPr id="1" name=""/>
        <p:cNvGrpSpPr/>
        <p:nvPr/>
      </p:nvGrpSpPr>
      <p:grpSpPr>
        <a:xfrm>
          <a:off x="0" y="0"/>
          <a:ext cx="0" cy="0"/>
          <a:chOff x="0" y="0"/>
          <a:chExt cx="0" cy="0"/>
        </a:xfrm>
      </p:grpSpPr>
      <p:sp>
        <p:nvSpPr>
          <p:cNvPr id="5"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3" name="Bildplatzhalter 2"/>
          <p:cNvSpPr>
            <a:spLocks noGrp="1"/>
          </p:cNvSpPr>
          <p:nvPr>
            <p:ph type="pic" idx="1"/>
          </p:nvPr>
        </p:nvSpPr>
        <p:spPr>
          <a:xfrm>
            <a:off x="251520" y="1491630"/>
            <a:ext cx="8640960" cy="324036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6" name="Foliennummernplatzhalter 5"/>
          <p:cNvSpPr>
            <a:spLocks noGrp="1"/>
          </p:cNvSpPr>
          <p:nvPr>
            <p:ph type="sldNum" sz="quarter" idx="4"/>
          </p:nvPr>
        </p:nvSpPr>
        <p:spPr>
          <a:xfrm>
            <a:off x="8244408"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1212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pic>
        <p:nvPicPr>
          <p:cNvPr id="1026" name="Picture 2" descr="Außenbereich der Mensa, im Hintergrund der Mathe-Tower, auf dem sich das grüne TU-Logo dreht." title="Campus der TU Dortmund"/>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790" b="7297"/>
          <a:stretch/>
        </p:blipFill>
        <p:spPr bwMode="auto">
          <a:xfrm>
            <a:off x="972344" y="951655"/>
            <a:ext cx="7199312" cy="334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a:off x="1423511" y="4272166"/>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rot="10800000">
            <a:off x="7143817" y="4316877"/>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userDrawn="1"/>
        </p:nvSpPr>
        <p:spPr>
          <a:xfrm>
            <a:off x="0" y="4299942"/>
            <a:ext cx="9144000" cy="369332"/>
          </a:xfrm>
          <a:prstGeom prst="rect">
            <a:avLst/>
          </a:prstGeom>
          <a:noFill/>
        </p:spPr>
        <p:txBody>
          <a:bodyPr wrap="square" rtlCol="0">
            <a:spAutoFit/>
          </a:bodyPr>
          <a:lstStyle/>
          <a:p>
            <a:pPr algn="ctr"/>
            <a:r>
              <a:rPr lang="de-DE" dirty="0">
                <a:solidFill>
                  <a:srgbClr val="565656"/>
                </a:solidFill>
                <a:latin typeface="Arial" panose="020B0604020202020204" pitchFamily="34" charset="0"/>
                <a:cs typeface="Arial" panose="020B0604020202020204" pitchFamily="34" charset="0"/>
              </a:rPr>
              <a:t>www.tu-dortmund.de </a:t>
            </a:r>
          </a:p>
        </p:txBody>
      </p:sp>
    </p:spTree>
    <p:extLst>
      <p:ext uri="{BB962C8B-B14F-4D97-AF65-F5344CB8AC3E}">
        <p14:creationId xmlns:p14="http://schemas.microsoft.com/office/powerpoint/2010/main" val="13057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Gerade Verbindung 8"/>
          <p:cNvCxnSpPr/>
          <p:nvPr userDrawn="1"/>
        </p:nvCxnSpPr>
        <p:spPr>
          <a:xfrm>
            <a:off x="-2390" y="810102"/>
            <a:ext cx="9194688" cy="1"/>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4"/>
          <p:cNvSpPr txBox="1">
            <a:spLocks noChangeArrowheads="1"/>
          </p:cNvSpPr>
          <p:nvPr userDrawn="1"/>
        </p:nvSpPr>
        <p:spPr>
          <a:xfrm>
            <a:off x="137567" y="4764596"/>
            <a:ext cx="3056704" cy="2554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0" latinLnBrk="0" hangingPunct="0">
              <a:spcBef>
                <a:spcPct val="20000"/>
              </a:spcBef>
              <a:buClr>
                <a:schemeClr val="folHlink"/>
              </a:buClr>
              <a:buFont typeface="Wingdings" pitchFamily="2" charset="2"/>
              <a:buChar char="§"/>
              <a:defRPr sz="1800" kern="1200">
                <a:solidFill>
                  <a:srgbClr val="565656"/>
                </a:solidFill>
                <a:latin typeface="Arial" charset="0"/>
                <a:ea typeface="+mn-ea"/>
                <a:cs typeface="+mn-cs"/>
              </a:defRPr>
            </a:lvl1pPr>
            <a:lvl2pPr marL="742950" indent="-285750" algn="l" defTabSz="914400" rtl="0" eaLnBrk="0" latinLnBrk="0" hangingPunct="0">
              <a:spcBef>
                <a:spcPct val="20000"/>
              </a:spcBef>
              <a:buClr>
                <a:schemeClr val="folHlink"/>
              </a:buClr>
              <a:buFont typeface="Wingdings" pitchFamily="2" charset="2"/>
              <a:buChar char="§"/>
              <a:defRPr sz="1600" kern="1200">
                <a:solidFill>
                  <a:schemeClr val="tx1"/>
                </a:solidFill>
                <a:latin typeface="Arial" charset="0"/>
                <a:ea typeface="+mn-ea"/>
                <a:cs typeface="+mn-cs"/>
              </a:defRPr>
            </a:lvl2pPr>
            <a:lvl3pPr marL="11430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3pPr>
            <a:lvl4pPr marL="16002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4pPr>
            <a:lvl5pPr marL="20574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9pPr>
          </a:lstStyle>
          <a:p>
            <a:pPr eaLnBrk="1" hangingPunct="1">
              <a:spcBef>
                <a:spcPct val="0"/>
              </a:spcBef>
              <a:buClrTx/>
              <a:buFontTx/>
              <a:buNone/>
            </a:pPr>
            <a:r>
              <a:rPr lang="de-DE" altLang="de-DE" sz="1200" dirty="0">
                <a:latin typeface="Arial" panose="020B0604020202020204" pitchFamily="34" charset="0"/>
                <a:cs typeface="Arial" panose="020B0604020202020204" pitchFamily="34" charset="0"/>
              </a:rPr>
              <a:t>Schepens | Textanalyse</a:t>
            </a:r>
          </a:p>
        </p:txBody>
      </p:sp>
      <p:sp>
        <p:nvSpPr>
          <p:cNvPr id="5" name="Rectangle 13"/>
          <p:cNvSpPr>
            <a:spLocks noChangeArrowheads="1"/>
          </p:cNvSpPr>
          <p:nvPr userDrawn="1"/>
        </p:nvSpPr>
        <p:spPr bwMode="auto">
          <a:xfrm>
            <a:off x="4923279" y="184410"/>
            <a:ext cx="3960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Einrichtung/ </a:t>
            </a:r>
          </a:p>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Fakultät</a:t>
            </a:r>
          </a:p>
        </p:txBody>
      </p:sp>
      <p:pic>
        <p:nvPicPr>
          <p:cNvPr id="1026"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8361" y="17350"/>
            <a:ext cx="2843807" cy="78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D83F31E-5013-4257-AE76-1193CDD2E7C5}"/>
              </a:ext>
            </a:extLst>
          </p:cNvPr>
          <p:cNvPicPr>
            <a:picLocks noChangeAspect="1"/>
          </p:cNvPicPr>
          <p:nvPr userDrawn="1"/>
        </p:nvPicPr>
        <p:blipFill>
          <a:blip r:embed="rId11"/>
          <a:stretch>
            <a:fillRect/>
          </a:stretch>
        </p:blipFill>
        <p:spPr>
          <a:xfrm>
            <a:off x="7753999" y="62695"/>
            <a:ext cx="1331640" cy="705094"/>
          </a:xfrm>
          <a:prstGeom prst="rect">
            <a:avLst/>
          </a:prstGeom>
        </p:spPr>
      </p:pic>
    </p:spTree>
    <p:extLst>
      <p:ext uri="{BB962C8B-B14F-4D97-AF65-F5344CB8AC3E}">
        <p14:creationId xmlns:p14="http://schemas.microsoft.com/office/powerpoint/2010/main" val="2499342420"/>
      </p:ext>
    </p:extLst>
  </p:cSld>
  <p:clrMap bg1="lt1" tx1="dk1" bg2="lt2" tx2="dk2" accent1="accent1" accent2="accent2" accent3="accent3" accent4="accent4" accent5="accent5" accent6="accent6" hlink="hlink" folHlink="folHlink"/>
  <p:sldLayoutIdLst>
    <p:sldLayoutId id="2147483721" r:id="rId1"/>
    <p:sldLayoutId id="2147483740" r:id="rId2"/>
    <p:sldLayoutId id="2147483722" r:id="rId3"/>
    <p:sldLayoutId id="2147483738" r:id="rId4"/>
    <p:sldLayoutId id="2147483723" r:id="rId5"/>
    <p:sldLayoutId id="2147483737" r:id="rId6"/>
    <p:sldLayoutId id="2147483725" r:id="rId7"/>
    <p:sldLayoutId id="214748374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dortmund.de/forschung/forschungsethik/gute-wissenschaftliche-praxi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dortmund.de/forschung/forschungsethik/gute-wissenschaftliche-praxi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deutschlandfunknova.de/beitrag/betrug-ein-wissenschaftler-f%C3%A4lscht-forschungsdate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sz="quarter" idx="4294967295"/>
          </p:nvPr>
        </p:nvSpPr>
        <p:spPr>
          <a:xfrm>
            <a:off x="251520" y="1275606"/>
            <a:ext cx="8651304" cy="1728192"/>
          </a:xfrm>
          <a:prstGeom prst="rect">
            <a:avLst/>
          </a:prstGeom>
        </p:spPr>
        <p:txBody>
          <a:bodyPr/>
          <a:lstStyle/>
          <a:p>
            <a:pPr marL="0" indent="0" algn="ctr">
              <a:buNone/>
            </a:pPr>
            <a:r>
              <a:rPr lang="de-DE" sz="2800" b="1" dirty="0">
                <a:latin typeface="Arial" panose="020B0604020202020204" pitchFamily="34" charset="0"/>
                <a:cs typeface="Arial" panose="020B0604020202020204" pitchFamily="34" charset="0"/>
              </a:rPr>
              <a:t>Einführung in die Methoden der Textanalyse und des wissenschaftlichen Arbeitens</a:t>
            </a:r>
          </a:p>
          <a:p>
            <a:pPr marL="0" indent="0" algn="ctr">
              <a:buNone/>
            </a:pPr>
            <a:r>
              <a:rPr lang="de-DE" sz="2800" dirty="0">
                <a:latin typeface="Arial" panose="020B0604020202020204" pitchFamily="34" charset="0"/>
                <a:cs typeface="Arial" panose="020B0604020202020204" pitchFamily="34" charset="0"/>
              </a:rPr>
              <a:t>3. Sitzung: Wissenschaft</a:t>
            </a:r>
          </a:p>
          <a:p>
            <a:pPr marL="0" indent="0" algn="ctr">
              <a:buNone/>
            </a:pPr>
            <a:r>
              <a:rPr lang="de-DE" sz="2800" dirty="0">
                <a:latin typeface="Arial" panose="020B0604020202020204" pitchFamily="34" charset="0"/>
                <a:cs typeface="Arial" panose="020B0604020202020204" pitchFamily="34" charset="0"/>
              </a:rPr>
              <a:t>28.04.21</a:t>
            </a:r>
          </a:p>
        </p:txBody>
      </p:sp>
    </p:spTree>
    <p:extLst>
      <p:ext uri="{BB962C8B-B14F-4D97-AF65-F5344CB8AC3E}">
        <p14:creationId xmlns:p14="http://schemas.microsoft.com/office/powerpoint/2010/main" val="350619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C3E5-1E21-461C-B596-F7E632DBDA2E}"/>
              </a:ext>
            </a:extLst>
          </p:cNvPr>
          <p:cNvSpPr>
            <a:spLocks noGrp="1"/>
          </p:cNvSpPr>
          <p:nvPr>
            <p:ph type="title"/>
          </p:nvPr>
        </p:nvSpPr>
        <p:spPr/>
        <p:txBody>
          <a:bodyPr/>
          <a:lstStyle/>
          <a:p>
            <a:r>
              <a:rPr lang="de-DE" dirty="0"/>
              <a:t>Bewertung wissenschaftlicher Qualität </a:t>
            </a:r>
          </a:p>
        </p:txBody>
      </p:sp>
      <p:sp>
        <p:nvSpPr>
          <p:cNvPr id="3" name="Text Placeholder 2">
            <a:extLst>
              <a:ext uri="{FF2B5EF4-FFF2-40B4-BE49-F238E27FC236}">
                <a16:creationId xmlns:a16="http://schemas.microsoft.com/office/drawing/2014/main" id="{BC174FF6-D14E-47E6-B8F3-4DC39D0021A7}"/>
              </a:ext>
            </a:extLst>
          </p:cNvPr>
          <p:cNvSpPr>
            <a:spLocks noGrp="1"/>
          </p:cNvSpPr>
          <p:nvPr>
            <p:ph type="body" sz="quarter" idx="10"/>
          </p:nvPr>
        </p:nvSpPr>
        <p:spPr/>
        <p:txBody>
          <a:bodyPr/>
          <a:lstStyle/>
          <a:p>
            <a:pPr marL="457200" lvl="0" indent="-457200">
              <a:buFont typeface="+mj-lt"/>
              <a:buAutoNum type="arabicPeriod"/>
            </a:pPr>
            <a:r>
              <a:rPr lang="de-DE" sz="1400" dirty="0">
                <a:solidFill>
                  <a:schemeClr val="tx1"/>
                </a:solidFill>
              </a:rPr>
              <a:t>Inhaltliche Relevanz</a:t>
            </a:r>
          </a:p>
          <a:p>
            <a:pPr marL="457200" lvl="0" indent="-457200">
              <a:buFont typeface="+mj-lt"/>
              <a:buAutoNum type="arabicPeriod"/>
            </a:pPr>
            <a:r>
              <a:rPr lang="de-DE" sz="1400" dirty="0">
                <a:solidFill>
                  <a:schemeClr val="tx1"/>
                </a:solidFill>
              </a:rPr>
              <a:t>Methodische Strenge</a:t>
            </a:r>
          </a:p>
          <a:p>
            <a:pPr marL="457200" lvl="0" indent="-457200">
              <a:buFont typeface="+mj-lt"/>
              <a:buAutoNum type="arabicPeriod"/>
            </a:pPr>
            <a:r>
              <a:rPr lang="de-DE" sz="1400" b="1" dirty="0">
                <a:solidFill>
                  <a:schemeClr val="tx1"/>
                </a:solidFill>
              </a:rPr>
              <a:t>Ethische Strenge </a:t>
            </a:r>
            <a:r>
              <a:rPr lang="de-DE" sz="1400" b="1" dirty="0">
                <a:solidFill>
                  <a:schemeClr val="tx1"/>
                </a:solidFill>
                <a:sym typeface="Wingdings" panose="05000000000000000000" pitchFamily="2" charset="2"/>
              </a:rPr>
              <a:t> Bewertung durch Ethikkommission</a:t>
            </a:r>
            <a:endParaRPr lang="de-DE" sz="1400" b="1" dirty="0">
              <a:solidFill>
                <a:schemeClr val="tx1"/>
              </a:solidFill>
            </a:endParaRPr>
          </a:p>
          <a:p>
            <a:pPr marL="457200" lvl="0" indent="-457200">
              <a:buFont typeface="+mj-lt"/>
              <a:buAutoNum type="arabicPeriod"/>
            </a:pPr>
            <a:r>
              <a:rPr lang="de-DE" sz="1400" dirty="0">
                <a:solidFill>
                  <a:schemeClr val="tx1"/>
                </a:solidFill>
              </a:rPr>
              <a:t>Präsentationsqualität</a:t>
            </a:r>
          </a:p>
          <a:p>
            <a:pPr marL="0" indent="0">
              <a:buNone/>
            </a:pPr>
            <a:endParaRPr lang="de-DE" sz="1400" dirty="0">
              <a:solidFill>
                <a:schemeClr val="tx1"/>
              </a:solidFill>
            </a:endParaRPr>
          </a:p>
          <a:p>
            <a:pPr lvl="0">
              <a:buFont typeface="Wingdings" panose="05000000000000000000" pitchFamily="2" charset="2"/>
              <a:buChar char="à"/>
            </a:pPr>
            <a:r>
              <a:rPr lang="de-DE" sz="1400" dirty="0">
                <a:solidFill>
                  <a:schemeClr val="tx1"/>
                </a:solidFill>
                <a:sym typeface="Wingdings" panose="05000000000000000000" pitchFamily="2" charset="2"/>
              </a:rPr>
              <a:t>K</a:t>
            </a:r>
            <a:r>
              <a:rPr lang="de-DE" sz="1400" dirty="0">
                <a:solidFill>
                  <a:schemeClr val="tx1"/>
                </a:solidFill>
              </a:rPr>
              <a:t>ontinuierlich: mehr oder minder gute oder schlechte wissenschaftliche Studie</a:t>
            </a:r>
          </a:p>
          <a:p>
            <a:endParaRPr lang="de-DE" sz="1400" dirty="0">
              <a:solidFill>
                <a:schemeClr val="tx1"/>
              </a:solidFill>
            </a:endParaRPr>
          </a:p>
          <a:p>
            <a:r>
              <a:rPr lang="de-DE" sz="1400" dirty="0">
                <a:solidFill>
                  <a:schemeClr val="tx1"/>
                </a:solidFill>
              </a:rPr>
              <a:t>Was ist eine gute Theorie?:</a:t>
            </a:r>
          </a:p>
          <a:p>
            <a:pPr lvl="1">
              <a:buFontTx/>
              <a:buChar char="-"/>
            </a:pPr>
            <a:r>
              <a:rPr lang="de-DE" sz="1400" dirty="0">
                <a:latin typeface="Arial" panose="020B0604020202020204" pitchFamily="34" charset="0"/>
                <a:cs typeface="Arial" panose="020B0604020202020204" pitchFamily="34" charset="0"/>
              </a:rPr>
              <a:t>Mehr als nur empirischen Bewährung </a:t>
            </a:r>
          </a:p>
          <a:p>
            <a:pPr lvl="1">
              <a:buFontTx/>
              <a:buChar char="-"/>
            </a:pPr>
            <a:r>
              <a:rPr lang="de-DE" sz="1400" dirty="0">
                <a:latin typeface="Arial" panose="020B0604020202020204" pitchFamily="34" charset="0"/>
                <a:cs typeface="Arial" panose="020B0604020202020204" pitchFamily="34" charset="0"/>
              </a:rPr>
              <a:t>Erklärungskraft! </a:t>
            </a:r>
          </a:p>
          <a:p>
            <a:pPr lvl="1">
              <a:buFontTx/>
              <a:buChar char="-"/>
            </a:pPr>
            <a:r>
              <a:rPr lang="de-DE" sz="1400" dirty="0">
                <a:latin typeface="Arial" panose="020B0604020202020204" pitchFamily="34" charset="0"/>
                <a:cs typeface="Arial" panose="020B0604020202020204" pitchFamily="34" charset="0"/>
              </a:rPr>
              <a:t>zahlreiche interessante Hypothesen ableitbar </a:t>
            </a:r>
          </a:p>
          <a:p>
            <a:pPr lvl="1">
              <a:buFontTx/>
              <a:buChar char="-"/>
            </a:pPr>
            <a:r>
              <a:rPr lang="de-DE" sz="1400" dirty="0">
                <a:latin typeface="Arial" panose="020B0604020202020204" pitchFamily="34" charset="0"/>
                <a:cs typeface="Arial" panose="020B0604020202020204" pitchFamily="34" charset="0"/>
              </a:rPr>
              <a:t>innovative Ideen für die Forschung zu gewinnen </a:t>
            </a:r>
          </a:p>
          <a:p>
            <a:endParaRPr lang="de-DE" sz="1400" dirty="0">
              <a:solidFill>
                <a:schemeClr val="tx1"/>
              </a:solidFill>
            </a:endParaRPr>
          </a:p>
        </p:txBody>
      </p:sp>
    </p:spTree>
    <p:extLst>
      <p:ext uri="{BB962C8B-B14F-4D97-AF65-F5344CB8AC3E}">
        <p14:creationId xmlns:p14="http://schemas.microsoft.com/office/powerpoint/2010/main" val="30132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5EA6-D8A3-4680-935C-6005A95F14A8}"/>
              </a:ext>
            </a:extLst>
          </p:cNvPr>
          <p:cNvSpPr>
            <a:spLocks noGrp="1"/>
          </p:cNvSpPr>
          <p:nvPr>
            <p:ph type="title"/>
          </p:nvPr>
        </p:nvSpPr>
        <p:spPr/>
        <p:txBody>
          <a:bodyPr/>
          <a:lstStyle/>
          <a:p>
            <a:r>
              <a:rPr lang="de-DE" dirty="0"/>
              <a:t>Prinzipien guter wissenschaftlicher Praxis </a:t>
            </a:r>
          </a:p>
        </p:txBody>
      </p:sp>
      <p:sp>
        <p:nvSpPr>
          <p:cNvPr id="3" name="Text Placeholder 2">
            <a:extLst>
              <a:ext uri="{FF2B5EF4-FFF2-40B4-BE49-F238E27FC236}">
                <a16:creationId xmlns:a16="http://schemas.microsoft.com/office/drawing/2014/main" id="{768447D5-5A4A-4498-B7CC-5903DA670017}"/>
              </a:ext>
            </a:extLst>
          </p:cNvPr>
          <p:cNvSpPr>
            <a:spLocks noGrp="1"/>
          </p:cNvSpPr>
          <p:nvPr>
            <p:ph type="body" sz="quarter" idx="10"/>
          </p:nvPr>
        </p:nvSpPr>
        <p:spPr/>
        <p:txBody>
          <a:bodyPr/>
          <a:lstStyle/>
          <a:p>
            <a:r>
              <a:rPr lang="de-DE" sz="1600" b="1" dirty="0"/>
              <a:t>Zuverlässigkeit</a:t>
            </a:r>
            <a:r>
              <a:rPr lang="de-DE" sz="1600" dirty="0"/>
              <a:t> (</a:t>
            </a:r>
            <a:r>
              <a:rPr lang="de-DE" sz="1600" dirty="0" err="1"/>
              <a:t>Reliability</a:t>
            </a:r>
            <a:r>
              <a:rPr lang="de-DE" sz="1600" dirty="0"/>
              <a:t>) bei Qualitätssicherung der Forschung</a:t>
            </a:r>
          </a:p>
          <a:p>
            <a:r>
              <a:rPr lang="de-DE" sz="1600" b="1" dirty="0"/>
              <a:t>Ehrlichkeit </a:t>
            </a:r>
            <a:r>
              <a:rPr lang="de-DE" sz="1600" dirty="0"/>
              <a:t>(</a:t>
            </a:r>
            <a:r>
              <a:rPr lang="de-DE" sz="1600" dirty="0" err="1"/>
              <a:t>Honesty</a:t>
            </a:r>
            <a:r>
              <a:rPr lang="de-DE" sz="1600" dirty="0"/>
              <a:t>) bei allen Schritten wissenschaftlichen Arbeitens</a:t>
            </a:r>
          </a:p>
          <a:p>
            <a:r>
              <a:rPr lang="de-DE" sz="1600" b="1" dirty="0"/>
              <a:t>Respekt</a:t>
            </a:r>
            <a:r>
              <a:rPr lang="de-DE" sz="1600" dirty="0"/>
              <a:t> (</a:t>
            </a:r>
            <a:r>
              <a:rPr lang="de-DE" sz="1600" dirty="0" err="1"/>
              <a:t>Respect</a:t>
            </a:r>
            <a:r>
              <a:rPr lang="de-DE" sz="1600" dirty="0"/>
              <a:t>) für Kollegen, Gesellschaft, Ökosystemen, Umwelt…</a:t>
            </a:r>
          </a:p>
          <a:p>
            <a:r>
              <a:rPr lang="de-DE" sz="1600" b="1" dirty="0"/>
              <a:t>Verantwortung</a:t>
            </a:r>
            <a:r>
              <a:rPr lang="de-DE" sz="1600" dirty="0"/>
              <a:t> (</a:t>
            </a:r>
            <a:r>
              <a:rPr lang="de-DE" sz="1600" dirty="0" err="1"/>
              <a:t>Accountability</a:t>
            </a:r>
            <a:r>
              <a:rPr lang="de-DE" sz="1600" dirty="0"/>
              <a:t>) für die Forschung von der Idee bis zur Veröffentlichung</a:t>
            </a:r>
          </a:p>
          <a:p>
            <a:endParaRPr lang="de-DE" sz="1600" dirty="0"/>
          </a:p>
          <a:p>
            <a:r>
              <a:rPr lang="de-DE" sz="1600" dirty="0">
                <a:hlinkClick r:id="rId2"/>
              </a:rPr>
              <a:t>https://www.tu-dortmund.de/forschung/forschungsethik/gute-wissenschaftliche-praxis/</a:t>
            </a:r>
            <a:endParaRPr lang="de-DE" sz="1600" dirty="0"/>
          </a:p>
        </p:txBody>
      </p:sp>
    </p:spTree>
    <p:extLst>
      <p:ext uri="{BB962C8B-B14F-4D97-AF65-F5344CB8AC3E}">
        <p14:creationId xmlns:p14="http://schemas.microsoft.com/office/powerpoint/2010/main" val="927740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745D-7D5C-4E2E-B9B1-EBED1E30706D}"/>
              </a:ext>
            </a:extLst>
          </p:cNvPr>
          <p:cNvSpPr>
            <a:spLocks noGrp="1"/>
          </p:cNvSpPr>
          <p:nvPr>
            <p:ph type="title"/>
          </p:nvPr>
        </p:nvSpPr>
        <p:spPr/>
        <p:txBody>
          <a:bodyPr/>
          <a:lstStyle/>
          <a:p>
            <a:r>
              <a:rPr lang="de-DE" dirty="0"/>
              <a:t>Sicherung guter wissenschaftlicher Praxis</a:t>
            </a:r>
          </a:p>
        </p:txBody>
      </p:sp>
      <p:sp>
        <p:nvSpPr>
          <p:cNvPr id="3" name="Text Placeholder 2">
            <a:extLst>
              <a:ext uri="{FF2B5EF4-FFF2-40B4-BE49-F238E27FC236}">
                <a16:creationId xmlns:a16="http://schemas.microsoft.com/office/drawing/2014/main" id="{FD13BD51-78CC-4A2D-BC51-B2B1BB286388}"/>
              </a:ext>
            </a:extLst>
          </p:cNvPr>
          <p:cNvSpPr>
            <a:spLocks noGrp="1"/>
          </p:cNvSpPr>
          <p:nvPr>
            <p:ph type="body" sz="quarter" idx="10"/>
          </p:nvPr>
        </p:nvSpPr>
        <p:spPr/>
        <p:txBody>
          <a:bodyPr/>
          <a:lstStyle/>
          <a:p>
            <a:r>
              <a:rPr lang="de-DE" sz="1600" dirty="0"/>
              <a:t>Deutsche Forschungsgemeinschaft (DFG): Leitlinien guter wissenschaftlicher Praxis </a:t>
            </a:r>
          </a:p>
          <a:p>
            <a:r>
              <a:rPr lang="en-US" sz="1600" dirty="0"/>
              <a:t>The European Code of Conduct for Research Integrity</a:t>
            </a:r>
            <a:endParaRPr lang="de-DE" sz="1600" dirty="0"/>
          </a:p>
          <a:p>
            <a:r>
              <a:rPr lang="de-DE" sz="1600" dirty="0">
                <a:hlinkClick r:id="rId2"/>
              </a:rPr>
              <a:t>https://www.tu-dortmund.de/forschung/forschungsethik/gute-wissenschaftliche-praxis/</a:t>
            </a:r>
            <a:endParaRPr lang="de-DE" sz="1600" dirty="0"/>
          </a:p>
          <a:p>
            <a:r>
              <a:rPr lang="de-DE" sz="1600" dirty="0"/>
              <a:t>Fachzeitschriften</a:t>
            </a:r>
          </a:p>
          <a:p>
            <a:endParaRPr lang="de-DE" sz="1600" dirty="0"/>
          </a:p>
        </p:txBody>
      </p:sp>
    </p:spTree>
    <p:extLst>
      <p:ext uri="{BB962C8B-B14F-4D97-AF65-F5344CB8AC3E}">
        <p14:creationId xmlns:p14="http://schemas.microsoft.com/office/powerpoint/2010/main" val="328885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9C7EC-C0E8-4FC3-96D2-95185FFF5F3C}"/>
              </a:ext>
            </a:extLst>
          </p:cNvPr>
          <p:cNvSpPr>
            <a:spLocks noGrp="1"/>
          </p:cNvSpPr>
          <p:nvPr>
            <p:ph type="title"/>
          </p:nvPr>
        </p:nvSpPr>
        <p:spPr/>
        <p:txBody>
          <a:bodyPr/>
          <a:lstStyle/>
          <a:p>
            <a:r>
              <a:rPr lang="de-DE" dirty="0"/>
              <a:t>Wissenschaftliches Fehlverhalten</a:t>
            </a:r>
          </a:p>
        </p:txBody>
      </p:sp>
      <p:sp>
        <p:nvSpPr>
          <p:cNvPr id="3" name="Text Placeholder 2">
            <a:extLst>
              <a:ext uri="{FF2B5EF4-FFF2-40B4-BE49-F238E27FC236}">
                <a16:creationId xmlns:a16="http://schemas.microsoft.com/office/drawing/2014/main" id="{A58DDB03-A9D0-4407-820C-48D478EF9CC0}"/>
              </a:ext>
            </a:extLst>
          </p:cNvPr>
          <p:cNvSpPr>
            <a:spLocks noGrp="1"/>
          </p:cNvSpPr>
          <p:nvPr>
            <p:ph type="body" sz="quarter" idx="10"/>
          </p:nvPr>
        </p:nvSpPr>
        <p:spPr/>
        <p:txBody>
          <a:bodyPr/>
          <a:lstStyle/>
          <a:p>
            <a:r>
              <a:rPr lang="de-DE" sz="1400" dirty="0"/>
              <a:t>Wissenschaftsfälschung</a:t>
            </a:r>
          </a:p>
          <a:p>
            <a:pPr lvl="1"/>
            <a:r>
              <a:rPr lang="de-DE" sz="1800" dirty="0"/>
              <a:t>E.g. </a:t>
            </a:r>
            <a:r>
              <a:rPr lang="de-DE" sz="1800" dirty="0" err="1"/>
              <a:t>Diederik</a:t>
            </a:r>
            <a:r>
              <a:rPr lang="de-DE" sz="1800" dirty="0"/>
              <a:t> Stapel, </a:t>
            </a:r>
            <a:r>
              <a:rPr lang="de-DE" sz="1800" dirty="0">
                <a:hlinkClick r:id="rId2"/>
              </a:rPr>
              <a:t>https://www.deutschlandfunknova.de/beitrag/betrug-ein-wissenschaftler-f%C3%A4lscht-forschungsdaten</a:t>
            </a:r>
            <a:endParaRPr lang="de-DE" sz="1800" dirty="0"/>
          </a:p>
          <a:p>
            <a:r>
              <a:rPr lang="de-DE" sz="1400" dirty="0" err="1"/>
              <a:t>Plagiarismus</a:t>
            </a:r>
            <a:endParaRPr lang="de-DE" sz="1400" dirty="0"/>
          </a:p>
          <a:p>
            <a:pPr marL="0" indent="0">
              <a:buNone/>
            </a:pPr>
            <a:endParaRPr lang="de-DE" sz="1400" dirty="0"/>
          </a:p>
          <a:p>
            <a:pPr marL="0" indent="0">
              <a:buNone/>
            </a:pPr>
            <a:endParaRPr lang="de-DE" sz="1400" dirty="0"/>
          </a:p>
          <a:p>
            <a:endParaRPr lang="de-DE" sz="1400" dirty="0"/>
          </a:p>
        </p:txBody>
      </p:sp>
    </p:spTree>
    <p:extLst>
      <p:ext uri="{BB962C8B-B14F-4D97-AF65-F5344CB8AC3E}">
        <p14:creationId xmlns:p14="http://schemas.microsoft.com/office/powerpoint/2010/main" val="1457257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C4C8-AF81-4D59-9FE2-2712BDA6C3FF}"/>
              </a:ext>
            </a:extLst>
          </p:cNvPr>
          <p:cNvSpPr>
            <a:spLocks noGrp="1"/>
          </p:cNvSpPr>
          <p:nvPr>
            <p:ph type="title"/>
          </p:nvPr>
        </p:nvSpPr>
        <p:spPr/>
        <p:txBody>
          <a:bodyPr/>
          <a:lstStyle/>
          <a:p>
            <a:r>
              <a:rPr lang="de-DE" sz="2400" dirty="0"/>
              <a:t>Wann kommt wissenschaftliches Wissen an seine Grenzen?</a:t>
            </a:r>
            <a:br>
              <a:rPr lang="de-DE" sz="2400" dirty="0"/>
            </a:br>
            <a:endParaRPr lang="de-DE" sz="2400" dirty="0"/>
          </a:p>
        </p:txBody>
      </p:sp>
      <p:sp>
        <p:nvSpPr>
          <p:cNvPr id="3" name="Text Placeholder 2">
            <a:extLst>
              <a:ext uri="{FF2B5EF4-FFF2-40B4-BE49-F238E27FC236}">
                <a16:creationId xmlns:a16="http://schemas.microsoft.com/office/drawing/2014/main" id="{2BE07BE5-8DE9-4CFF-9BE8-035236D6E10E}"/>
              </a:ext>
            </a:extLst>
          </p:cNvPr>
          <p:cNvSpPr>
            <a:spLocks noGrp="1"/>
          </p:cNvSpPr>
          <p:nvPr>
            <p:ph type="body" sz="quarter" idx="10"/>
          </p:nvPr>
        </p:nvSpPr>
        <p:spPr/>
        <p:txBody>
          <a:bodyPr/>
          <a:lstStyle/>
          <a:p>
            <a:endParaRPr lang="de-DE" sz="1600" dirty="0"/>
          </a:p>
          <a:p>
            <a:r>
              <a:rPr lang="de-DE" sz="1600" dirty="0"/>
              <a:t>Anwendung wissenschaftlichen Wissens auf praktische Tätigkeitsfelder: </a:t>
            </a:r>
            <a:r>
              <a:rPr lang="de-DE" sz="1600" b="1" dirty="0"/>
              <a:t>Wertentscheidungen</a:t>
            </a:r>
          </a:p>
          <a:p>
            <a:r>
              <a:rPr lang="de-DE" sz="1600" dirty="0" err="1"/>
              <a:t>Socio</a:t>
            </a:r>
            <a:r>
              <a:rPr lang="de-DE" sz="1600" dirty="0"/>
              <a:t> </a:t>
            </a:r>
            <a:r>
              <a:rPr lang="de-DE" sz="1600" dirty="0" err="1"/>
              <a:t>scientific</a:t>
            </a:r>
            <a:r>
              <a:rPr lang="de-DE" sz="1600" dirty="0"/>
              <a:t> </a:t>
            </a:r>
            <a:r>
              <a:rPr lang="de-DE" sz="1600" dirty="0" err="1"/>
              <a:t>issues</a:t>
            </a:r>
            <a:r>
              <a:rPr lang="de-DE" sz="1600" dirty="0"/>
              <a:t> (SSI; </a:t>
            </a:r>
            <a:r>
              <a:rPr lang="de-DE" sz="1600" dirty="0" err="1"/>
              <a:t>Sadler</a:t>
            </a:r>
            <a:r>
              <a:rPr lang="de-DE" sz="1600" dirty="0"/>
              <a:t>, 2011): gesellschaftliche Problemstellungen, die vielfältige Bezüge zu wissenschaftlichen Theorien und Methoden haben </a:t>
            </a:r>
          </a:p>
          <a:p>
            <a:r>
              <a:rPr lang="de-DE" sz="1600" dirty="0"/>
              <a:t>Fachdidaktik Naturwissenschaften; z.B. Gentechnologie, Nuklearenergie</a:t>
            </a:r>
          </a:p>
          <a:p>
            <a:r>
              <a:rPr lang="de-DE" sz="1600" dirty="0"/>
              <a:t>In Pädagogischer Psychologie? </a:t>
            </a:r>
          </a:p>
          <a:p>
            <a:endParaRPr lang="de-DE" sz="1600" dirty="0"/>
          </a:p>
        </p:txBody>
      </p:sp>
    </p:spTree>
    <p:extLst>
      <p:ext uri="{BB962C8B-B14F-4D97-AF65-F5344CB8AC3E}">
        <p14:creationId xmlns:p14="http://schemas.microsoft.com/office/powerpoint/2010/main" val="551343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6705-4F54-43E4-A67B-D3569C356B89}"/>
              </a:ext>
            </a:extLst>
          </p:cNvPr>
          <p:cNvSpPr>
            <a:spLocks noGrp="1"/>
          </p:cNvSpPr>
          <p:nvPr>
            <p:ph type="title"/>
          </p:nvPr>
        </p:nvSpPr>
        <p:spPr/>
        <p:txBody>
          <a:bodyPr/>
          <a:lstStyle/>
          <a:p>
            <a:r>
              <a:rPr lang="de-DE" dirty="0"/>
              <a:t>Grenzen wissenschaftlichen Wissens: Übung</a:t>
            </a:r>
          </a:p>
        </p:txBody>
      </p:sp>
      <p:sp>
        <p:nvSpPr>
          <p:cNvPr id="3" name="Text Placeholder 2">
            <a:extLst>
              <a:ext uri="{FF2B5EF4-FFF2-40B4-BE49-F238E27FC236}">
                <a16:creationId xmlns:a16="http://schemas.microsoft.com/office/drawing/2014/main" id="{6B38F360-6AFD-465D-9CB5-FE47B09F4404}"/>
              </a:ext>
            </a:extLst>
          </p:cNvPr>
          <p:cNvSpPr>
            <a:spLocks noGrp="1"/>
          </p:cNvSpPr>
          <p:nvPr>
            <p:ph type="body" sz="quarter" idx="10"/>
          </p:nvPr>
        </p:nvSpPr>
        <p:spPr/>
        <p:txBody>
          <a:bodyPr/>
          <a:lstStyle/>
          <a:p>
            <a:pPr marL="0" indent="0">
              <a:buNone/>
            </a:pPr>
            <a:r>
              <a:rPr lang="de-DE" sz="1800" dirty="0"/>
              <a:t>Suchen Sie mit ihrem Nachbarn /ihrer Nachbarin ein Beispiel für einen Sachverhalt in der Pädagogischen Psychologie, bei dem wissenschaftliches Wissen an seine Grenzen kommt. Diskutieren Sie verschiedene Positionen, die dazu angeführt werden können (z.B. Wissenschaft, Gesellschaft, Ethik…) </a:t>
            </a:r>
          </a:p>
          <a:p>
            <a:pPr marL="0" indent="0">
              <a:buNone/>
            </a:pPr>
            <a:endParaRPr lang="de-DE" sz="1800" dirty="0"/>
          </a:p>
          <a:p>
            <a:pPr marL="0" indent="0">
              <a:buNone/>
            </a:pPr>
            <a:r>
              <a:rPr lang="de-DE" sz="1800" dirty="0"/>
              <a:t>10 Min in Partnerarbeit</a:t>
            </a:r>
          </a:p>
          <a:p>
            <a:pPr marL="0" indent="0">
              <a:buNone/>
            </a:pPr>
            <a:r>
              <a:rPr lang="de-DE" sz="1800" dirty="0"/>
              <a:t>Dann kurzes Feedback im Plenum</a:t>
            </a:r>
          </a:p>
          <a:p>
            <a:pPr marL="0" indent="0">
              <a:buNone/>
            </a:pPr>
            <a:endParaRPr lang="de-DE" sz="1800" dirty="0"/>
          </a:p>
          <a:p>
            <a:endParaRPr lang="de-DE" sz="1800" dirty="0"/>
          </a:p>
        </p:txBody>
      </p:sp>
    </p:spTree>
    <p:extLst>
      <p:ext uri="{BB962C8B-B14F-4D97-AF65-F5344CB8AC3E}">
        <p14:creationId xmlns:p14="http://schemas.microsoft.com/office/powerpoint/2010/main" val="3896090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7077-DE75-4E1A-9675-9E8C39ED87C0}"/>
              </a:ext>
            </a:extLst>
          </p:cNvPr>
          <p:cNvSpPr>
            <a:spLocks noGrp="1"/>
          </p:cNvSpPr>
          <p:nvPr>
            <p:ph type="title"/>
          </p:nvPr>
        </p:nvSpPr>
        <p:spPr/>
        <p:txBody>
          <a:bodyPr/>
          <a:lstStyle/>
          <a:p>
            <a:r>
              <a:rPr lang="de-DE" sz="2400" dirty="0"/>
              <a:t>Nächste Woche: Forschungsfrage und Literaturrecherche</a:t>
            </a:r>
          </a:p>
        </p:txBody>
      </p:sp>
      <p:sp>
        <p:nvSpPr>
          <p:cNvPr id="3" name="Text Placeholder 2">
            <a:extLst>
              <a:ext uri="{FF2B5EF4-FFF2-40B4-BE49-F238E27FC236}">
                <a16:creationId xmlns:a16="http://schemas.microsoft.com/office/drawing/2014/main" id="{9A8B9131-451A-4C09-ABBC-166016A890C0}"/>
              </a:ext>
            </a:extLst>
          </p:cNvPr>
          <p:cNvSpPr>
            <a:spLocks noGrp="1"/>
          </p:cNvSpPr>
          <p:nvPr>
            <p:ph type="body" sz="quarter" idx="10"/>
          </p:nvPr>
        </p:nvSpPr>
        <p:spPr>
          <a:xfrm>
            <a:off x="250825" y="1491630"/>
            <a:ext cx="8642350" cy="3240087"/>
          </a:xfrm>
        </p:spPr>
        <p:txBody>
          <a:bodyPr/>
          <a:lstStyle/>
          <a:p>
            <a:r>
              <a:rPr lang="de-DE" sz="1600" kern="0" dirty="0"/>
              <a:t>Setzen Sie sich zu zweit zusammen, suchen Sie sich einen thematischen Schwerpunkt aus (oder ordnen Sie sich gleich einem Thema zu – 2 Personen pro Thema)</a:t>
            </a:r>
          </a:p>
          <a:p>
            <a:pPr marL="361950" lvl="2" indent="0">
              <a:buClr>
                <a:schemeClr val="tx2"/>
              </a:buClr>
              <a:buSzPct val="100000"/>
              <a:buNone/>
            </a:pPr>
            <a:r>
              <a:rPr lang="de-DE" sz="1600" b="1" kern="0" dirty="0"/>
              <a:t>Typische „IFS“ Schwerpunkte: Intelligenz &amp; Wissen, Motivation, Selbstkonzept, Selbstregulation, Schulqualität, Unterrichtsqualität, Medien, Entwicklung in sozialen Kontexten, Lehr-Lern-Ansätze, Lernstrategien, soziale Ungleichheiten, Geschlechtsbezogene Disparitäten</a:t>
            </a:r>
          </a:p>
          <a:p>
            <a:pPr marL="361950" lvl="2" indent="0">
              <a:buClr>
                <a:schemeClr val="tx2"/>
              </a:buClr>
              <a:buSzPct val="100000"/>
              <a:buNone/>
            </a:pPr>
            <a:endParaRPr lang="de-DE" sz="1600" b="1" kern="0" dirty="0"/>
          </a:p>
          <a:p>
            <a:r>
              <a:rPr lang="de-DE" sz="1600" kern="0" dirty="0"/>
              <a:t>Lesen Sie bis nächste Woche ein Abschnitt (3-5 Seiten) aus Seel &amp; Hanke (2015) </a:t>
            </a:r>
          </a:p>
          <a:p>
            <a:pPr lvl="1"/>
            <a:r>
              <a:rPr lang="de-DE" sz="2000" kern="0" dirty="0"/>
              <a:t>https://katalog.ub.tu-dortmund.de/id/ir01388a:ubd.lobid:TT050432640</a:t>
            </a:r>
          </a:p>
        </p:txBody>
      </p:sp>
    </p:spTree>
    <p:extLst>
      <p:ext uri="{BB962C8B-B14F-4D97-AF65-F5344CB8AC3E}">
        <p14:creationId xmlns:p14="http://schemas.microsoft.com/office/powerpoint/2010/main" val="201591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3402-6E1A-447B-A6B1-3D553FCF5C45}"/>
              </a:ext>
            </a:extLst>
          </p:cNvPr>
          <p:cNvSpPr>
            <a:spLocks noGrp="1"/>
          </p:cNvSpPr>
          <p:nvPr>
            <p:ph type="title"/>
          </p:nvPr>
        </p:nvSpPr>
        <p:spPr/>
        <p:txBody>
          <a:bodyPr/>
          <a:lstStyle/>
          <a:p>
            <a:r>
              <a:rPr lang="de-DE" dirty="0"/>
              <a:t>Ziele der heutigen Sitzung</a:t>
            </a:r>
            <a:endParaRPr lang="en-US" dirty="0"/>
          </a:p>
        </p:txBody>
      </p:sp>
      <p:sp>
        <p:nvSpPr>
          <p:cNvPr id="3" name="Text Placeholder 2">
            <a:extLst>
              <a:ext uri="{FF2B5EF4-FFF2-40B4-BE49-F238E27FC236}">
                <a16:creationId xmlns:a16="http://schemas.microsoft.com/office/drawing/2014/main" id="{C4370FF5-5284-4B2C-9F6B-C076FA0221E1}"/>
              </a:ext>
            </a:extLst>
          </p:cNvPr>
          <p:cNvSpPr>
            <a:spLocks noGrp="1"/>
          </p:cNvSpPr>
          <p:nvPr>
            <p:ph type="body" sz="quarter" idx="10"/>
          </p:nvPr>
        </p:nvSpPr>
        <p:spPr/>
        <p:txBody>
          <a:bodyPr/>
          <a:lstStyle/>
          <a:p>
            <a:pPr>
              <a:buFont typeface="+mj-lt"/>
              <a:buAutoNum type="arabicPeriod"/>
            </a:pPr>
            <a:r>
              <a:rPr lang="de-DE" sz="1800" dirty="0"/>
              <a:t>Sie können die EW in das </a:t>
            </a:r>
            <a:r>
              <a:rPr lang="de-DE" sz="1800" b="1" dirty="0"/>
              <a:t>Wissenschaftssystem</a:t>
            </a:r>
            <a:r>
              <a:rPr lang="de-DE" sz="1800" dirty="0"/>
              <a:t> einordnen </a:t>
            </a:r>
          </a:p>
          <a:p>
            <a:pPr>
              <a:buFont typeface="+mj-lt"/>
              <a:buAutoNum type="arabicPeriod"/>
            </a:pPr>
            <a:r>
              <a:rPr lang="de-DE" sz="1800" dirty="0"/>
              <a:t>Wissenschaft von Nicht-Wissenschaft, Pseudo- und Parawissenschaft </a:t>
            </a:r>
            <a:r>
              <a:rPr lang="de-DE" sz="1800" b="1" dirty="0"/>
              <a:t>abgrenzen</a:t>
            </a:r>
            <a:r>
              <a:rPr lang="de-DE" sz="1800" dirty="0"/>
              <a:t> können.</a:t>
            </a:r>
          </a:p>
          <a:p>
            <a:pPr>
              <a:buFont typeface="+mj-lt"/>
              <a:buAutoNum type="arabicPeriod"/>
            </a:pPr>
            <a:r>
              <a:rPr lang="de-DE" sz="1800" dirty="0"/>
              <a:t>Wissen, </a:t>
            </a:r>
            <a:r>
              <a:rPr lang="de-DE" sz="1800" b="1" dirty="0"/>
              <a:t>wozu</a:t>
            </a:r>
            <a:r>
              <a:rPr lang="de-DE" sz="1800" dirty="0"/>
              <a:t> </a:t>
            </a:r>
            <a:r>
              <a:rPr lang="de-DE" sz="1800" b="1" dirty="0"/>
              <a:t>Kriterien</a:t>
            </a:r>
            <a:r>
              <a:rPr lang="de-DE" sz="1800" dirty="0"/>
              <a:t> der wissenschaftlichen Qualität in der empirischen Sozialforschung dienen und wie man sie strukturieren kann.</a:t>
            </a:r>
          </a:p>
          <a:p>
            <a:pPr>
              <a:buFont typeface="+mj-lt"/>
              <a:buAutoNum type="arabicPeriod"/>
            </a:pPr>
            <a:r>
              <a:rPr lang="de-DE" sz="1800" dirty="0"/>
              <a:t>Sie sind in der Lage, Grenzen wissenschaftlichen Wissens zu benennen </a:t>
            </a:r>
          </a:p>
          <a:p>
            <a:pPr>
              <a:buFont typeface="+mj-lt"/>
              <a:buAutoNum type="arabicPeriod"/>
            </a:pPr>
            <a:endParaRPr lang="de-DE" sz="1800" dirty="0"/>
          </a:p>
          <a:p>
            <a:pPr>
              <a:buFont typeface="+mj-lt"/>
              <a:buAutoNum type="arabicPeriod"/>
            </a:pPr>
            <a:endParaRPr lang="de-DE" sz="1800" dirty="0"/>
          </a:p>
          <a:p>
            <a:pPr>
              <a:buFont typeface="+mj-lt"/>
              <a:buAutoNum type="arabicPeriod"/>
            </a:pPr>
            <a:endParaRPr lang="en-US" sz="1800" dirty="0"/>
          </a:p>
        </p:txBody>
      </p:sp>
    </p:spTree>
    <p:extLst>
      <p:ext uri="{BB962C8B-B14F-4D97-AF65-F5344CB8AC3E}">
        <p14:creationId xmlns:p14="http://schemas.microsoft.com/office/powerpoint/2010/main" val="1787210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479AEB-15F2-49AC-BD0F-48BB2CFFE30C}"/>
              </a:ext>
            </a:extLst>
          </p:cNvPr>
          <p:cNvSpPr>
            <a:spLocks noGrp="1"/>
          </p:cNvSpPr>
          <p:nvPr>
            <p:ph type="title"/>
          </p:nvPr>
        </p:nvSpPr>
        <p:spPr/>
        <p:txBody>
          <a:bodyPr/>
          <a:lstStyle/>
          <a:p>
            <a:r>
              <a:rPr lang="de-DE" dirty="0"/>
              <a:t>Forschungsansatz </a:t>
            </a:r>
          </a:p>
        </p:txBody>
      </p:sp>
      <p:sp>
        <p:nvSpPr>
          <p:cNvPr id="6" name="Content Placeholder 5">
            <a:extLst>
              <a:ext uri="{FF2B5EF4-FFF2-40B4-BE49-F238E27FC236}">
                <a16:creationId xmlns:a16="http://schemas.microsoft.com/office/drawing/2014/main" id="{F918F2F3-9ED8-4747-A4B8-464D818787A2}"/>
              </a:ext>
            </a:extLst>
          </p:cNvPr>
          <p:cNvSpPr>
            <a:spLocks noGrp="1"/>
          </p:cNvSpPr>
          <p:nvPr>
            <p:ph sz="half" idx="12"/>
          </p:nvPr>
        </p:nvSpPr>
        <p:spPr/>
        <p:txBody>
          <a:bodyPr/>
          <a:lstStyle/>
          <a:p>
            <a:pPr marL="57150" indent="0">
              <a:buClr>
                <a:schemeClr val="tx2"/>
              </a:buClr>
              <a:buNone/>
            </a:pPr>
            <a:r>
              <a:rPr lang="de-DE" sz="1800" dirty="0"/>
              <a:t>Quantitativ</a:t>
            </a:r>
          </a:p>
          <a:p>
            <a:pPr indent="-285750">
              <a:buClr>
                <a:schemeClr val="tx2"/>
              </a:buClr>
            </a:pPr>
            <a:r>
              <a:rPr lang="de-DE" sz="1800" dirty="0"/>
              <a:t>Strukturierte Methoden der Datenerhebung</a:t>
            </a:r>
          </a:p>
          <a:p>
            <a:pPr indent="-285750">
              <a:buClr>
                <a:schemeClr val="tx2"/>
              </a:buClr>
            </a:pPr>
            <a:r>
              <a:rPr lang="de-DE" sz="1800" b="1" dirty="0"/>
              <a:t>Numerische</a:t>
            </a:r>
            <a:r>
              <a:rPr lang="de-DE" sz="1800" dirty="0"/>
              <a:t> Daten</a:t>
            </a:r>
          </a:p>
          <a:p>
            <a:pPr indent="-285750">
              <a:buClr>
                <a:schemeClr val="tx2"/>
              </a:buClr>
            </a:pPr>
            <a:r>
              <a:rPr lang="de-DE" sz="1800" dirty="0"/>
              <a:t>Umfrage-, Experimentalforschung, Tests… </a:t>
            </a:r>
          </a:p>
          <a:p>
            <a:pPr indent="-285750">
              <a:buClr>
                <a:schemeClr val="tx2"/>
              </a:buClr>
            </a:pPr>
            <a:r>
              <a:rPr lang="de-DE" sz="1800" dirty="0"/>
              <a:t>Objektivität</a:t>
            </a:r>
          </a:p>
          <a:p>
            <a:pPr indent="-285750">
              <a:buClr>
                <a:schemeClr val="tx2"/>
              </a:buClr>
            </a:pPr>
            <a:r>
              <a:rPr lang="de-DE" sz="1800" dirty="0"/>
              <a:t>Kritischer Rationalismus als Wissenschaftstheorie</a:t>
            </a:r>
          </a:p>
        </p:txBody>
      </p:sp>
      <p:sp>
        <p:nvSpPr>
          <p:cNvPr id="5" name="Content Placeholder 4">
            <a:extLst>
              <a:ext uri="{FF2B5EF4-FFF2-40B4-BE49-F238E27FC236}">
                <a16:creationId xmlns:a16="http://schemas.microsoft.com/office/drawing/2014/main" id="{2DB5FD1C-15FD-4808-9AEE-8D75E8C519E5}"/>
              </a:ext>
            </a:extLst>
          </p:cNvPr>
          <p:cNvSpPr>
            <a:spLocks noGrp="1"/>
          </p:cNvSpPr>
          <p:nvPr>
            <p:ph sz="half" idx="11"/>
          </p:nvPr>
        </p:nvSpPr>
        <p:spPr/>
        <p:txBody>
          <a:bodyPr/>
          <a:lstStyle/>
          <a:p>
            <a:pPr marL="57150" marR="0" lvl="0" indent="0" algn="l" defTabSz="914400" rtl="0" eaLnBrk="1" fontAlgn="auto" latinLnBrk="0" hangingPunct="1">
              <a:lnSpc>
                <a:spcPct val="100000"/>
              </a:lnSpc>
              <a:spcBef>
                <a:spcPct val="20000"/>
              </a:spcBef>
              <a:spcAft>
                <a:spcPts val="0"/>
              </a:spcAft>
              <a:buClr>
                <a:srgbClr val="1F497D"/>
              </a:buClr>
              <a:buSzTx/>
              <a:buFont typeface="Arial" panose="020B0604020202020204" pitchFamily="34" charset="0"/>
              <a:buNone/>
              <a:tabLst/>
              <a:defRPr/>
            </a:pPr>
            <a:r>
              <a:rPr kumimoji="0" lang="de-DE" sz="18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Qualitativ</a:t>
            </a:r>
          </a:p>
          <a:p>
            <a:pPr marL="342900" marR="0" lvl="0" indent="-285750" algn="l" defTabSz="9144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de-DE" sz="18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Unstrukturierte Methoden der Datenerhebung</a:t>
            </a:r>
          </a:p>
          <a:p>
            <a:pPr marL="342900" marR="0" lvl="0" indent="-285750" algn="l" defTabSz="9144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de-DE" sz="1800" b="1"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Nicht-numerische</a:t>
            </a:r>
            <a:r>
              <a:rPr kumimoji="0" lang="de-DE" sz="18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 Daten</a:t>
            </a:r>
          </a:p>
          <a:p>
            <a:pPr marL="342900" marR="0" lvl="0" indent="-285750" algn="l" defTabSz="9144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de-DE" sz="1800" b="0" i="0" u="none" strike="noStrike" kern="1200" cap="none" spc="0" normalizeH="0" baseline="0" noProof="0" dirty="0" err="1">
                <a:ln>
                  <a:noFill/>
                </a:ln>
                <a:solidFill>
                  <a:srgbClr val="565656"/>
                </a:solidFill>
                <a:effectLst/>
                <a:uLnTx/>
                <a:uFillTx/>
                <a:latin typeface="Arial" panose="020B0604020202020204" pitchFamily="34" charset="0"/>
                <a:ea typeface="+mn-ea"/>
                <a:cs typeface="Arial" panose="020B0604020202020204" pitchFamily="34" charset="0"/>
              </a:rPr>
              <a:t>Biografieforschung</a:t>
            </a:r>
            <a:r>
              <a:rPr kumimoji="0" lang="de-DE" sz="18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 ethnographische Feldforschung…</a:t>
            </a:r>
          </a:p>
          <a:p>
            <a:pPr marL="342900" marR="0" lvl="0" indent="-285750" algn="l" defTabSz="9144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de-DE" sz="18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Subjektivität</a:t>
            </a:r>
          </a:p>
          <a:p>
            <a:pPr marL="342900" marR="0" lvl="0" indent="-285750" algn="l" defTabSz="9144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de-DE" sz="1800" b="0" i="0" u="none" strike="noStrike" kern="1200" cap="none" spc="0" normalizeH="0" baseline="0" noProof="0" dirty="0" err="1">
                <a:ln>
                  <a:noFill/>
                </a:ln>
                <a:solidFill>
                  <a:srgbClr val="565656"/>
                </a:solidFill>
                <a:effectLst/>
                <a:uLnTx/>
                <a:uFillTx/>
                <a:latin typeface="Arial" panose="020B0604020202020204" pitchFamily="34" charset="0"/>
                <a:ea typeface="+mn-ea"/>
                <a:cs typeface="Arial" panose="020B0604020202020204" pitchFamily="34" charset="0"/>
              </a:rPr>
              <a:t>Sozialkonstruktivismus</a:t>
            </a:r>
            <a:r>
              <a:rPr kumimoji="0" lang="de-DE" sz="1800" b="0" i="0" u="none" strike="noStrike" kern="1200" cap="none" spc="0" normalizeH="0" baseline="0" noProof="0" dirty="0">
                <a:ln>
                  <a:noFill/>
                </a:ln>
                <a:solidFill>
                  <a:srgbClr val="565656"/>
                </a:solidFill>
                <a:effectLst/>
                <a:uLnTx/>
                <a:uFillTx/>
                <a:latin typeface="Arial" panose="020B0604020202020204" pitchFamily="34" charset="0"/>
                <a:ea typeface="+mn-ea"/>
                <a:cs typeface="Arial" panose="020B0604020202020204" pitchFamily="34" charset="0"/>
              </a:rPr>
              <a:t> als Wissenschaftstheorie</a:t>
            </a:r>
          </a:p>
          <a:p>
            <a:endParaRPr lang="de-DE" dirty="0"/>
          </a:p>
        </p:txBody>
      </p:sp>
    </p:spTree>
    <p:extLst>
      <p:ext uri="{BB962C8B-B14F-4D97-AF65-F5344CB8AC3E}">
        <p14:creationId xmlns:p14="http://schemas.microsoft.com/office/powerpoint/2010/main" val="3478170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FFEAF-CD39-4A1A-AD1D-E9877D733CD5}"/>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5BA42B09-04EC-4419-B613-A3BC3D3A74FF}"/>
              </a:ext>
            </a:extLst>
          </p:cNvPr>
          <p:cNvSpPr>
            <a:spLocks noGrp="1"/>
          </p:cNvSpPr>
          <p:nvPr>
            <p:ph type="body" sz="quarter" idx="10"/>
          </p:nvPr>
        </p:nvSpPr>
        <p:spPr/>
        <p:txBody>
          <a:bodyPr/>
          <a:lstStyle/>
          <a:p>
            <a:endParaRPr lang="de-DE"/>
          </a:p>
        </p:txBody>
      </p:sp>
      <p:pic>
        <p:nvPicPr>
          <p:cNvPr id="5" name="Picture 4">
            <a:extLst>
              <a:ext uri="{FF2B5EF4-FFF2-40B4-BE49-F238E27FC236}">
                <a16:creationId xmlns:a16="http://schemas.microsoft.com/office/drawing/2014/main" id="{65A5F11A-8B16-40EC-A12E-B6855EDA6DB4}"/>
              </a:ext>
            </a:extLst>
          </p:cNvPr>
          <p:cNvPicPr>
            <a:picLocks noChangeAspect="1"/>
          </p:cNvPicPr>
          <p:nvPr/>
        </p:nvPicPr>
        <p:blipFill>
          <a:blip r:embed="rId3"/>
          <a:stretch>
            <a:fillRect/>
          </a:stretch>
        </p:blipFill>
        <p:spPr>
          <a:xfrm>
            <a:off x="2339752" y="877175"/>
            <a:ext cx="5619989" cy="4266325"/>
          </a:xfrm>
          <a:prstGeom prst="rect">
            <a:avLst/>
          </a:prstGeom>
        </p:spPr>
      </p:pic>
    </p:spTree>
    <p:extLst>
      <p:ext uri="{BB962C8B-B14F-4D97-AF65-F5344CB8AC3E}">
        <p14:creationId xmlns:p14="http://schemas.microsoft.com/office/powerpoint/2010/main" val="778509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C666-19C9-44EE-9C5C-3BDA80CFEFA4}"/>
              </a:ext>
            </a:extLst>
          </p:cNvPr>
          <p:cNvSpPr>
            <a:spLocks noGrp="1"/>
          </p:cNvSpPr>
          <p:nvPr>
            <p:ph type="title"/>
          </p:nvPr>
        </p:nvSpPr>
        <p:spPr/>
        <p:txBody>
          <a:bodyPr/>
          <a:lstStyle/>
          <a:p>
            <a:r>
              <a:rPr lang="de-DE" dirty="0"/>
              <a:t>Forschungsansatz</a:t>
            </a:r>
          </a:p>
        </p:txBody>
      </p:sp>
      <p:sp>
        <p:nvSpPr>
          <p:cNvPr id="3" name="Text Placeholder 2">
            <a:extLst>
              <a:ext uri="{FF2B5EF4-FFF2-40B4-BE49-F238E27FC236}">
                <a16:creationId xmlns:a16="http://schemas.microsoft.com/office/drawing/2014/main" id="{B166D51B-7E6A-44D0-B38F-2E8FE45413F6}"/>
              </a:ext>
            </a:extLst>
          </p:cNvPr>
          <p:cNvSpPr>
            <a:spLocks noGrp="1"/>
          </p:cNvSpPr>
          <p:nvPr>
            <p:ph type="body" sz="quarter" idx="10"/>
          </p:nvPr>
        </p:nvSpPr>
        <p:spPr/>
        <p:txBody>
          <a:bodyPr/>
          <a:lstStyle/>
          <a:p>
            <a:pPr marL="0" indent="0">
              <a:buNone/>
            </a:pPr>
            <a:r>
              <a:rPr lang="de-DE" sz="1400" dirty="0"/>
              <a:t>Induktion </a:t>
            </a:r>
          </a:p>
          <a:p>
            <a:r>
              <a:rPr lang="de-DE" sz="1400" dirty="0"/>
              <a:t>vom Speziellen auf das Allgemeine</a:t>
            </a:r>
          </a:p>
          <a:p>
            <a:r>
              <a:rPr lang="de-DE" sz="1400" dirty="0"/>
              <a:t>von einzelne beobachtete Fälle auf übergeordnete wissenschaftliche Theorien</a:t>
            </a:r>
          </a:p>
          <a:p>
            <a:pPr marL="0" indent="0">
              <a:buNone/>
            </a:pPr>
            <a:r>
              <a:rPr lang="de-DE" sz="1400" dirty="0"/>
              <a:t>Deduktion  </a:t>
            </a:r>
          </a:p>
          <a:p>
            <a:r>
              <a:rPr lang="de-DE" sz="1400" dirty="0"/>
              <a:t>vom Allgemeinen auf das Spezielle</a:t>
            </a:r>
          </a:p>
          <a:p>
            <a:r>
              <a:rPr lang="de-DE" sz="1400" dirty="0"/>
              <a:t>von Theorien auf empirische Daten, die von der Theorie vorhergesagt werden</a:t>
            </a:r>
          </a:p>
        </p:txBody>
      </p:sp>
    </p:spTree>
    <p:extLst>
      <p:ext uri="{BB962C8B-B14F-4D97-AF65-F5344CB8AC3E}">
        <p14:creationId xmlns:p14="http://schemas.microsoft.com/office/powerpoint/2010/main" val="110554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36AB-9658-4705-8346-7647E0A1306C}"/>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CDE69785-4202-44F5-A764-58043541962F}"/>
              </a:ext>
            </a:extLst>
          </p:cNvPr>
          <p:cNvSpPr>
            <a:spLocks noGrp="1"/>
          </p:cNvSpPr>
          <p:nvPr>
            <p:ph type="body" sz="quarter" idx="10"/>
          </p:nvPr>
        </p:nvSpPr>
        <p:spPr/>
        <p:txBody>
          <a:bodyPr/>
          <a:lstStyle/>
          <a:p>
            <a:endParaRPr lang="de-DE"/>
          </a:p>
        </p:txBody>
      </p:sp>
      <p:pic>
        <p:nvPicPr>
          <p:cNvPr id="5" name="Picture 4">
            <a:extLst>
              <a:ext uri="{FF2B5EF4-FFF2-40B4-BE49-F238E27FC236}">
                <a16:creationId xmlns:a16="http://schemas.microsoft.com/office/drawing/2014/main" id="{7E5D1225-877C-4048-9097-82A9AE9508F8}"/>
              </a:ext>
            </a:extLst>
          </p:cNvPr>
          <p:cNvPicPr>
            <a:picLocks noChangeAspect="1"/>
          </p:cNvPicPr>
          <p:nvPr/>
        </p:nvPicPr>
        <p:blipFill rotWithShape="1">
          <a:blip r:embed="rId2"/>
          <a:srcRect l="1" r="2216" b="54599"/>
          <a:stretch/>
        </p:blipFill>
        <p:spPr>
          <a:xfrm>
            <a:off x="-4596" y="843558"/>
            <a:ext cx="4893857" cy="4176464"/>
          </a:xfrm>
          <a:prstGeom prst="rect">
            <a:avLst/>
          </a:prstGeom>
        </p:spPr>
      </p:pic>
      <p:pic>
        <p:nvPicPr>
          <p:cNvPr id="6" name="Picture 5">
            <a:extLst>
              <a:ext uri="{FF2B5EF4-FFF2-40B4-BE49-F238E27FC236}">
                <a16:creationId xmlns:a16="http://schemas.microsoft.com/office/drawing/2014/main" id="{82E33DC7-E642-4CDC-A4CC-11E95171FCF5}"/>
              </a:ext>
            </a:extLst>
          </p:cNvPr>
          <p:cNvPicPr>
            <a:picLocks noChangeAspect="1"/>
          </p:cNvPicPr>
          <p:nvPr/>
        </p:nvPicPr>
        <p:blipFill rotWithShape="1">
          <a:blip r:embed="rId2"/>
          <a:srcRect t="45423"/>
          <a:stretch/>
        </p:blipFill>
        <p:spPr>
          <a:xfrm>
            <a:off x="4916655" y="843558"/>
            <a:ext cx="4191849" cy="4205108"/>
          </a:xfrm>
          <a:prstGeom prst="rect">
            <a:avLst/>
          </a:prstGeom>
        </p:spPr>
      </p:pic>
    </p:spTree>
    <p:extLst>
      <p:ext uri="{BB962C8B-B14F-4D97-AF65-F5344CB8AC3E}">
        <p14:creationId xmlns:p14="http://schemas.microsoft.com/office/powerpoint/2010/main" val="1137819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9836E-2D54-430E-8FE9-E5F437797BDF}"/>
              </a:ext>
            </a:extLst>
          </p:cNvPr>
          <p:cNvSpPr>
            <a:spLocks noGrp="1"/>
          </p:cNvSpPr>
          <p:nvPr>
            <p:ph type="title"/>
          </p:nvPr>
        </p:nvSpPr>
        <p:spPr/>
        <p:txBody>
          <a:bodyPr/>
          <a:lstStyle/>
          <a:p>
            <a:r>
              <a:rPr lang="de-DE" dirty="0"/>
              <a:t>Kritischer Rationalismus</a:t>
            </a:r>
          </a:p>
        </p:txBody>
      </p:sp>
      <p:sp>
        <p:nvSpPr>
          <p:cNvPr id="5" name="Text Placeholder 4">
            <a:extLst>
              <a:ext uri="{FF2B5EF4-FFF2-40B4-BE49-F238E27FC236}">
                <a16:creationId xmlns:a16="http://schemas.microsoft.com/office/drawing/2014/main" id="{1BEC5C3A-ABC8-48A8-9AE3-7F6F19BF62EC}"/>
              </a:ext>
            </a:extLst>
          </p:cNvPr>
          <p:cNvSpPr>
            <a:spLocks noGrp="1"/>
          </p:cNvSpPr>
          <p:nvPr>
            <p:ph type="body" sz="quarter" idx="10"/>
          </p:nvPr>
        </p:nvSpPr>
        <p:spPr/>
        <p:txBody>
          <a:bodyPr/>
          <a:lstStyle/>
          <a:p>
            <a:pPr>
              <a:buClr>
                <a:schemeClr val="tx2"/>
              </a:buClr>
            </a:pPr>
            <a:r>
              <a:rPr lang="de-DE" sz="1800" dirty="0"/>
              <a:t>Begründer: Karl Popper (1902-1994)</a:t>
            </a:r>
          </a:p>
          <a:p>
            <a:pPr>
              <a:buClr>
                <a:schemeClr val="tx2"/>
              </a:buClr>
            </a:pPr>
            <a:r>
              <a:rPr lang="de-DE" sz="1800" dirty="0"/>
              <a:t>Gegenmodell zum Positivismus</a:t>
            </a:r>
          </a:p>
          <a:p>
            <a:pPr>
              <a:buClr>
                <a:schemeClr val="tx2"/>
              </a:buClr>
            </a:pPr>
            <a:r>
              <a:rPr lang="de-DE" sz="1800" dirty="0"/>
              <a:t>Theorien als Ausgangspunkt </a:t>
            </a:r>
          </a:p>
          <a:p>
            <a:pPr>
              <a:buClr>
                <a:schemeClr val="tx2"/>
              </a:buClr>
            </a:pPr>
            <a:r>
              <a:rPr lang="de-DE" sz="1800" dirty="0"/>
              <a:t>Falsifikation</a:t>
            </a:r>
          </a:p>
          <a:p>
            <a:pPr>
              <a:buClr>
                <a:schemeClr val="tx2"/>
              </a:buClr>
            </a:pPr>
            <a:r>
              <a:rPr lang="de-DE" sz="1800" dirty="0"/>
              <a:t>Bewährungsgrad einer Theorie</a:t>
            </a:r>
          </a:p>
          <a:p>
            <a:pPr>
              <a:buClr>
                <a:schemeClr val="tx2"/>
              </a:buClr>
            </a:pPr>
            <a:r>
              <a:rPr lang="de-DE" sz="1800" dirty="0"/>
              <a:t>Nie endende Wahrheitssuche</a:t>
            </a:r>
          </a:p>
          <a:p>
            <a:pPr>
              <a:buClr>
                <a:schemeClr val="tx2"/>
              </a:buClr>
            </a:pPr>
            <a:r>
              <a:rPr lang="de-DE" sz="1800" dirty="0" err="1"/>
              <a:t>Solved</a:t>
            </a:r>
            <a:r>
              <a:rPr lang="de-DE" sz="1800" dirty="0"/>
              <a:t> </a:t>
            </a:r>
            <a:r>
              <a:rPr lang="de-DE" sz="1800" dirty="0" err="1"/>
              <a:t>the</a:t>
            </a:r>
            <a:r>
              <a:rPr lang="de-DE" sz="1800" dirty="0"/>
              <a:t> </a:t>
            </a:r>
            <a:r>
              <a:rPr lang="de-DE" sz="1800" dirty="0" err="1"/>
              <a:t>problem</a:t>
            </a:r>
            <a:r>
              <a:rPr lang="de-DE" sz="1800" dirty="0"/>
              <a:t> of </a:t>
            </a:r>
            <a:r>
              <a:rPr lang="de-DE" sz="1800" dirty="0" err="1"/>
              <a:t>induction</a:t>
            </a:r>
            <a:endParaRPr lang="de-DE" sz="1800" dirty="0"/>
          </a:p>
          <a:p>
            <a:pPr>
              <a:buClr>
                <a:schemeClr val="tx2"/>
              </a:buClr>
            </a:pPr>
            <a:r>
              <a:rPr lang="de-DE" sz="1800" dirty="0" err="1"/>
              <a:t>Theories</a:t>
            </a:r>
            <a:r>
              <a:rPr lang="de-DE" sz="1800" dirty="0"/>
              <a:t> </a:t>
            </a:r>
            <a:r>
              <a:rPr lang="de-DE" sz="1800" dirty="0" err="1"/>
              <a:t>are</a:t>
            </a:r>
            <a:r>
              <a:rPr lang="de-DE" sz="1800" dirty="0"/>
              <a:t> </a:t>
            </a:r>
            <a:r>
              <a:rPr lang="de-DE" sz="1800" dirty="0" err="1"/>
              <a:t>about</a:t>
            </a:r>
            <a:r>
              <a:rPr lang="de-DE" sz="1800" dirty="0"/>
              <a:t> </a:t>
            </a:r>
            <a:r>
              <a:rPr lang="de-DE" sz="1800" dirty="0" err="1"/>
              <a:t>the</a:t>
            </a:r>
            <a:r>
              <a:rPr lang="de-DE" sz="1800" dirty="0"/>
              <a:t> </a:t>
            </a:r>
            <a:r>
              <a:rPr lang="de-DE" sz="1800" dirty="0" err="1"/>
              <a:t>world</a:t>
            </a:r>
            <a:r>
              <a:rPr lang="de-DE" sz="1800" dirty="0"/>
              <a:t> </a:t>
            </a:r>
            <a:br>
              <a:rPr lang="de-DE" sz="1800" dirty="0"/>
            </a:br>
            <a:r>
              <a:rPr lang="de-DE" sz="1800" dirty="0"/>
              <a:t>not </a:t>
            </a:r>
            <a:r>
              <a:rPr lang="de-DE" sz="1800" dirty="0" err="1"/>
              <a:t>about</a:t>
            </a:r>
            <a:r>
              <a:rPr lang="de-DE" sz="1800" dirty="0"/>
              <a:t> </a:t>
            </a:r>
            <a:r>
              <a:rPr lang="de-DE" sz="1800" dirty="0" err="1"/>
              <a:t>observations</a:t>
            </a:r>
            <a:r>
              <a:rPr lang="de-DE" sz="1800" dirty="0"/>
              <a:t> </a:t>
            </a:r>
            <a:r>
              <a:rPr lang="de-DE" sz="1800" dirty="0" err="1"/>
              <a:t>about</a:t>
            </a:r>
            <a:r>
              <a:rPr lang="de-DE" sz="1800" dirty="0"/>
              <a:t> </a:t>
            </a:r>
            <a:r>
              <a:rPr lang="de-DE" sz="1800" dirty="0" err="1"/>
              <a:t>the</a:t>
            </a:r>
            <a:r>
              <a:rPr lang="de-DE" sz="1800" dirty="0"/>
              <a:t> </a:t>
            </a:r>
            <a:r>
              <a:rPr lang="de-DE" sz="1800" dirty="0" err="1"/>
              <a:t>world</a:t>
            </a:r>
            <a:endParaRPr lang="de-DE" sz="1800" dirty="0"/>
          </a:p>
          <a:p>
            <a:endParaRPr lang="de-DE" sz="1800" dirty="0"/>
          </a:p>
        </p:txBody>
      </p:sp>
      <p:grpSp>
        <p:nvGrpSpPr>
          <p:cNvPr id="6" name="Group 5">
            <a:extLst>
              <a:ext uri="{FF2B5EF4-FFF2-40B4-BE49-F238E27FC236}">
                <a16:creationId xmlns:a16="http://schemas.microsoft.com/office/drawing/2014/main" id="{4FEFEE94-5E94-4096-A462-4E3069D66198}"/>
              </a:ext>
            </a:extLst>
          </p:cNvPr>
          <p:cNvGrpSpPr/>
          <p:nvPr/>
        </p:nvGrpSpPr>
        <p:grpSpPr>
          <a:xfrm>
            <a:off x="5364088" y="1020679"/>
            <a:ext cx="2682115" cy="1295871"/>
            <a:chOff x="719138" y="4548553"/>
            <a:chExt cx="3619090" cy="1748573"/>
          </a:xfrm>
        </p:grpSpPr>
        <p:grpSp>
          <p:nvGrpSpPr>
            <p:cNvPr id="7" name="Group 6">
              <a:extLst>
                <a:ext uri="{FF2B5EF4-FFF2-40B4-BE49-F238E27FC236}">
                  <a16:creationId xmlns:a16="http://schemas.microsoft.com/office/drawing/2014/main" id="{4E54156C-4732-438E-A79A-43DEDF2AC612}"/>
                </a:ext>
              </a:extLst>
            </p:cNvPr>
            <p:cNvGrpSpPr/>
            <p:nvPr/>
          </p:nvGrpSpPr>
          <p:grpSpPr>
            <a:xfrm>
              <a:off x="719138" y="4548553"/>
              <a:ext cx="3619090" cy="1402130"/>
              <a:chOff x="2113493" y="3877833"/>
              <a:chExt cx="6628668" cy="2446069"/>
            </a:xfrm>
          </p:grpSpPr>
          <p:pic>
            <p:nvPicPr>
              <p:cNvPr id="9" name="Picture 8">
                <a:extLst>
                  <a:ext uri="{FF2B5EF4-FFF2-40B4-BE49-F238E27FC236}">
                    <a16:creationId xmlns:a16="http://schemas.microsoft.com/office/drawing/2014/main" id="{5BB96FB8-DF5D-4192-9842-F3CB656A14F5}"/>
                  </a:ext>
                </a:extLst>
              </p:cNvPr>
              <p:cNvPicPr>
                <a:picLocks noChangeAspect="1"/>
              </p:cNvPicPr>
              <p:nvPr/>
            </p:nvPicPr>
            <p:blipFill rotWithShape="1">
              <a:blip r:embed="rId2"/>
              <a:srcRect b="7603"/>
              <a:stretch/>
            </p:blipFill>
            <p:spPr>
              <a:xfrm>
                <a:off x="6131632" y="4854636"/>
                <a:ext cx="860653" cy="645494"/>
              </a:xfrm>
              <a:prstGeom prst="rect">
                <a:avLst/>
              </a:prstGeom>
            </p:spPr>
          </p:pic>
          <p:pic>
            <p:nvPicPr>
              <p:cNvPr id="10" name="Picture 9">
                <a:extLst>
                  <a:ext uri="{FF2B5EF4-FFF2-40B4-BE49-F238E27FC236}">
                    <a16:creationId xmlns:a16="http://schemas.microsoft.com/office/drawing/2014/main" id="{74A96C1E-0851-4A80-9301-F3AA659750A2}"/>
                  </a:ext>
                </a:extLst>
              </p:cNvPr>
              <p:cNvPicPr>
                <a:picLocks noChangeAspect="1"/>
              </p:cNvPicPr>
              <p:nvPr/>
            </p:nvPicPr>
            <p:blipFill rotWithShape="1">
              <a:blip r:embed="rId2"/>
              <a:srcRect b="7603"/>
              <a:stretch/>
            </p:blipFill>
            <p:spPr>
              <a:xfrm>
                <a:off x="7757285" y="4685756"/>
                <a:ext cx="450345" cy="337761"/>
              </a:xfrm>
              <a:prstGeom prst="rect">
                <a:avLst/>
              </a:prstGeom>
            </p:spPr>
          </p:pic>
          <p:pic>
            <p:nvPicPr>
              <p:cNvPr id="11" name="Picture 10">
                <a:extLst>
                  <a:ext uri="{FF2B5EF4-FFF2-40B4-BE49-F238E27FC236}">
                    <a16:creationId xmlns:a16="http://schemas.microsoft.com/office/drawing/2014/main" id="{1E97D9BD-E16E-4446-AC2A-DB740E7EA832}"/>
                  </a:ext>
                </a:extLst>
              </p:cNvPr>
              <p:cNvPicPr>
                <a:picLocks noChangeAspect="1"/>
              </p:cNvPicPr>
              <p:nvPr/>
            </p:nvPicPr>
            <p:blipFill rotWithShape="1">
              <a:blip r:embed="rId2"/>
              <a:srcRect b="7603"/>
              <a:stretch/>
            </p:blipFill>
            <p:spPr>
              <a:xfrm>
                <a:off x="7121804" y="5289158"/>
                <a:ext cx="860653" cy="645494"/>
              </a:xfrm>
              <a:prstGeom prst="rect">
                <a:avLst/>
              </a:prstGeom>
            </p:spPr>
          </p:pic>
          <p:pic>
            <p:nvPicPr>
              <p:cNvPr id="12" name="Picture 11">
                <a:extLst>
                  <a:ext uri="{FF2B5EF4-FFF2-40B4-BE49-F238E27FC236}">
                    <a16:creationId xmlns:a16="http://schemas.microsoft.com/office/drawing/2014/main" id="{FFB91DFC-27C1-4A49-A925-96912AB6303C}"/>
                  </a:ext>
                </a:extLst>
              </p:cNvPr>
              <p:cNvPicPr>
                <a:picLocks noChangeAspect="1"/>
              </p:cNvPicPr>
              <p:nvPr/>
            </p:nvPicPr>
            <p:blipFill rotWithShape="1">
              <a:blip r:embed="rId2"/>
              <a:srcRect b="7603"/>
              <a:stretch/>
            </p:blipFill>
            <p:spPr>
              <a:xfrm>
                <a:off x="8191177" y="5353529"/>
                <a:ext cx="550984" cy="413241"/>
              </a:xfrm>
              <a:prstGeom prst="rect">
                <a:avLst/>
              </a:prstGeom>
            </p:spPr>
          </p:pic>
          <p:pic>
            <p:nvPicPr>
              <p:cNvPr id="13" name="Picture 12">
                <a:extLst>
                  <a:ext uri="{FF2B5EF4-FFF2-40B4-BE49-F238E27FC236}">
                    <a16:creationId xmlns:a16="http://schemas.microsoft.com/office/drawing/2014/main" id="{41B06D4E-CF17-479B-98A7-20DE81B734E8}"/>
                  </a:ext>
                </a:extLst>
              </p:cNvPr>
              <p:cNvPicPr>
                <a:picLocks noChangeAspect="1"/>
              </p:cNvPicPr>
              <p:nvPr/>
            </p:nvPicPr>
            <p:blipFill>
              <a:blip r:embed="rId3"/>
              <a:stretch>
                <a:fillRect/>
              </a:stretch>
            </p:blipFill>
            <p:spPr>
              <a:xfrm>
                <a:off x="5442334" y="3941989"/>
                <a:ext cx="807923" cy="807923"/>
              </a:xfrm>
              <a:prstGeom prst="rect">
                <a:avLst/>
              </a:prstGeom>
            </p:spPr>
          </p:pic>
          <p:sp>
            <p:nvSpPr>
              <p:cNvPr id="14" name="Isosceles Triangle 13">
                <a:extLst>
                  <a:ext uri="{FF2B5EF4-FFF2-40B4-BE49-F238E27FC236}">
                    <a16:creationId xmlns:a16="http://schemas.microsoft.com/office/drawing/2014/main" id="{84FC3AAA-450A-4D4A-A58A-A3CFF2B45219}"/>
                  </a:ext>
                </a:extLst>
              </p:cNvPr>
              <p:cNvSpPr/>
              <p:nvPr/>
            </p:nvSpPr>
            <p:spPr>
              <a:xfrm rot="16371454">
                <a:off x="5966455" y="3563638"/>
                <a:ext cx="2051660" cy="3451038"/>
              </a:xfrm>
              <a:prstGeom prst="triangle">
                <a:avLst>
                  <a:gd name="adj" fmla="val 48350"/>
                </a:avLst>
              </a:prstGeom>
              <a:gradFill flip="none" rotWithShape="1">
                <a:gsLst>
                  <a:gs pos="0">
                    <a:srgbClr val="FFFF00">
                      <a:alpha val="0"/>
                    </a:srgbClr>
                  </a:gs>
                  <a:gs pos="100000">
                    <a:schemeClr val="accent1">
                      <a:lumMod val="20000"/>
                      <a:lumOff val="80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Picture 14">
                <a:extLst>
                  <a:ext uri="{FF2B5EF4-FFF2-40B4-BE49-F238E27FC236}">
                    <a16:creationId xmlns:a16="http://schemas.microsoft.com/office/drawing/2014/main" id="{8E1CB26F-9140-47E5-B61F-4A6A87CAD18D}"/>
                  </a:ext>
                </a:extLst>
              </p:cNvPr>
              <p:cNvPicPr>
                <a:picLocks noChangeAspect="1"/>
              </p:cNvPicPr>
              <p:nvPr/>
            </p:nvPicPr>
            <p:blipFill>
              <a:blip r:embed="rId3"/>
              <a:stretch>
                <a:fillRect/>
              </a:stretch>
            </p:blipFill>
            <p:spPr>
              <a:xfrm>
                <a:off x="3220509" y="3877833"/>
                <a:ext cx="807923" cy="807923"/>
              </a:xfrm>
              <a:prstGeom prst="rect">
                <a:avLst/>
              </a:prstGeom>
            </p:spPr>
          </p:pic>
          <p:pic>
            <p:nvPicPr>
              <p:cNvPr id="16" name="Picture 15">
                <a:extLst>
                  <a:ext uri="{FF2B5EF4-FFF2-40B4-BE49-F238E27FC236}">
                    <a16:creationId xmlns:a16="http://schemas.microsoft.com/office/drawing/2014/main" id="{B42B0302-F1EC-47C4-96AF-E54306828695}"/>
                  </a:ext>
                </a:extLst>
              </p:cNvPr>
              <p:cNvPicPr>
                <a:picLocks noChangeAspect="1"/>
              </p:cNvPicPr>
              <p:nvPr/>
            </p:nvPicPr>
            <p:blipFill>
              <a:blip r:embed="rId3"/>
              <a:stretch>
                <a:fillRect/>
              </a:stretch>
            </p:blipFill>
            <p:spPr>
              <a:xfrm>
                <a:off x="2113493" y="4619555"/>
                <a:ext cx="807923" cy="807923"/>
              </a:xfrm>
              <a:prstGeom prst="rect">
                <a:avLst/>
              </a:prstGeom>
            </p:spPr>
          </p:pic>
          <p:pic>
            <p:nvPicPr>
              <p:cNvPr id="17" name="Picture 16">
                <a:extLst>
                  <a:ext uri="{FF2B5EF4-FFF2-40B4-BE49-F238E27FC236}">
                    <a16:creationId xmlns:a16="http://schemas.microsoft.com/office/drawing/2014/main" id="{6234B9D5-ED0D-4B78-A934-3C8BACD0B1E9}"/>
                  </a:ext>
                </a:extLst>
              </p:cNvPr>
              <p:cNvPicPr>
                <a:picLocks noChangeAspect="1"/>
              </p:cNvPicPr>
              <p:nvPr/>
            </p:nvPicPr>
            <p:blipFill rotWithShape="1">
              <a:blip r:embed="rId4">
                <a:extLst>
                  <a:ext uri="{28A0092B-C50C-407E-A947-70E740481C1C}">
                    <a14:useLocalDpi xmlns:a14="http://schemas.microsoft.com/office/drawing/2010/main" val="0"/>
                  </a:ext>
                </a:extLst>
              </a:blip>
              <a:srcRect l="48420" t="513" r="32451" b="68205"/>
              <a:stretch/>
            </p:blipFill>
            <p:spPr>
              <a:xfrm>
                <a:off x="4078891" y="4178579"/>
                <a:ext cx="1312984" cy="2145323"/>
              </a:xfrm>
              <a:prstGeom prst="rect">
                <a:avLst/>
              </a:prstGeom>
            </p:spPr>
          </p:pic>
          <p:pic>
            <p:nvPicPr>
              <p:cNvPr id="18" name="Picture 17">
                <a:extLst>
                  <a:ext uri="{FF2B5EF4-FFF2-40B4-BE49-F238E27FC236}">
                    <a16:creationId xmlns:a16="http://schemas.microsoft.com/office/drawing/2014/main" id="{E3AFC927-329F-445D-8A5C-EC95B41FB9C6}"/>
                  </a:ext>
                </a:extLst>
              </p:cNvPr>
              <p:cNvPicPr>
                <a:picLocks noChangeAspect="1"/>
              </p:cNvPicPr>
              <p:nvPr/>
            </p:nvPicPr>
            <p:blipFill rotWithShape="1">
              <a:blip r:embed="rId5"/>
              <a:srcRect l="20594"/>
              <a:stretch/>
            </p:blipFill>
            <p:spPr>
              <a:xfrm>
                <a:off x="4650936" y="4749913"/>
                <a:ext cx="943958" cy="678038"/>
              </a:xfrm>
              <a:prstGeom prst="rect">
                <a:avLst/>
              </a:prstGeom>
            </p:spPr>
          </p:pic>
          <p:sp>
            <p:nvSpPr>
              <p:cNvPr id="19" name="Oval 18">
                <a:extLst>
                  <a:ext uri="{FF2B5EF4-FFF2-40B4-BE49-F238E27FC236}">
                    <a16:creationId xmlns:a16="http://schemas.microsoft.com/office/drawing/2014/main" id="{4815E5C4-A048-4147-B2B0-9FF88F5F322E}"/>
                  </a:ext>
                </a:extLst>
              </p:cNvPr>
              <p:cNvSpPr/>
              <p:nvPr/>
            </p:nvSpPr>
            <p:spPr>
              <a:xfrm>
                <a:off x="4547868" y="5354040"/>
                <a:ext cx="1213886" cy="266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Oval 19">
                <a:extLst>
                  <a:ext uri="{FF2B5EF4-FFF2-40B4-BE49-F238E27FC236}">
                    <a16:creationId xmlns:a16="http://schemas.microsoft.com/office/drawing/2014/main" id="{A068038C-EA62-4BB0-A457-71CA56E8E219}"/>
                  </a:ext>
                </a:extLst>
              </p:cNvPr>
              <p:cNvSpPr/>
              <p:nvPr/>
            </p:nvSpPr>
            <p:spPr>
              <a:xfrm flipV="1">
                <a:off x="4397044" y="4960393"/>
                <a:ext cx="301648" cy="328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8" name="TextBox 7">
              <a:extLst>
                <a:ext uri="{FF2B5EF4-FFF2-40B4-BE49-F238E27FC236}">
                  <a16:creationId xmlns:a16="http://schemas.microsoft.com/office/drawing/2014/main" id="{8F551E13-3C0F-413D-B2E2-DF63520C0CA8}"/>
                </a:ext>
              </a:extLst>
            </p:cNvPr>
            <p:cNvSpPr txBox="1"/>
            <p:nvPr/>
          </p:nvSpPr>
          <p:spPr>
            <a:xfrm>
              <a:off x="939691" y="5927794"/>
              <a:ext cx="3063659" cy="369332"/>
            </a:xfrm>
            <a:prstGeom prst="rect">
              <a:avLst/>
            </a:prstGeom>
            <a:noFill/>
          </p:spPr>
          <p:txBody>
            <a:bodyPr wrap="none" rtlCol="0">
              <a:spAutoFit/>
            </a:bodyPr>
            <a:lstStyle/>
            <a:p>
              <a:r>
                <a:rPr lang="de-DE" dirty="0">
                  <a:sym typeface="Wingdings" panose="05000000000000000000" pitchFamily="2" charset="2"/>
                </a:rPr>
                <a:t> „Alle Schwäne sind weiß“</a:t>
              </a:r>
              <a:endParaRPr lang="de-DE" dirty="0"/>
            </a:p>
          </p:txBody>
        </p:sp>
      </p:grpSp>
      <p:grpSp>
        <p:nvGrpSpPr>
          <p:cNvPr id="21" name="Group 20">
            <a:extLst>
              <a:ext uri="{FF2B5EF4-FFF2-40B4-BE49-F238E27FC236}">
                <a16:creationId xmlns:a16="http://schemas.microsoft.com/office/drawing/2014/main" id="{5118F9F3-A348-4238-9EF0-2888B0DA6215}"/>
              </a:ext>
            </a:extLst>
          </p:cNvPr>
          <p:cNvGrpSpPr/>
          <p:nvPr/>
        </p:nvGrpSpPr>
        <p:grpSpPr>
          <a:xfrm>
            <a:off x="5296600" y="2692864"/>
            <a:ext cx="2688656" cy="2020862"/>
            <a:chOff x="4973481" y="3615182"/>
            <a:chExt cx="3627916" cy="2726834"/>
          </a:xfrm>
        </p:grpSpPr>
        <p:pic>
          <p:nvPicPr>
            <p:cNvPr id="22" name="Picture 21">
              <a:extLst>
                <a:ext uri="{FF2B5EF4-FFF2-40B4-BE49-F238E27FC236}">
                  <a16:creationId xmlns:a16="http://schemas.microsoft.com/office/drawing/2014/main" id="{EB99DCC6-5B99-42C7-B91C-35F2D05D4102}"/>
                </a:ext>
              </a:extLst>
            </p:cNvPr>
            <p:cNvPicPr>
              <a:picLocks noChangeAspect="1"/>
            </p:cNvPicPr>
            <p:nvPr/>
          </p:nvPicPr>
          <p:blipFill>
            <a:blip r:embed="rId3"/>
            <a:stretch>
              <a:fillRect/>
            </a:stretch>
          </p:blipFill>
          <p:spPr>
            <a:xfrm>
              <a:off x="7437260" y="5301690"/>
              <a:ext cx="441106" cy="463116"/>
            </a:xfrm>
            <a:prstGeom prst="rect">
              <a:avLst/>
            </a:prstGeom>
          </p:spPr>
        </p:pic>
        <p:sp>
          <p:nvSpPr>
            <p:cNvPr id="23" name="Cloud Callout 19">
              <a:extLst>
                <a:ext uri="{FF2B5EF4-FFF2-40B4-BE49-F238E27FC236}">
                  <a16:creationId xmlns:a16="http://schemas.microsoft.com/office/drawing/2014/main" id="{9CD24AAC-19A8-4D32-BD6B-4EF98FEBEA8E}"/>
                </a:ext>
              </a:extLst>
            </p:cNvPr>
            <p:cNvSpPr/>
            <p:nvPr/>
          </p:nvSpPr>
          <p:spPr>
            <a:xfrm>
              <a:off x="5582671" y="3615182"/>
              <a:ext cx="2611759" cy="899223"/>
            </a:xfrm>
            <a:prstGeom prst="cloudCallou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de-DE" sz="1400" dirty="0"/>
                <a:t>„Alle Schwäne sind weiß</a:t>
              </a:r>
            </a:p>
          </p:txBody>
        </p:sp>
        <p:pic>
          <p:nvPicPr>
            <p:cNvPr id="24" name="Picture 23">
              <a:extLst>
                <a:ext uri="{FF2B5EF4-FFF2-40B4-BE49-F238E27FC236}">
                  <a16:creationId xmlns:a16="http://schemas.microsoft.com/office/drawing/2014/main" id="{CAE11022-BC5C-431D-8968-49DA141ADB28}"/>
                </a:ext>
              </a:extLst>
            </p:cNvPr>
            <p:cNvPicPr>
              <a:picLocks noChangeAspect="1"/>
            </p:cNvPicPr>
            <p:nvPr/>
          </p:nvPicPr>
          <p:blipFill rotWithShape="1">
            <a:blip r:embed="rId4">
              <a:extLst>
                <a:ext uri="{28A0092B-C50C-407E-A947-70E740481C1C}">
                  <a14:useLocalDpi xmlns:a14="http://schemas.microsoft.com/office/drawing/2010/main" val="0"/>
                </a:ext>
              </a:extLst>
            </a:blip>
            <a:srcRect l="48420" t="513" r="32451" b="68205"/>
            <a:stretch/>
          </p:blipFill>
          <p:spPr>
            <a:xfrm>
              <a:off x="5690898" y="4678286"/>
              <a:ext cx="716857" cy="1229737"/>
            </a:xfrm>
            <a:prstGeom prst="rect">
              <a:avLst/>
            </a:prstGeom>
          </p:spPr>
        </p:pic>
        <p:pic>
          <p:nvPicPr>
            <p:cNvPr id="25" name="Picture 24">
              <a:extLst>
                <a:ext uri="{FF2B5EF4-FFF2-40B4-BE49-F238E27FC236}">
                  <a16:creationId xmlns:a16="http://schemas.microsoft.com/office/drawing/2014/main" id="{BDF19A39-8BE5-4467-AB01-939509CC0B2B}"/>
                </a:ext>
              </a:extLst>
            </p:cNvPr>
            <p:cNvPicPr>
              <a:picLocks noChangeAspect="1"/>
            </p:cNvPicPr>
            <p:nvPr/>
          </p:nvPicPr>
          <p:blipFill rotWithShape="1">
            <a:blip r:embed="rId5"/>
            <a:srcRect l="20594"/>
            <a:stretch/>
          </p:blipFill>
          <p:spPr>
            <a:xfrm>
              <a:off x="6003221" y="5005785"/>
              <a:ext cx="515378" cy="388663"/>
            </a:xfrm>
            <a:prstGeom prst="rect">
              <a:avLst/>
            </a:prstGeom>
          </p:spPr>
        </p:pic>
        <p:sp>
          <p:nvSpPr>
            <p:cNvPr id="26" name="Oval 25">
              <a:extLst>
                <a:ext uri="{FF2B5EF4-FFF2-40B4-BE49-F238E27FC236}">
                  <a16:creationId xmlns:a16="http://schemas.microsoft.com/office/drawing/2014/main" id="{1CA44103-05FA-4D5D-8A08-59D1D79B771C}"/>
                </a:ext>
              </a:extLst>
            </p:cNvPr>
            <p:cNvSpPr/>
            <p:nvPr/>
          </p:nvSpPr>
          <p:spPr>
            <a:xfrm>
              <a:off x="5946948" y="5352081"/>
              <a:ext cx="662752" cy="1528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Oval 26">
              <a:extLst>
                <a:ext uri="{FF2B5EF4-FFF2-40B4-BE49-F238E27FC236}">
                  <a16:creationId xmlns:a16="http://schemas.microsoft.com/office/drawing/2014/main" id="{7E2DC0D0-EB78-484B-816D-D32BBFEFD977}"/>
                </a:ext>
              </a:extLst>
            </p:cNvPr>
            <p:cNvSpPr/>
            <p:nvPr/>
          </p:nvSpPr>
          <p:spPr>
            <a:xfrm flipV="1">
              <a:off x="5864602" y="5126436"/>
              <a:ext cx="164692" cy="1884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Isosceles Triangle 27">
              <a:extLst>
                <a:ext uri="{FF2B5EF4-FFF2-40B4-BE49-F238E27FC236}">
                  <a16:creationId xmlns:a16="http://schemas.microsoft.com/office/drawing/2014/main" id="{2EC51A1F-68C3-47C3-89C3-2E49C44A1565}"/>
                </a:ext>
              </a:extLst>
            </p:cNvPr>
            <p:cNvSpPr/>
            <p:nvPr/>
          </p:nvSpPr>
          <p:spPr>
            <a:xfrm rot="16414726">
              <a:off x="6831674" y="4768792"/>
              <a:ext cx="684262" cy="1528913"/>
            </a:xfrm>
            <a:prstGeom prst="triangle">
              <a:avLst>
                <a:gd name="adj" fmla="val 74748"/>
              </a:avLst>
            </a:prstGeom>
            <a:gradFill flip="none" rotWithShape="1">
              <a:gsLst>
                <a:gs pos="0">
                  <a:srgbClr val="FFFF00">
                    <a:alpha val="0"/>
                  </a:srgbClr>
                </a:gs>
                <a:gs pos="100000">
                  <a:schemeClr val="accent1">
                    <a:lumMod val="20000"/>
                    <a:lumOff val="80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9" name="Picture 28">
              <a:extLst>
                <a:ext uri="{FF2B5EF4-FFF2-40B4-BE49-F238E27FC236}">
                  <a16:creationId xmlns:a16="http://schemas.microsoft.com/office/drawing/2014/main" id="{F5D8681B-37A5-46C7-A9E5-F5C456DC3ED3}"/>
                </a:ext>
              </a:extLst>
            </p:cNvPr>
            <p:cNvPicPr>
              <a:picLocks noChangeAspect="1"/>
            </p:cNvPicPr>
            <p:nvPr/>
          </p:nvPicPr>
          <p:blipFill rotWithShape="1">
            <a:blip r:embed="rId2"/>
            <a:srcRect b="7603"/>
            <a:stretch/>
          </p:blipFill>
          <p:spPr>
            <a:xfrm>
              <a:off x="7086365" y="4833642"/>
              <a:ext cx="300824" cy="236877"/>
            </a:xfrm>
            <a:prstGeom prst="rect">
              <a:avLst/>
            </a:prstGeom>
          </p:spPr>
        </p:pic>
        <p:pic>
          <p:nvPicPr>
            <p:cNvPr id="30" name="Picture 29">
              <a:extLst>
                <a:ext uri="{FF2B5EF4-FFF2-40B4-BE49-F238E27FC236}">
                  <a16:creationId xmlns:a16="http://schemas.microsoft.com/office/drawing/2014/main" id="{22F34C72-507A-4B98-936B-FCA37580FD4D}"/>
                </a:ext>
              </a:extLst>
            </p:cNvPr>
            <p:cNvPicPr>
              <a:picLocks noChangeAspect="1"/>
            </p:cNvPicPr>
            <p:nvPr/>
          </p:nvPicPr>
          <p:blipFill rotWithShape="1">
            <a:blip r:embed="rId2"/>
            <a:srcRect b="7603"/>
            <a:stretch/>
          </p:blipFill>
          <p:spPr>
            <a:xfrm>
              <a:off x="7702583" y="4545358"/>
              <a:ext cx="300824" cy="236877"/>
            </a:xfrm>
            <a:prstGeom prst="rect">
              <a:avLst/>
            </a:prstGeom>
          </p:spPr>
        </p:pic>
        <p:pic>
          <p:nvPicPr>
            <p:cNvPr id="31" name="Picture 30">
              <a:extLst>
                <a:ext uri="{FF2B5EF4-FFF2-40B4-BE49-F238E27FC236}">
                  <a16:creationId xmlns:a16="http://schemas.microsoft.com/office/drawing/2014/main" id="{D1490417-0F04-4C0C-95C4-575E77F5BEDD}"/>
                </a:ext>
              </a:extLst>
            </p:cNvPr>
            <p:cNvPicPr>
              <a:picLocks noChangeAspect="1"/>
            </p:cNvPicPr>
            <p:nvPr/>
          </p:nvPicPr>
          <p:blipFill rotWithShape="1">
            <a:blip r:embed="rId2"/>
            <a:srcRect b="7603"/>
            <a:stretch/>
          </p:blipFill>
          <p:spPr>
            <a:xfrm>
              <a:off x="7627377" y="4838048"/>
              <a:ext cx="300824" cy="236877"/>
            </a:xfrm>
            <a:prstGeom prst="rect">
              <a:avLst/>
            </a:prstGeom>
          </p:spPr>
        </p:pic>
        <p:sp>
          <p:nvSpPr>
            <p:cNvPr id="32" name="Isosceles Triangle 31">
              <a:extLst>
                <a:ext uri="{FF2B5EF4-FFF2-40B4-BE49-F238E27FC236}">
                  <a16:creationId xmlns:a16="http://schemas.microsoft.com/office/drawing/2014/main" id="{E2263D45-0E0A-4F4F-B55B-754A7F5647D6}"/>
                </a:ext>
              </a:extLst>
            </p:cNvPr>
            <p:cNvSpPr/>
            <p:nvPr/>
          </p:nvSpPr>
          <p:spPr>
            <a:xfrm rot="15289958">
              <a:off x="6833933" y="4204093"/>
              <a:ext cx="684262" cy="1528913"/>
            </a:xfrm>
            <a:prstGeom prst="triangle">
              <a:avLst>
                <a:gd name="adj" fmla="val 48350"/>
              </a:avLst>
            </a:prstGeom>
            <a:gradFill flip="none" rotWithShape="1">
              <a:gsLst>
                <a:gs pos="0">
                  <a:srgbClr val="FFFF00">
                    <a:alpha val="0"/>
                  </a:srgbClr>
                </a:gs>
                <a:gs pos="100000">
                  <a:schemeClr val="accent1">
                    <a:lumMod val="20000"/>
                    <a:lumOff val="80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TextBox 32">
              <a:extLst>
                <a:ext uri="{FF2B5EF4-FFF2-40B4-BE49-F238E27FC236}">
                  <a16:creationId xmlns:a16="http://schemas.microsoft.com/office/drawing/2014/main" id="{4182D49F-A720-4CDA-A59B-FEAE488D11E8}"/>
                </a:ext>
              </a:extLst>
            </p:cNvPr>
            <p:cNvSpPr txBox="1"/>
            <p:nvPr/>
          </p:nvSpPr>
          <p:spPr>
            <a:xfrm>
              <a:off x="4973481" y="5972684"/>
              <a:ext cx="3627916" cy="369332"/>
            </a:xfrm>
            <a:prstGeom prst="rect">
              <a:avLst/>
            </a:prstGeom>
            <a:noFill/>
          </p:spPr>
          <p:txBody>
            <a:bodyPr wrap="none" rtlCol="0">
              <a:spAutoFit/>
            </a:bodyPr>
            <a:lstStyle/>
            <a:p>
              <a:r>
                <a:rPr lang="de-DE" dirty="0">
                  <a:sym typeface="Wingdings" panose="05000000000000000000" pitchFamily="2" charset="2"/>
                </a:rPr>
                <a:t> „Nicht alle Schwäne sind weiß“</a:t>
              </a:r>
              <a:endParaRPr lang="de-DE" dirty="0"/>
            </a:p>
          </p:txBody>
        </p:sp>
      </p:grpSp>
    </p:spTree>
    <p:extLst>
      <p:ext uri="{BB962C8B-B14F-4D97-AF65-F5344CB8AC3E}">
        <p14:creationId xmlns:p14="http://schemas.microsoft.com/office/powerpoint/2010/main" val="1903769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9CE0-5EB7-4FD8-B75E-7DD311B9F003}"/>
              </a:ext>
            </a:extLst>
          </p:cNvPr>
          <p:cNvSpPr>
            <a:spLocks noGrp="1"/>
          </p:cNvSpPr>
          <p:nvPr>
            <p:ph type="title"/>
          </p:nvPr>
        </p:nvSpPr>
        <p:spPr/>
        <p:txBody>
          <a:bodyPr/>
          <a:lstStyle/>
          <a:p>
            <a:r>
              <a:rPr lang="de-DE" dirty="0"/>
              <a:t>Definition Wissenschaftliche Forschung</a:t>
            </a:r>
            <a:endParaRPr lang="en-US" dirty="0"/>
          </a:p>
        </p:txBody>
      </p:sp>
      <p:sp>
        <p:nvSpPr>
          <p:cNvPr id="3" name="Text Placeholder 2">
            <a:extLst>
              <a:ext uri="{FF2B5EF4-FFF2-40B4-BE49-F238E27FC236}">
                <a16:creationId xmlns:a16="http://schemas.microsoft.com/office/drawing/2014/main" id="{66DD6443-9856-4258-97D5-C2081C696FD7}"/>
              </a:ext>
            </a:extLst>
          </p:cNvPr>
          <p:cNvSpPr>
            <a:spLocks noGrp="1"/>
          </p:cNvSpPr>
          <p:nvPr>
            <p:ph type="body" sz="quarter" idx="10"/>
          </p:nvPr>
        </p:nvSpPr>
        <p:spPr/>
        <p:txBody>
          <a:bodyPr/>
          <a:lstStyle/>
          <a:p>
            <a:pPr marL="0" indent="0">
              <a:buNone/>
            </a:pPr>
            <a:r>
              <a:rPr lang="de-DE" sz="1800" dirty="0"/>
              <a:t>„Wer wissenschaftliche Forschung betreibt, sucht mithilfe </a:t>
            </a:r>
            <a:r>
              <a:rPr lang="de-DE" sz="1800" dirty="0">
                <a:solidFill>
                  <a:schemeClr val="tx2"/>
                </a:solidFill>
              </a:rPr>
              <a:t>anerkannter wissenschaftlicher Methoden </a:t>
            </a:r>
            <a:r>
              <a:rPr lang="de-DE" sz="1800" dirty="0"/>
              <a:t>und Methodologie auf der Basis des bisherigen </a:t>
            </a:r>
            <a:r>
              <a:rPr lang="de-DE" sz="1800" dirty="0">
                <a:solidFill>
                  <a:schemeClr val="tx2"/>
                </a:solidFill>
              </a:rPr>
              <a:t>Forschungsstandes </a:t>
            </a:r>
            <a:r>
              <a:rPr lang="de-DE" sz="1800" dirty="0"/>
              <a:t>(d.h. vorliegender Theorien und empirischer Befunde) </a:t>
            </a:r>
            <a:r>
              <a:rPr lang="de-DE" sz="1800" dirty="0">
                <a:solidFill>
                  <a:schemeClr val="tx2"/>
                </a:solidFill>
              </a:rPr>
              <a:t>zielgerichtet</a:t>
            </a:r>
            <a:r>
              <a:rPr lang="de-DE" sz="1800" dirty="0"/>
              <a:t> nach gesicherten </a:t>
            </a:r>
            <a:r>
              <a:rPr lang="de-DE" sz="1800" dirty="0">
                <a:solidFill>
                  <a:schemeClr val="tx2"/>
                </a:solidFill>
              </a:rPr>
              <a:t>neuen Erkenntnissen</a:t>
            </a:r>
            <a:r>
              <a:rPr lang="de-DE" sz="1800" dirty="0"/>
              <a:t>, </a:t>
            </a:r>
            <a:r>
              <a:rPr lang="de-DE" sz="1800" dirty="0">
                <a:solidFill>
                  <a:schemeClr val="tx2"/>
                </a:solidFill>
              </a:rPr>
              <a:t>dokumentiert</a:t>
            </a:r>
            <a:r>
              <a:rPr lang="de-DE" sz="1800" dirty="0"/>
              <a:t> den Forschungsprozess sowie dessen Ergebnisse in </a:t>
            </a:r>
            <a:r>
              <a:rPr lang="de-DE" sz="1800" dirty="0">
                <a:solidFill>
                  <a:schemeClr val="tx2"/>
                </a:solidFill>
              </a:rPr>
              <a:t>nachvollziehbarer</a:t>
            </a:r>
            <a:r>
              <a:rPr lang="de-DE" sz="1800" dirty="0"/>
              <a:t> Weise und stellt die Studien in </a:t>
            </a:r>
            <a:r>
              <a:rPr lang="de-DE" sz="1800" dirty="0">
                <a:solidFill>
                  <a:schemeClr val="tx2"/>
                </a:solidFill>
              </a:rPr>
              <a:t>Vorträgen</a:t>
            </a:r>
            <a:r>
              <a:rPr lang="de-DE" sz="1800" dirty="0"/>
              <a:t> und </a:t>
            </a:r>
            <a:r>
              <a:rPr lang="de-DE" sz="1800" dirty="0">
                <a:solidFill>
                  <a:schemeClr val="tx2"/>
                </a:solidFill>
              </a:rPr>
              <a:t>Publikationen</a:t>
            </a:r>
            <a:r>
              <a:rPr lang="de-DE" sz="1800" dirty="0"/>
              <a:t> der Fachöffentlichkeit vor“</a:t>
            </a:r>
          </a:p>
          <a:p>
            <a:pPr marL="0" indent="0" algn="r">
              <a:buNone/>
            </a:pPr>
            <a:r>
              <a:rPr lang="de-DE" sz="1400" dirty="0"/>
              <a:t>Döring &amp; Bortz, 2016, S. 7</a:t>
            </a:r>
          </a:p>
        </p:txBody>
      </p:sp>
    </p:spTree>
    <p:extLst>
      <p:ext uri="{BB962C8B-B14F-4D97-AF65-F5344CB8AC3E}">
        <p14:creationId xmlns:p14="http://schemas.microsoft.com/office/powerpoint/2010/main" val="1345230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8F037-088B-4682-8DA3-EE569D6A2D7E}"/>
              </a:ext>
            </a:extLst>
          </p:cNvPr>
          <p:cNvSpPr>
            <a:spLocks noGrp="1"/>
          </p:cNvSpPr>
          <p:nvPr>
            <p:ph type="title"/>
          </p:nvPr>
        </p:nvSpPr>
        <p:spPr/>
        <p:txBody>
          <a:bodyPr/>
          <a:lstStyle/>
          <a:p>
            <a:r>
              <a:rPr lang="de-DE" dirty="0"/>
              <a:t>Bewertung von Wissenschaftlichkeit</a:t>
            </a:r>
          </a:p>
        </p:txBody>
      </p:sp>
      <p:sp>
        <p:nvSpPr>
          <p:cNvPr id="3" name="Text Placeholder 2">
            <a:extLst>
              <a:ext uri="{FF2B5EF4-FFF2-40B4-BE49-F238E27FC236}">
                <a16:creationId xmlns:a16="http://schemas.microsoft.com/office/drawing/2014/main" id="{B992D1A8-0088-465F-8C23-DB9A24001778}"/>
              </a:ext>
            </a:extLst>
          </p:cNvPr>
          <p:cNvSpPr>
            <a:spLocks noGrp="1"/>
          </p:cNvSpPr>
          <p:nvPr>
            <p:ph type="body" sz="quarter" idx="10"/>
          </p:nvPr>
        </p:nvSpPr>
        <p:spPr/>
        <p:txBody>
          <a:bodyPr/>
          <a:lstStyle/>
          <a:p>
            <a:pPr marL="457200" lvl="0" indent="-457200">
              <a:buFont typeface="+mj-lt"/>
              <a:buAutoNum type="arabicPeriod"/>
            </a:pPr>
            <a:r>
              <a:rPr lang="de-DE" sz="1200" b="1" dirty="0">
                <a:solidFill>
                  <a:schemeClr val="tx1"/>
                </a:solidFill>
              </a:rPr>
              <a:t>Wissenschaftliches Forschungsproblem: </a:t>
            </a:r>
            <a:r>
              <a:rPr lang="de-DE" sz="1200" dirty="0">
                <a:solidFill>
                  <a:schemeClr val="tx1"/>
                </a:solidFill>
              </a:rPr>
              <a:t>empirisch untersuchbare, auf aktuellen wissenschaftlichen Erkenntnisstand aufbauende Sachverhalte</a:t>
            </a:r>
          </a:p>
          <a:p>
            <a:pPr marL="857250" lvl="1" indent="-457200"/>
            <a:r>
              <a:rPr lang="de-DE" sz="1200" dirty="0">
                <a:latin typeface="Arial" panose="020B0604020202020204" pitchFamily="34" charset="0"/>
                <a:cs typeface="Arial" panose="020B0604020202020204" pitchFamily="34" charset="0"/>
              </a:rPr>
              <a:t>„Kommunikation mit Außerirdischen“</a:t>
            </a:r>
          </a:p>
          <a:p>
            <a:pPr marL="457200" lvl="0" indent="-457200">
              <a:buFont typeface="+mj-lt"/>
              <a:buAutoNum type="arabicPeriod"/>
            </a:pPr>
            <a:r>
              <a:rPr lang="de-DE" sz="1200" b="1" dirty="0">
                <a:solidFill>
                  <a:schemeClr val="tx1"/>
                </a:solidFill>
              </a:rPr>
              <a:t>Wissenschaftlicher Forschungsprozess: </a:t>
            </a:r>
            <a:r>
              <a:rPr lang="de-DE" sz="1200" dirty="0">
                <a:solidFill>
                  <a:schemeClr val="tx1"/>
                </a:solidFill>
              </a:rPr>
              <a:t>strukturierter Forschungsprozess mit Einsatz etablierter Forschungsmethoden </a:t>
            </a:r>
          </a:p>
          <a:p>
            <a:pPr marL="857250" lvl="1" indent="-457200"/>
            <a:r>
              <a:rPr lang="de-DE" sz="1200" dirty="0">
                <a:latin typeface="Arial" panose="020B0604020202020204" pitchFamily="34" charset="0"/>
                <a:cs typeface="Arial" panose="020B0604020202020204" pitchFamily="34" charset="0"/>
              </a:rPr>
              <a:t>z.B. Technik der systematischen Literaturrecherche in wissenschaftlichen Literatur-Datenbanken; Nutzung einer wissenschaftlichen Methode der Datenanalyse</a:t>
            </a:r>
          </a:p>
          <a:p>
            <a:pPr marL="857250" lvl="1" indent="-457200"/>
            <a:r>
              <a:rPr lang="de-DE" sz="1200" dirty="0">
                <a:latin typeface="Arial" panose="020B0604020202020204" pitchFamily="34" charset="0"/>
                <a:cs typeface="Arial" panose="020B0604020202020204" pitchFamily="34" charset="0"/>
              </a:rPr>
              <a:t>Nicht: Psychotest  aus Publikumszeitschrift</a:t>
            </a:r>
          </a:p>
          <a:p>
            <a:pPr marL="457200" lvl="0" indent="-457200">
              <a:buFont typeface="+mj-lt"/>
              <a:buAutoNum type="arabicPeriod"/>
            </a:pPr>
            <a:r>
              <a:rPr lang="de-DE" sz="1200" b="1" dirty="0">
                <a:solidFill>
                  <a:schemeClr val="tx1"/>
                </a:solidFill>
              </a:rPr>
              <a:t>Wissenschafts- und Forschungsethik: </a:t>
            </a:r>
            <a:r>
              <a:rPr lang="de-DE" sz="1200" dirty="0">
                <a:solidFill>
                  <a:schemeClr val="tx1"/>
                </a:solidFill>
              </a:rPr>
              <a:t>befolgen von ethischen Regeln</a:t>
            </a:r>
          </a:p>
          <a:p>
            <a:pPr marL="857250" lvl="1" indent="-457200"/>
            <a:r>
              <a:rPr lang="de-DE" sz="1200" dirty="0">
                <a:latin typeface="Arial" panose="020B0604020202020204" pitchFamily="34" charset="0"/>
                <a:cs typeface="Arial" panose="020B0604020202020204" pitchFamily="34" charset="0"/>
              </a:rPr>
              <a:t> z.B. Daten Manipulation, Ideen stehlen, Interessenskonflikte</a:t>
            </a:r>
          </a:p>
          <a:p>
            <a:pPr marL="457200" lvl="0" indent="-457200">
              <a:buFont typeface="+mj-lt"/>
              <a:buAutoNum type="arabicPeriod"/>
            </a:pPr>
            <a:r>
              <a:rPr lang="de-DE" sz="1200" b="1" dirty="0">
                <a:solidFill>
                  <a:schemeClr val="tx1"/>
                </a:solidFill>
              </a:rPr>
              <a:t>Dokumentation des Forschungsprojektes: </a:t>
            </a:r>
            <a:r>
              <a:rPr lang="de-DE" sz="1200" dirty="0">
                <a:solidFill>
                  <a:schemeClr val="tx1"/>
                </a:solidFill>
              </a:rPr>
              <a:t>intersubjektiv nachvollziehbar und replizierbar</a:t>
            </a:r>
          </a:p>
          <a:p>
            <a:pPr marL="0" lvl="0" indent="0">
              <a:buNone/>
            </a:pPr>
            <a:endParaRPr lang="de-DE" sz="1200" dirty="0">
              <a:solidFill>
                <a:schemeClr val="tx1"/>
              </a:solidFill>
            </a:endParaRPr>
          </a:p>
          <a:p>
            <a:r>
              <a:rPr lang="de-DE" sz="1200" dirty="0">
                <a:solidFill>
                  <a:schemeClr val="tx1"/>
                </a:solidFill>
                <a:sym typeface="Wingdings" panose="05000000000000000000" pitchFamily="2" charset="2"/>
              </a:rPr>
              <a:t>Kategorial: ja oder nein!</a:t>
            </a:r>
          </a:p>
          <a:p>
            <a:r>
              <a:rPr lang="de-DE" sz="1200" dirty="0">
                <a:solidFill>
                  <a:schemeClr val="tx1"/>
                </a:solidFill>
              </a:rPr>
              <a:t>Pseudowissenschaft: Impfgegner, Klimaskeptiker, Homöopathie, pseudowissenschaftlicher Psychotherapie  </a:t>
            </a:r>
          </a:p>
          <a:p>
            <a:r>
              <a:rPr lang="de-DE" sz="1200" dirty="0">
                <a:solidFill>
                  <a:schemeClr val="tx1"/>
                </a:solidFill>
              </a:rPr>
              <a:t>Parawissenschaft:  außersinnlicher Wahrnehmung, UFO</a:t>
            </a:r>
          </a:p>
          <a:p>
            <a:pPr marL="0" indent="0">
              <a:buNone/>
            </a:pPr>
            <a:endParaRPr lang="de-DE" sz="1200" dirty="0">
              <a:solidFill>
                <a:schemeClr val="tx1"/>
              </a:solidFill>
            </a:endParaRPr>
          </a:p>
          <a:p>
            <a:endParaRPr lang="de-DE" sz="1200" dirty="0">
              <a:solidFill>
                <a:schemeClr val="tx1"/>
              </a:solidFill>
            </a:endParaRPr>
          </a:p>
        </p:txBody>
      </p:sp>
    </p:spTree>
    <p:extLst>
      <p:ext uri="{BB962C8B-B14F-4D97-AF65-F5344CB8AC3E}">
        <p14:creationId xmlns:p14="http://schemas.microsoft.com/office/powerpoint/2010/main" val="835069889"/>
      </p:ext>
    </p:extLst>
  </p:cSld>
  <p:clrMapOvr>
    <a:masterClrMapping/>
  </p:clrMapOvr>
</p:sld>
</file>

<file path=ppt/theme/theme1.xml><?xml version="1.0" encoding="utf-8"?>
<a:theme xmlns:a="http://schemas.openxmlformats.org/drawingml/2006/main" name="Masterfoli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784</Words>
  <Application>Microsoft Office PowerPoint</Application>
  <PresentationFormat>On-screen Show (16:9)</PresentationFormat>
  <Paragraphs>113</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Akkurat</vt:lpstr>
      <vt:lpstr>Arial</vt:lpstr>
      <vt:lpstr>Calibri</vt:lpstr>
      <vt:lpstr>Wingdings</vt:lpstr>
      <vt:lpstr>Masterfolie</vt:lpstr>
      <vt:lpstr>PowerPoint Presentation</vt:lpstr>
      <vt:lpstr>Ziele der heutigen Sitzung</vt:lpstr>
      <vt:lpstr>Forschungsansatz </vt:lpstr>
      <vt:lpstr>PowerPoint Presentation</vt:lpstr>
      <vt:lpstr>Forschungsansatz</vt:lpstr>
      <vt:lpstr>PowerPoint Presentation</vt:lpstr>
      <vt:lpstr>Kritischer Rationalismus</vt:lpstr>
      <vt:lpstr>Definition Wissenschaftliche Forschung</vt:lpstr>
      <vt:lpstr>Bewertung von Wissenschaftlichkeit</vt:lpstr>
      <vt:lpstr>Bewertung wissenschaftlicher Qualität </vt:lpstr>
      <vt:lpstr>Prinzipien guter wissenschaftlicher Praxis </vt:lpstr>
      <vt:lpstr>Sicherung guter wissenschaftlicher Praxis</vt:lpstr>
      <vt:lpstr>Wissenschaftliches Fehlverhalten</vt:lpstr>
      <vt:lpstr>Wann kommt wissenschaftliches Wissen an seine Grenzen? </vt:lpstr>
      <vt:lpstr>Grenzen wissenschaftlichen Wissens: Übung</vt:lpstr>
      <vt:lpstr>Nächste Woche: Forschungsfrage und Literaturrecherche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Schäfer, Sabine</dc:creator>
  <cp:lastModifiedBy>Job Schepens</cp:lastModifiedBy>
  <cp:revision>141</cp:revision>
  <dcterms:created xsi:type="dcterms:W3CDTF">2017-06-13T08:51:48Z</dcterms:created>
  <dcterms:modified xsi:type="dcterms:W3CDTF">2021-04-28T12:08:47Z</dcterms:modified>
</cp:coreProperties>
</file>