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4"/>
  </p:notesMasterIdLst>
  <p:sldIdLst>
    <p:sldId id="257" r:id="rId2"/>
    <p:sldId id="273" r:id="rId3"/>
    <p:sldId id="259" r:id="rId4"/>
    <p:sldId id="287" r:id="rId5"/>
    <p:sldId id="274" r:id="rId6"/>
    <p:sldId id="288" r:id="rId7"/>
    <p:sldId id="289" r:id="rId8"/>
    <p:sldId id="290" r:id="rId9"/>
    <p:sldId id="271" r:id="rId10"/>
    <p:sldId id="272" r:id="rId11"/>
    <p:sldId id="275" r:id="rId12"/>
    <p:sldId id="276" r:id="rId13"/>
    <p:sldId id="277" r:id="rId14"/>
    <p:sldId id="278" r:id="rId15"/>
    <p:sldId id="279" r:id="rId16"/>
    <p:sldId id="280" r:id="rId17"/>
    <p:sldId id="281" r:id="rId18"/>
    <p:sldId id="282" r:id="rId19"/>
    <p:sldId id="286" r:id="rId20"/>
    <p:sldId id="284" r:id="rId21"/>
    <p:sldId id="285" r:id="rId22"/>
    <p:sldId id="270" r:id="rId23"/>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73"/>
            <p14:sldId id="259"/>
            <p14:sldId id="287"/>
            <p14:sldId id="274"/>
            <p14:sldId id="288"/>
            <p14:sldId id="289"/>
            <p14:sldId id="290"/>
            <p14:sldId id="271"/>
            <p14:sldId id="272"/>
            <p14:sldId id="275"/>
            <p14:sldId id="276"/>
            <p14:sldId id="277"/>
            <p14:sldId id="278"/>
            <p14:sldId id="279"/>
            <p14:sldId id="280"/>
            <p14:sldId id="281"/>
            <p14:sldId id="282"/>
            <p14:sldId id="286"/>
            <p14:sldId id="284"/>
            <p14:sldId id="285"/>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65904" autoAdjust="0"/>
  </p:normalViewPr>
  <p:slideViewPr>
    <p:cSldViewPr showGuides="1">
      <p:cViewPr varScale="1">
        <p:scale>
          <a:sx n="142" d="100"/>
          <a:sy n="142" d="100"/>
        </p:scale>
        <p:origin x="2232" y="126"/>
      </p:cViewPr>
      <p:guideLst>
        <p:guide orient="horz" pos="162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F2DB42-3F62-43DD-A061-693826DB876F}" type="doc">
      <dgm:prSet loTypeId="urn:microsoft.com/office/officeart/2008/layout/RadialCluster" loCatId="relationship" qsTypeId="urn:microsoft.com/office/officeart/2005/8/quickstyle/simple1" qsCatId="simple" csTypeId="urn:microsoft.com/office/officeart/2005/8/colors/accent2_4" csCatId="accent2" phldr="1"/>
      <dgm:spPr/>
      <dgm:t>
        <a:bodyPr/>
        <a:lstStyle/>
        <a:p>
          <a:endParaRPr lang="de-DE"/>
        </a:p>
      </dgm:t>
    </dgm:pt>
    <dgm:pt modelId="{BF43E513-5FBA-46BC-945E-9AD2C20E04E3}">
      <dgm:prSet phldrT="[Text]" custT="1"/>
      <dgm:spPr/>
      <dgm:t>
        <a:bodyPr/>
        <a:lstStyle/>
        <a:p>
          <a:r>
            <a:rPr lang="de-DE" sz="700" dirty="0"/>
            <a:t>Emotionen</a:t>
          </a:r>
        </a:p>
        <a:p>
          <a:r>
            <a:rPr lang="de-DE" sz="700" dirty="0"/>
            <a:t>Im Unterricht</a:t>
          </a:r>
        </a:p>
      </dgm:t>
    </dgm:pt>
    <dgm:pt modelId="{0221439A-D059-4019-8EBA-AD97D74724B8}" type="parTrans" cxnId="{AFB9BD62-E028-400D-9AAD-A56D340E016A}">
      <dgm:prSet/>
      <dgm:spPr/>
      <dgm:t>
        <a:bodyPr/>
        <a:lstStyle/>
        <a:p>
          <a:endParaRPr lang="de-DE" sz="700"/>
        </a:p>
      </dgm:t>
    </dgm:pt>
    <dgm:pt modelId="{F2DF74E8-A0E6-4C89-8DC9-700254073C90}" type="sibTrans" cxnId="{AFB9BD62-E028-400D-9AAD-A56D340E016A}">
      <dgm:prSet/>
      <dgm:spPr/>
      <dgm:t>
        <a:bodyPr/>
        <a:lstStyle/>
        <a:p>
          <a:endParaRPr lang="de-DE" sz="700"/>
        </a:p>
      </dgm:t>
    </dgm:pt>
    <dgm:pt modelId="{563D19FD-B078-4F9A-8054-B2E388D4E854}">
      <dgm:prSet phldrT="[Text]" custT="1"/>
      <dgm:spPr/>
      <dgm:t>
        <a:bodyPr/>
        <a:lstStyle/>
        <a:p>
          <a:r>
            <a:rPr lang="de-DE" sz="700" dirty="0"/>
            <a:t>Arten von Emotionen </a:t>
          </a:r>
        </a:p>
      </dgm:t>
    </dgm:pt>
    <dgm:pt modelId="{E9201C5C-F4F1-4183-BBB4-D4332FD92C54}" type="parTrans" cxnId="{D35C6E5B-73F2-41A8-A2E8-B01E614AD75D}">
      <dgm:prSet/>
      <dgm:spPr/>
      <dgm:t>
        <a:bodyPr/>
        <a:lstStyle/>
        <a:p>
          <a:endParaRPr lang="de-DE" sz="700"/>
        </a:p>
      </dgm:t>
    </dgm:pt>
    <dgm:pt modelId="{3E0B56E5-7F60-4A46-A0F7-92150B835E02}" type="sibTrans" cxnId="{D35C6E5B-73F2-41A8-A2E8-B01E614AD75D}">
      <dgm:prSet/>
      <dgm:spPr/>
      <dgm:t>
        <a:bodyPr/>
        <a:lstStyle/>
        <a:p>
          <a:endParaRPr lang="de-DE" sz="700"/>
        </a:p>
      </dgm:t>
    </dgm:pt>
    <dgm:pt modelId="{5429998D-062D-43B0-AE78-BE0E675595DD}">
      <dgm:prSet phldrT="[Text]" custT="1"/>
      <dgm:spPr>
        <a:solidFill>
          <a:schemeClr val="accent2">
            <a:lumMod val="75000"/>
          </a:schemeClr>
        </a:solidFill>
      </dgm:spPr>
      <dgm:t>
        <a:bodyPr/>
        <a:lstStyle/>
        <a:p>
          <a:r>
            <a:rPr lang="de-DE" sz="700" dirty="0"/>
            <a:t>Wirkung von Emotionen </a:t>
          </a:r>
        </a:p>
      </dgm:t>
    </dgm:pt>
    <dgm:pt modelId="{8E905A46-E58B-4402-8DF6-A8AA0DFA247C}" type="parTrans" cxnId="{CBDDA525-0396-4E9E-8436-2A447B2BBDB1}">
      <dgm:prSet/>
      <dgm:spPr/>
      <dgm:t>
        <a:bodyPr/>
        <a:lstStyle/>
        <a:p>
          <a:endParaRPr lang="de-DE" sz="700"/>
        </a:p>
      </dgm:t>
    </dgm:pt>
    <dgm:pt modelId="{29642666-0C88-4AF2-9FF0-0D8E3F8CE6F5}" type="sibTrans" cxnId="{CBDDA525-0396-4E9E-8436-2A447B2BBDB1}">
      <dgm:prSet/>
      <dgm:spPr/>
      <dgm:t>
        <a:bodyPr/>
        <a:lstStyle/>
        <a:p>
          <a:endParaRPr lang="de-DE" sz="700"/>
        </a:p>
      </dgm:t>
    </dgm:pt>
    <dgm:pt modelId="{D072223D-955E-4011-AA85-9251825B09F0}">
      <dgm:prSet phldrT="[Text]" custT="1"/>
      <dgm:spPr/>
      <dgm:t>
        <a:bodyPr/>
        <a:lstStyle/>
        <a:p>
          <a:r>
            <a:rPr lang="de-DE" sz="700" dirty="0"/>
            <a:t>…</a:t>
          </a:r>
        </a:p>
      </dgm:t>
    </dgm:pt>
    <dgm:pt modelId="{64B1E757-DBF7-4616-9EC8-522E7F6C5864}" type="parTrans" cxnId="{541B2209-8FCE-4741-BB1B-32EB84F63107}">
      <dgm:prSet/>
      <dgm:spPr/>
      <dgm:t>
        <a:bodyPr/>
        <a:lstStyle/>
        <a:p>
          <a:endParaRPr lang="de-DE" sz="700"/>
        </a:p>
      </dgm:t>
    </dgm:pt>
    <dgm:pt modelId="{D2D9E8FA-8ACA-43F6-A525-04436BAC3D20}" type="sibTrans" cxnId="{541B2209-8FCE-4741-BB1B-32EB84F63107}">
      <dgm:prSet/>
      <dgm:spPr/>
      <dgm:t>
        <a:bodyPr/>
        <a:lstStyle/>
        <a:p>
          <a:endParaRPr lang="de-DE" sz="700"/>
        </a:p>
      </dgm:t>
    </dgm:pt>
    <dgm:pt modelId="{EC5C5854-E072-4379-B53C-A1422774F272}">
      <dgm:prSet phldrT="[Text]" custT="1"/>
      <dgm:spPr/>
      <dgm:t>
        <a:bodyPr/>
        <a:lstStyle/>
        <a:p>
          <a:r>
            <a:rPr lang="de-DE" sz="700" dirty="0" err="1"/>
            <a:t>Kompo-nenten</a:t>
          </a:r>
          <a:r>
            <a:rPr lang="de-DE" sz="700" dirty="0"/>
            <a:t> </a:t>
          </a:r>
        </a:p>
      </dgm:t>
    </dgm:pt>
    <dgm:pt modelId="{32BFF1ED-17CD-409B-A396-2071275834E5}" type="parTrans" cxnId="{1AB3B930-CA7B-46E0-8D44-83C92E1C2DDF}">
      <dgm:prSet/>
      <dgm:spPr/>
      <dgm:t>
        <a:bodyPr/>
        <a:lstStyle/>
        <a:p>
          <a:endParaRPr lang="de-DE" sz="700"/>
        </a:p>
      </dgm:t>
    </dgm:pt>
    <dgm:pt modelId="{51471618-421B-40E6-B998-85075025E252}" type="sibTrans" cxnId="{1AB3B930-CA7B-46E0-8D44-83C92E1C2DDF}">
      <dgm:prSet/>
      <dgm:spPr/>
      <dgm:t>
        <a:bodyPr/>
        <a:lstStyle/>
        <a:p>
          <a:endParaRPr lang="de-DE" sz="700"/>
        </a:p>
      </dgm:t>
    </dgm:pt>
    <dgm:pt modelId="{38B74778-4E84-4516-A684-7BB43BF5419A}">
      <dgm:prSet custT="1"/>
      <dgm:spPr/>
      <dgm:t>
        <a:bodyPr/>
        <a:lstStyle/>
        <a:p>
          <a:r>
            <a:rPr lang="de-DE" sz="700" dirty="0"/>
            <a:t>Kontroll-Wert-Theorie</a:t>
          </a:r>
        </a:p>
      </dgm:t>
    </dgm:pt>
    <dgm:pt modelId="{CFC579D1-E365-44F0-A8D2-15E63C8B5300}" type="parTrans" cxnId="{5AFF0DCD-EAD6-4E5B-B3B2-868F4D866989}">
      <dgm:prSet/>
      <dgm:spPr/>
      <dgm:t>
        <a:bodyPr/>
        <a:lstStyle/>
        <a:p>
          <a:endParaRPr lang="de-DE" sz="700"/>
        </a:p>
      </dgm:t>
    </dgm:pt>
    <dgm:pt modelId="{968D21D4-8F75-4DC3-9CCC-EEADB364A2D5}" type="sibTrans" cxnId="{5AFF0DCD-EAD6-4E5B-B3B2-868F4D866989}">
      <dgm:prSet/>
      <dgm:spPr/>
      <dgm:t>
        <a:bodyPr/>
        <a:lstStyle/>
        <a:p>
          <a:endParaRPr lang="de-DE" sz="700"/>
        </a:p>
      </dgm:t>
    </dgm:pt>
    <dgm:pt modelId="{CDC7BB4D-2F29-4E73-AB7C-FFE9E42C987A}">
      <dgm:prSet custT="1"/>
      <dgm:spPr/>
      <dgm:t>
        <a:bodyPr/>
        <a:lstStyle/>
        <a:p>
          <a:r>
            <a:rPr lang="de-DE" sz="700" dirty="0"/>
            <a:t>Emotions-transmission </a:t>
          </a:r>
        </a:p>
      </dgm:t>
    </dgm:pt>
    <dgm:pt modelId="{E62BECD1-83E2-463C-AA6B-6AAE27AD9A57}" type="parTrans" cxnId="{4F03F68B-A9B0-4155-BFA5-029744ABAAE6}">
      <dgm:prSet/>
      <dgm:spPr/>
      <dgm:t>
        <a:bodyPr/>
        <a:lstStyle/>
        <a:p>
          <a:endParaRPr lang="de-DE" sz="700"/>
        </a:p>
      </dgm:t>
    </dgm:pt>
    <dgm:pt modelId="{928B2F0B-5B80-4C00-9A91-EC55C333CEA4}" type="sibTrans" cxnId="{4F03F68B-A9B0-4155-BFA5-029744ABAAE6}">
      <dgm:prSet/>
      <dgm:spPr/>
      <dgm:t>
        <a:bodyPr/>
        <a:lstStyle/>
        <a:p>
          <a:endParaRPr lang="de-DE" sz="700"/>
        </a:p>
      </dgm:t>
    </dgm:pt>
    <dgm:pt modelId="{B2A31DB6-45C1-4656-BACE-15BC296A020D}">
      <dgm:prSet phldrT="[Text]" custT="1"/>
      <dgm:spPr/>
      <dgm:t>
        <a:bodyPr/>
        <a:lstStyle/>
        <a:p>
          <a:r>
            <a:rPr lang="de-DE" sz="700" dirty="0"/>
            <a:t>Leistungs-emotionen</a:t>
          </a:r>
        </a:p>
      </dgm:t>
    </dgm:pt>
    <dgm:pt modelId="{566CD8BA-3969-44E0-B540-605C37E0CB79}" type="parTrans" cxnId="{FBD0BC84-B32D-4DF0-816B-6984F69E8698}">
      <dgm:prSet/>
      <dgm:spPr/>
      <dgm:t>
        <a:bodyPr/>
        <a:lstStyle/>
        <a:p>
          <a:endParaRPr lang="de-DE" sz="700"/>
        </a:p>
      </dgm:t>
    </dgm:pt>
    <dgm:pt modelId="{A5704813-FA25-4CCA-870A-417E26168897}" type="sibTrans" cxnId="{FBD0BC84-B32D-4DF0-816B-6984F69E8698}">
      <dgm:prSet/>
      <dgm:spPr/>
      <dgm:t>
        <a:bodyPr/>
        <a:lstStyle/>
        <a:p>
          <a:endParaRPr lang="de-DE" sz="700"/>
        </a:p>
      </dgm:t>
    </dgm:pt>
    <dgm:pt modelId="{56EDE8B9-9183-4F28-AE94-DCAF5508DFE7}">
      <dgm:prSet phldrT="[Text]" custT="1"/>
      <dgm:spPr/>
      <dgm:t>
        <a:bodyPr/>
        <a:lstStyle/>
        <a:p>
          <a:r>
            <a:rPr lang="de-DE" sz="700" dirty="0"/>
            <a:t>Themen</a:t>
          </a:r>
        </a:p>
        <a:p>
          <a:r>
            <a:rPr lang="de-DE" sz="700" dirty="0" err="1"/>
            <a:t>emotionen</a:t>
          </a:r>
          <a:endParaRPr lang="de-DE" sz="700" dirty="0"/>
        </a:p>
      </dgm:t>
    </dgm:pt>
    <dgm:pt modelId="{85F9434D-955D-4518-A942-C6D978F06EBC}" type="parTrans" cxnId="{43194A20-2611-475D-A64B-FAEE93D3891E}">
      <dgm:prSet/>
      <dgm:spPr/>
      <dgm:t>
        <a:bodyPr/>
        <a:lstStyle/>
        <a:p>
          <a:endParaRPr lang="de-DE" sz="700"/>
        </a:p>
      </dgm:t>
    </dgm:pt>
    <dgm:pt modelId="{7096B950-805C-485B-8EED-0C2FC825F931}" type="sibTrans" cxnId="{43194A20-2611-475D-A64B-FAEE93D3891E}">
      <dgm:prSet/>
      <dgm:spPr/>
      <dgm:t>
        <a:bodyPr/>
        <a:lstStyle/>
        <a:p>
          <a:endParaRPr lang="de-DE" sz="700"/>
        </a:p>
      </dgm:t>
    </dgm:pt>
    <dgm:pt modelId="{0912CF39-770E-45FD-B208-5110674BD953}">
      <dgm:prSet phldrT="[Text]" custT="1"/>
      <dgm:spPr/>
      <dgm:t>
        <a:bodyPr/>
        <a:lstStyle/>
        <a:p>
          <a:r>
            <a:rPr lang="de-DE" sz="700" dirty="0"/>
            <a:t>… </a:t>
          </a:r>
        </a:p>
      </dgm:t>
    </dgm:pt>
    <dgm:pt modelId="{5124C709-4577-4F8F-BC0C-B9A898BD32DF}" type="parTrans" cxnId="{C71091D2-6045-49D7-9F32-ADC7F21268BA}">
      <dgm:prSet/>
      <dgm:spPr/>
      <dgm:t>
        <a:bodyPr/>
        <a:lstStyle/>
        <a:p>
          <a:endParaRPr lang="de-DE" sz="700"/>
        </a:p>
      </dgm:t>
    </dgm:pt>
    <dgm:pt modelId="{5EB03D3F-3AB9-469E-8FFE-378ABFEC703C}" type="sibTrans" cxnId="{C71091D2-6045-49D7-9F32-ADC7F21268BA}">
      <dgm:prSet/>
      <dgm:spPr/>
      <dgm:t>
        <a:bodyPr/>
        <a:lstStyle/>
        <a:p>
          <a:endParaRPr lang="de-DE" sz="700"/>
        </a:p>
      </dgm:t>
    </dgm:pt>
    <dgm:pt modelId="{FA3A7896-7F82-45CE-8808-2470EB1BC9EC}">
      <dgm:prSet phldrT="[Text]" custT="1"/>
      <dgm:spPr/>
      <dgm:t>
        <a:bodyPr/>
        <a:lstStyle/>
        <a:p>
          <a:r>
            <a:rPr lang="de-DE" sz="700" dirty="0"/>
            <a:t>Affektiv</a:t>
          </a:r>
        </a:p>
      </dgm:t>
    </dgm:pt>
    <dgm:pt modelId="{9F86CEBC-4F06-4E4C-9731-FF5ADA7727A2}" type="parTrans" cxnId="{3E607FE6-2B09-4824-A1A5-2DAF4DB34F95}">
      <dgm:prSet/>
      <dgm:spPr/>
      <dgm:t>
        <a:bodyPr/>
        <a:lstStyle/>
        <a:p>
          <a:endParaRPr lang="de-DE" sz="700"/>
        </a:p>
      </dgm:t>
    </dgm:pt>
    <dgm:pt modelId="{4484E4CE-AF1B-432C-910D-4D675B0BF594}" type="sibTrans" cxnId="{3E607FE6-2B09-4824-A1A5-2DAF4DB34F95}">
      <dgm:prSet/>
      <dgm:spPr/>
      <dgm:t>
        <a:bodyPr/>
        <a:lstStyle/>
        <a:p>
          <a:endParaRPr lang="de-DE" sz="700"/>
        </a:p>
      </dgm:t>
    </dgm:pt>
    <dgm:pt modelId="{F8FC8432-671E-4843-8918-60929750F87F}">
      <dgm:prSet phldrT="[Text]" custT="1"/>
      <dgm:spPr/>
      <dgm:t>
        <a:bodyPr/>
        <a:lstStyle/>
        <a:p>
          <a:r>
            <a:rPr lang="de-DE" sz="700" dirty="0"/>
            <a:t>Kognitiv</a:t>
          </a:r>
        </a:p>
      </dgm:t>
    </dgm:pt>
    <dgm:pt modelId="{E69511AE-8D85-41DB-A7FD-B246A198559F}" type="parTrans" cxnId="{C06732B2-9FFF-4628-B320-79C5C2A45C13}">
      <dgm:prSet/>
      <dgm:spPr/>
      <dgm:t>
        <a:bodyPr/>
        <a:lstStyle/>
        <a:p>
          <a:endParaRPr lang="de-DE" sz="700"/>
        </a:p>
      </dgm:t>
    </dgm:pt>
    <dgm:pt modelId="{CD10110C-241B-4DE0-A15A-139AC2D460F7}" type="sibTrans" cxnId="{C06732B2-9FFF-4628-B320-79C5C2A45C13}">
      <dgm:prSet/>
      <dgm:spPr/>
      <dgm:t>
        <a:bodyPr/>
        <a:lstStyle/>
        <a:p>
          <a:endParaRPr lang="de-DE" sz="700"/>
        </a:p>
      </dgm:t>
    </dgm:pt>
    <dgm:pt modelId="{EC3C2A21-494F-4DDE-BC09-7B6D92DE4BC2}">
      <dgm:prSet phldrT="[Text]" custT="1"/>
      <dgm:spPr/>
      <dgm:t>
        <a:bodyPr/>
        <a:lstStyle/>
        <a:p>
          <a:r>
            <a:rPr lang="de-DE" sz="700" dirty="0"/>
            <a:t>Motivational </a:t>
          </a:r>
        </a:p>
      </dgm:t>
    </dgm:pt>
    <dgm:pt modelId="{D2233042-2E8F-45E8-B29B-3DF57B204243}" type="parTrans" cxnId="{F7A3FE9F-4EFB-46B8-ABC6-81FEE0A9DECD}">
      <dgm:prSet/>
      <dgm:spPr/>
      <dgm:t>
        <a:bodyPr/>
        <a:lstStyle/>
        <a:p>
          <a:endParaRPr lang="de-DE" sz="700"/>
        </a:p>
      </dgm:t>
    </dgm:pt>
    <dgm:pt modelId="{8BE30B90-4602-4611-8A2E-43CA7B90EFDA}" type="sibTrans" cxnId="{F7A3FE9F-4EFB-46B8-ABC6-81FEE0A9DECD}">
      <dgm:prSet/>
      <dgm:spPr/>
      <dgm:t>
        <a:bodyPr/>
        <a:lstStyle/>
        <a:p>
          <a:endParaRPr lang="de-DE" sz="700"/>
        </a:p>
      </dgm:t>
    </dgm:pt>
    <dgm:pt modelId="{0389AA42-3E7E-4943-BF92-BDD2B2B0185B}">
      <dgm:prSet phldrT="[Text]" custT="1"/>
      <dgm:spPr/>
      <dgm:t>
        <a:bodyPr/>
        <a:lstStyle/>
        <a:p>
          <a:r>
            <a:rPr lang="de-DE" sz="700" dirty="0"/>
            <a:t>…</a:t>
          </a:r>
        </a:p>
      </dgm:t>
    </dgm:pt>
    <dgm:pt modelId="{E65ABC57-033C-4389-9AD8-EC4A23030812}" type="parTrans" cxnId="{4B36630F-B719-4D76-8AFA-B357F3EDB140}">
      <dgm:prSet/>
      <dgm:spPr/>
      <dgm:t>
        <a:bodyPr/>
        <a:lstStyle/>
        <a:p>
          <a:endParaRPr lang="de-DE" sz="700"/>
        </a:p>
      </dgm:t>
    </dgm:pt>
    <dgm:pt modelId="{00627B75-F45C-448B-AD34-93A33377328A}" type="sibTrans" cxnId="{4B36630F-B719-4D76-8AFA-B357F3EDB140}">
      <dgm:prSet/>
      <dgm:spPr/>
      <dgm:t>
        <a:bodyPr/>
        <a:lstStyle/>
        <a:p>
          <a:endParaRPr lang="de-DE" sz="700"/>
        </a:p>
      </dgm:t>
    </dgm:pt>
    <dgm:pt modelId="{44CD2CFB-6D06-40E3-ACAF-14CB88919574}" type="pres">
      <dgm:prSet presAssocID="{FDF2DB42-3F62-43DD-A061-693826DB876F}" presName="Name0" presStyleCnt="0">
        <dgm:presLayoutVars>
          <dgm:chMax val="1"/>
          <dgm:chPref val="1"/>
          <dgm:dir val="rev"/>
          <dgm:animOne val="branch"/>
          <dgm:animLvl val="lvl"/>
        </dgm:presLayoutVars>
      </dgm:prSet>
      <dgm:spPr/>
    </dgm:pt>
    <dgm:pt modelId="{14F3F53E-D9B3-41B7-973B-12E0E07196EC}" type="pres">
      <dgm:prSet presAssocID="{BF43E513-5FBA-46BC-945E-9AD2C20E04E3}" presName="textCenter" presStyleLbl="node1" presStyleIdx="0" presStyleCnt="14" custScaleX="138134"/>
      <dgm:spPr/>
    </dgm:pt>
    <dgm:pt modelId="{4F764E36-BB62-4B88-9531-1EAAFDD7118C}" type="pres">
      <dgm:prSet presAssocID="{BF43E513-5FBA-46BC-945E-9AD2C20E04E3}" presName="cycle_1" presStyleCnt="0"/>
      <dgm:spPr/>
    </dgm:pt>
    <dgm:pt modelId="{9E67BA19-B3B4-47FD-989A-71C13E672255}" type="pres">
      <dgm:prSet presAssocID="{38B74778-4E84-4516-A684-7BB43BF5419A}" presName="childCenter1" presStyleLbl="node1" presStyleIdx="1" presStyleCnt="14" custScaleX="153433" custScaleY="130609"/>
      <dgm:spPr/>
    </dgm:pt>
    <dgm:pt modelId="{CC6E5C7D-859F-4ABA-8ECB-095CD7A61486}" type="pres">
      <dgm:prSet presAssocID="{CFC579D1-E365-44F0-A8D2-15E63C8B5300}" presName="Name144" presStyleLbl="parChTrans1D2" presStyleIdx="0" presStyleCnt="6"/>
      <dgm:spPr/>
    </dgm:pt>
    <dgm:pt modelId="{E73E18DF-4FED-407B-8A93-19C1C23CB097}" type="pres">
      <dgm:prSet presAssocID="{BF43E513-5FBA-46BC-945E-9AD2C20E04E3}" presName="cycle_2" presStyleCnt="0"/>
      <dgm:spPr/>
    </dgm:pt>
    <dgm:pt modelId="{619B19AB-FA2A-47CB-A94A-BEAB75099783}" type="pres">
      <dgm:prSet presAssocID="{CDC7BB4D-2F29-4E73-AB7C-FFE9E42C987A}" presName="childCenter2" presStyleLbl="node1" presStyleIdx="2" presStyleCnt="14" custScaleX="152686" custScaleY="134093"/>
      <dgm:spPr/>
    </dgm:pt>
    <dgm:pt modelId="{A552A81C-97FA-4D62-95A0-33CC0B1B00E4}" type="pres">
      <dgm:prSet presAssocID="{E62BECD1-83E2-463C-AA6B-6AAE27AD9A57}" presName="Name221" presStyleLbl="parChTrans1D2" presStyleIdx="1" presStyleCnt="6"/>
      <dgm:spPr/>
    </dgm:pt>
    <dgm:pt modelId="{EBF08D26-1526-40E3-A6CF-91F8F20514FD}" type="pres">
      <dgm:prSet presAssocID="{BF43E513-5FBA-46BC-945E-9AD2C20E04E3}" presName="cycle_3" presStyleCnt="0"/>
      <dgm:spPr/>
    </dgm:pt>
    <dgm:pt modelId="{33E29680-E91D-4DCD-92D9-2442DFEDECD7}" type="pres">
      <dgm:prSet presAssocID="{563D19FD-B078-4F9A-8054-B2E388D4E854}" presName="childCenter3" presStyleLbl="node1" presStyleIdx="3" presStyleCnt="14" custScaleX="193525" custScaleY="144422"/>
      <dgm:spPr/>
    </dgm:pt>
    <dgm:pt modelId="{88AF37E8-EC11-4E07-81B3-B1D583501E4E}" type="pres">
      <dgm:prSet presAssocID="{566CD8BA-3969-44E0-B540-605C37E0CB79}" presName="Name285" presStyleLbl="parChTrans1D3" presStyleIdx="0" presStyleCnt="7"/>
      <dgm:spPr/>
    </dgm:pt>
    <dgm:pt modelId="{14FA339A-9DA9-4CBF-98FE-6A21D5CFF01B}" type="pres">
      <dgm:prSet presAssocID="{B2A31DB6-45C1-4656-BACE-15BC296A020D}" presName="text3" presStyleLbl="node1" presStyleIdx="4" presStyleCnt="14" custScaleX="152701" custScaleY="111501">
        <dgm:presLayoutVars>
          <dgm:bulletEnabled val="1"/>
        </dgm:presLayoutVars>
      </dgm:prSet>
      <dgm:spPr/>
    </dgm:pt>
    <dgm:pt modelId="{3D26BC39-0FE9-4DC0-BE69-E7A43DD7B6E0}" type="pres">
      <dgm:prSet presAssocID="{85F9434D-955D-4518-A942-C6D978F06EBC}" presName="Name285" presStyleLbl="parChTrans1D3" presStyleIdx="1" presStyleCnt="7"/>
      <dgm:spPr/>
    </dgm:pt>
    <dgm:pt modelId="{8552D480-A96A-49BA-92E9-9C7670943F4C}" type="pres">
      <dgm:prSet presAssocID="{56EDE8B9-9183-4F28-AE94-DCAF5508DFE7}" presName="text3" presStyleLbl="node1" presStyleIdx="5" presStyleCnt="14" custScaleX="210614" custScaleY="141624" custRadScaleRad="125415" custRadScaleInc="45927">
        <dgm:presLayoutVars>
          <dgm:bulletEnabled val="1"/>
        </dgm:presLayoutVars>
      </dgm:prSet>
      <dgm:spPr/>
    </dgm:pt>
    <dgm:pt modelId="{58923F2A-2891-4751-8BAA-E23081A28BAD}" type="pres">
      <dgm:prSet presAssocID="{5124C709-4577-4F8F-BC0C-B9A898BD32DF}" presName="Name285" presStyleLbl="parChTrans1D3" presStyleIdx="2" presStyleCnt="7"/>
      <dgm:spPr/>
    </dgm:pt>
    <dgm:pt modelId="{F2B42AAF-F131-4379-A38F-500BD50CD576}" type="pres">
      <dgm:prSet presAssocID="{0912CF39-770E-45FD-B208-5110674BD953}" presName="text3" presStyleLbl="node1" presStyleIdx="6" presStyleCnt="14" custRadScaleRad="115551" custRadScaleInc="103086">
        <dgm:presLayoutVars>
          <dgm:bulletEnabled val="1"/>
        </dgm:presLayoutVars>
      </dgm:prSet>
      <dgm:spPr/>
    </dgm:pt>
    <dgm:pt modelId="{6B5FC280-2189-410E-919A-CC0649EB8E31}" type="pres">
      <dgm:prSet presAssocID="{E9201C5C-F4F1-4183-BBB4-D4332FD92C54}" presName="Name288" presStyleLbl="parChTrans1D2" presStyleIdx="2" presStyleCnt="6"/>
      <dgm:spPr/>
    </dgm:pt>
    <dgm:pt modelId="{1B686F9C-32AD-4456-8D19-D70EBCACFFE6}" type="pres">
      <dgm:prSet presAssocID="{BF43E513-5FBA-46BC-945E-9AD2C20E04E3}" presName="cycle_4" presStyleCnt="0"/>
      <dgm:spPr/>
    </dgm:pt>
    <dgm:pt modelId="{50DD4470-6A64-47A4-AAAC-2B4E6B3E98F8}" type="pres">
      <dgm:prSet presAssocID="{5429998D-062D-43B0-AE78-BE0E675595DD}" presName="childCenter4" presStyleLbl="node1" presStyleIdx="7" presStyleCnt="14" custScaleX="146235" custScaleY="88083" custLinFactNeighborX="152" custLinFactNeighborY="-5481"/>
      <dgm:spPr/>
    </dgm:pt>
    <dgm:pt modelId="{4A2FC3A5-8A46-4A03-98C8-AE53105EEF9B}" type="pres">
      <dgm:prSet presAssocID="{8E905A46-E58B-4402-8DF6-A8AA0DFA247C}" presName="Name345" presStyleLbl="parChTrans1D2" presStyleIdx="3" presStyleCnt="6"/>
      <dgm:spPr/>
    </dgm:pt>
    <dgm:pt modelId="{7F5A487C-E907-44E8-BEB1-FC85CD7D3EA2}" type="pres">
      <dgm:prSet presAssocID="{BF43E513-5FBA-46BC-945E-9AD2C20E04E3}" presName="cycle_5" presStyleCnt="0"/>
      <dgm:spPr/>
    </dgm:pt>
    <dgm:pt modelId="{2D18F16A-B87E-4FCE-A109-732AD41D9DBB}" type="pres">
      <dgm:prSet presAssocID="{D072223D-955E-4011-AA85-9251825B09F0}" presName="childCenter5" presStyleLbl="node1" presStyleIdx="8" presStyleCnt="14"/>
      <dgm:spPr/>
    </dgm:pt>
    <dgm:pt modelId="{0A176355-B600-431A-A1CF-8E69853AD834}" type="pres">
      <dgm:prSet presAssocID="{64B1E757-DBF7-4616-9EC8-522E7F6C5864}" presName="Name392" presStyleLbl="parChTrans1D2" presStyleIdx="4" presStyleCnt="6"/>
      <dgm:spPr/>
    </dgm:pt>
    <dgm:pt modelId="{E3BFFDA8-8F02-4A5A-BF0D-FE397F3CB135}" type="pres">
      <dgm:prSet presAssocID="{BF43E513-5FBA-46BC-945E-9AD2C20E04E3}" presName="cycle_6" presStyleCnt="0"/>
      <dgm:spPr/>
    </dgm:pt>
    <dgm:pt modelId="{DB6656A5-B09A-44BF-9DB3-1DED7F6FF15C}" type="pres">
      <dgm:prSet presAssocID="{EC5C5854-E072-4379-B53C-A1422774F272}" presName="childCenter6" presStyleLbl="node1" presStyleIdx="9" presStyleCnt="14" custScaleX="184508" custScaleY="154298"/>
      <dgm:spPr/>
    </dgm:pt>
    <dgm:pt modelId="{16E9CC8B-72FA-4E01-A14D-7D39F337CCA2}" type="pres">
      <dgm:prSet presAssocID="{9F86CEBC-4F06-4E4C-9731-FF5ADA7727A2}" presName="Name426" presStyleLbl="parChTrans1D3" presStyleIdx="3" presStyleCnt="7"/>
      <dgm:spPr/>
    </dgm:pt>
    <dgm:pt modelId="{FC2956D0-B9CB-40CC-B83F-A7EA4B0333A3}" type="pres">
      <dgm:prSet presAssocID="{FA3A7896-7F82-45CE-8808-2470EB1BC9EC}" presName="text6" presStyleLbl="node1" presStyleIdx="10" presStyleCnt="14" custScaleX="134292" custScaleY="125936" custRadScaleRad="127677">
        <dgm:presLayoutVars>
          <dgm:bulletEnabled val="1"/>
        </dgm:presLayoutVars>
      </dgm:prSet>
      <dgm:spPr/>
    </dgm:pt>
    <dgm:pt modelId="{3DAFA6A7-9F1B-4C3C-9A9F-6B6C617D4211}" type="pres">
      <dgm:prSet presAssocID="{E69511AE-8D85-41DB-A7FD-B246A198559F}" presName="Name426" presStyleLbl="parChTrans1D3" presStyleIdx="4" presStyleCnt="7"/>
      <dgm:spPr/>
    </dgm:pt>
    <dgm:pt modelId="{710EFCE8-3185-4A84-9223-BE2BF990B3F1}" type="pres">
      <dgm:prSet presAssocID="{F8FC8432-671E-4843-8918-60929750F87F}" presName="text6" presStyleLbl="node1" presStyleIdx="11" presStyleCnt="14" custRadScaleRad="134196" custRadScaleInc="4854">
        <dgm:presLayoutVars>
          <dgm:bulletEnabled val="1"/>
        </dgm:presLayoutVars>
      </dgm:prSet>
      <dgm:spPr/>
    </dgm:pt>
    <dgm:pt modelId="{2F54BB05-115F-4ADC-9015-118A35265392}" type="pres">
      <dgm:prSet presAssocID="{D2233042-2E8F-45E8-B29B-3DF57B204243}" presName="Name426" presStyleLbl="parChTrans1D3" presStyleIdx="5" presStyleCnt="7"/>
      <dgm:spPr/>
    </dgm:pt>
    <dgm:pt modelId="{FB590933-3A31-4047-8AFD-4FC50EB65692}" type="pres">
      <dgm:prSet presAssocID="{EC3C2A21-494F-4DDE-BC09-7B6D92DE4BC2}" presName="text6" presStyleLbl="node1" presStyleIdx="12" presStyleCnt="14" custScaleX="180112" custScaleY="122474" custRadScaleRad="117049">
        <dgm:presLayoutVars>
          <dgm:bulletEnabled val="1"/>
        </dgm:presLayoutVars>
      </dgm:prSet>
      <dgm:spPr/>
    </dgm:pt>
    <dgm:pt modelId="{792C0A44-C411-4A81-BC10-C130F47A3D83}" type="pres">
      <dgm:prSet presAssocID="{E65ABC57-033C-4389-9AD8-EC4A23030812}" presName="Name426" presStyleLbl="parChTrans1D3" presStyleIdx="6" presStyleCnt="7"/>
      <dgm:spPr/>
    </dgm:pt>
    <dgm:pt modelId="{D7088F86-4979-41D8-8A01-E7D7B75EED5F}" type="pres">
      <dgm:prSet presAssocID="{0389AA42-3E7E-4943-BF92-BDD2B2B0185B}" presName="text6" presStyleLbl="node1" presStyleIdx="13" presStyleCnt="14" custScaleX="127461" custScaleY="94713" custRadScaleRad="146033">
        <dgm:presLayoutVars>
          <dgm:bulletEnabled val="1"/>
        </dgm:presLayoutVars>
      </dgm:prSet>
      <dgm:spPr/>
    </dgm:pt>
    <dgm:pt modelId="{296B26D8-2657-4447-B8D8-A0E020D0299B}" type="pres">
      <dgm:prSet presAssocID="{32BFF1ED-17CD-409B-A396-2071275834E5}" presName="Name429" presStyleLbl="parChTrans1D2" presStyleIdx="5" presStyleCnt="6"/>
      <dgm:spPr/>
    </dgm:pt>
  </dgm:ptLst>
  <dgm:cxnLst>
    <dgm:cxn modelId="{541B2209-8FCE-4741-BB1B-32EB84F63107}" srcId="{BF43E513-5FBA-46BC-945E-9AD2C20E04E3}" destId="{D072223D-955E-4011-AA85-9251825B09F0}" srcOrd="4" destOrd="0" parTransId="{64B1E757-DBF7-4616-9EC8-522E7F6C5864}" sibTransId="{D2D9E8FA-8ACA-43F6-A525-04436BAC3D20}"/>
    <dgm:cxn modelId="{4B36630F-B719-4D76-8AFA-B357F3EDB140}" srcId="{EC5C5854-E072-4379-B53C-A1422774F272}" destId="{0389AA42-3E7E-4943-BF92-BDD2B2B0185B}" srcOrd="3" destOrd="0" parTransId="{E65ABC57-033C-4389-9AD8-EC4A23030812}" sibTransId="{00627B75-F45C-448B-AD34-93A33377328A}"/>
    <dgm:cxn modelId="{51831914-CF96-43FB-908A-454CB7BDA5B5}" type="presOf" srcId="{EC3C2A21-494F-4DDE-BC09-7B6D92DE4BC2}" destId="{FB590933-3A31-4047-8AFD-4FC50EB65692}" srcOrd="0" destOrd="0" presId="urn:microsoft.com/office/officeart/2008/layout/RadialCluster"/>
    <dgm:cxn modelId="{C741961A-5DB1-4B3A-B1A6-E64F7A21683D}" type="presOf" srcId="{85F9434D-955D-4518-A942-C6D978F06EBC}" destId="{3D26BC39-0FE9-4DC0-BE69-E7A43DD7B6E0}" srcOrd="0" destOrd="0" presId="urn:microsoft.com/office/officeart/2008/layout/RadialCluster"/>
    <dgm:cxn modelId="{E98EB21C-6232-4A99-83B0-03DB25E8E42D}" type="presOf" srcId="{9F86CEBC-4F06-4E4C-9731-FF5ADA7727A2}" destId="{16E9CC8B-72FA-4E01-A14D-7D39F337CCA2}" srcOrd="0" destOrd="0" presId="urn:microsoft.com/office/officeart/2008/layout/RadialCluster"/>
    <dgm:cxn modelId="{43194A20-2611-475D-A64B-FAEE93D3891E}" srcId="{563D19FD-B078-4F9A-8054-B2E388D4E854}" destId="{56EDE8B9-9183-4F28-AE94-DCAF5508DFE7}" srcOrd="1" destOrd="0" parTransId="{85F9434D-955D-4518-A942-C6D978F06EBC}" sibTransId="{7096B950-805C-485B-8EED-0C2FC825F931}"/>
    <dgm:cxn modelId="{CBDDA525-0396-4E9E-8436-2A447B2BBDB1}" srcId="{BF43E513-5FBA-46BC-945E-9AD2C20E04E3}" destId="{5429998D-062D-43B0-AE78-BE0E675595DD}" srcOrd="3" destOrd="0" parTransId="{8E905A46-E58B-4402-8DF6-A8AA0DFA247C}" sibTransId="{29642666-0C88-4AF2-9FF0-0D8E3F8CE6F5}"/>
    <dgm:cxn modelId="{9033C426-796E-4354-8958-C1B4E8D5CB07}" type="presOf" srcId="{FA3A7896-7F82-45CE-8808-2470EB1BC9EC}" destId="{FC2956D0-B9CB-40CC-B83F-A7EA4B0333A3}" srcOrd="0" destOrd="0" presId="urn:microsoft.com/office/officeart/2008/layout/RadialCluster"/>
    <dgm:cxn modelId="{32D83B28-B235-4801-9C08-5411F756D4EA}" type="presOf" srcId="{CDC7BB4D-2F29-4E73-AB7C-FFE9E42C987A}" destId="{619B19AB-FA2A-47CB-A94A-BEAB75099783}" srcOrd="0" destOrd="0" presId="urn:microsoft.com/office/officeart/2008/layout/RadialCluster"/>
    <dgm:cxn modelId="{1AB3B930-CA7B-46E0-8D44-83C92E1C2DDF}" srcId="{BF43E513-5FBA-46BC-945E-9AD2C20E04E3}" destId="{EC5C5854-E072-4379-B53C-A1422774F272}" srcOrd="5" destOrd="0" parTransId="{32BFF1ED-17CD-409B-A396-2071275834E5}" sibTransId="{51471618-421B-40E6-B998-85075025E252}"/>
    <dgm:cxn modelId="{0B585933-2AD1-4E69-A312-3D6C9E555027}" type="presOf" srcId="{0389AA42-3E7E-4943-BF92-BDD2B2B0185B}" destId="{D7088F86-4979-41D8-8A01-E7D7B75EED5F}" srcOrd="0" destOrd="0" presId="urn:microsoft.com/office/officeart/2008/layout/RadialCluster"/>
    <dgm:cxn modelId="{D7848B36-66D9-4170-8EC7-CA4C351373BB}" type="presOf" srcId="{FDF2DB42-3F62-43DD-A061-693826DB876F}" destId="{44CD2CFB-6D06-40E3-ACAF-14CB88919574}" srcOrd="0" destOrd="0" presId="urn:microsoft.com/office/officeart/2008/layout/RadialCluster"/>
    <dgm:cxn modelId="{0CB5F53F-62B2-4A37-996F-C996B2C1C77C}" type="presOf" srcId="{32BFF1ED-17CD-409B-A396-2071275834E5}" destId="{296B26D8-2657-4447-B8D8-A0E020D0299B}" srcOrd="0" destOrd="0" presId="urn:microsoft.com/office/officeart/2008/layout/RadialCluster"/>
    <dgm:cxn modelId="{85812440-4B93-4529-B26D-7244EA7C71CB}" type="presOf" srcId="{D072223D-955E-4011-AA85-9251825B09F0}" destId="{2D18F16A-B87E-4FCE-A109-732AD41D9DBB}" srcOrd="0" destOrd="0" presId="urn:microsoft.com/office/officeart/2008/layout/RadialCluster"/>
    <dgm:cxn modelId="{D35C6E5B-73F2-41A8-A2E8-B01E614AD75D}" srcId="{BF43E513-5FBA-46BC-945E-9AD2C20E04E3}" destId="{563D19FD-B078-4F9A-8054-B2E388D4E854}" srcOrd="2" destOrd="0" parTransId="{E9201C5C-F4F1-4183-BBB4-D4332FD92C54}" sibTransId="{3E0B56E5-7F60-4A46-A0F7-92150B835E02}"/>
    <dgm:cxn modelId="{E6FA775B-EFF4-444F-9FF6-0449504F2FD3}" type="presOf" srcId="{563D19FD-B078-4F9A-8054-B2E388D4E854}" destId="{33E29680-E91D-4DCD-92D9-2442DFEDECD7}" srcOrd="0" destOrd="0" presId="urn:microsoft.com/office/officeart/2008/layout/RadialCluster"/>
    <dgm:cxn modelId="{CC85B162-EADF-4BA4-AE7D-4490AAD667C3}" type="presOf" srcId="{B2A31DB6-45C1-4656-BACE-15BC296A020D}" destId="{14FA339A-9DA9-4CBF-98FE-6A21D5CFF01B}" srcOrd="0" destOrd="0" presId="urn:microsoft.com/office/officeart/2008/layout/RadialCluster"/>
    <dgm:cxn modelId="{AFB9BD62-E028-400D-9AAD-A56D340E016A}" srcId="{FDF2DB42-3F62-43DD-A061-693826DB876F}" destId="{BF43E513-5FBA-46BC-945E-9AD2C20E04E3}" srcOrd="0" destOrd="0" parTransId="{0221439A-D059-4019-8EBA-AD97D74724B8}" sibTransId="{F2DF74E8-A0E6-4C89-8DC9-700254073C90}"/>
    <dgm:cxn modelId="{AD2AF643-96AC-436D-918D-1F4BFB9C0F6C}" type="presOf" srcId="{64B1E757-DBF7-4616-9EC8-522E7F6C5864}" destId="{0A176355-B600-431A-A1CF-8E69853AD834}" srcOrd="0" destOrd="0" presId="urn:microsoft.com/office/officeart/2008/layout/RadialCluster"/>
    <dgm:cxn modelId="{1BF3FB6E-4EC0-4E1F-95B4-BACE363D4E51}" type="presOf" srcId="{E62BECD1-83E2-463C-AA6B-6AAE27AD9A57}" destId="{A552A81C-97FA-4D62-95A0-33CC0B1B00E4}" srcOrd="0" destOrd="0" presId="urn:microsoft.com/office/officeart/2008/layout/RadialCluster"/>
    <dgm:cxn modelId="{389BC654-6585-47F7-87BD-F9134043D158}" type="presOf" srcId="{566CD8BA-3969-44E0-B540-605C37E0CB79}" destId="{88AF37E8-EC11-4E07-81B3-B1D583501E4E}" srcOrd="0" destOrd="0" presId="urn:microsoft.com/office/officeart/2008/layout/RadialCluster"/>
    <dgm:cxn modelId="{91BB2C55-3BAC-473E-8839-C6C3B6FBE267}" type="presOf" srcId="{8E905A46-E58B-4402-8DF6-A8AA0DFA247C}" destId="{4A2FC3A5-8A46-4A03-98C8-AE53105EEF9B}" srcOrd="0" destOrd="0" presId="urn:microsoft.com/office/officeart/2008/layout/RadialCluster"/>
    <dgm:cxn modelId="{E2F1177D-8AA4-4A85-9D7B-9937B6DEEF8D}" type="presOf" srcId="{BF43E513-5FBA-46BC-945E-9AD2C20E04E3}" destId="{14F3F53E-D9B3-41B7-973B-12E0E07196EC}" srcOrd="0" destOrd="0" presId="urn:microsoft.com/office/officeart/2008/layout/RadialCluster"/>
    <dgm:cxn modelId="{1B74EF81-771C-4BD5-99FF-DBC874262C33}" type="presOf" srcId="{E69511AE-8D85-41DB-A7FD-B246A198559F}" destId="{3DAFA6A7-9F1B-4C3C-9A9F-6B6C617D4211}" srcOrd="0" destOrd="0" presId="urn:microsoft.com/office/officeart/2008/layout/RadialCluster"/>
    <dgm:cxn modelId="{179CD082-892E-4A46-846F-4656A60697A4}" type="presOf" srcId="{38B74778-4E84-4516-A684-7BB43BF5419A}" destId="{9E67BA19-B3B4-47FD-989A-71C13E672255}" srcOrd="0" destOrd="0" presId="urn:microsoft.com/office/officeart/2008/layout/RadialCluster"/>
    <dgm:cxn modelId="{FBD0BC84-B32D-4DF0-816B-6984F69E8698}" srcId="{563D19FD-B078-4F9A-8054-B2E388D4E854}" destId="{B2A31DB6-45C1-4656-BACE-15BC296A020D}" srcOrd="0" destOrd="0" parTransId="{566CD8BA-3969-44E0-B540-605C37E0CB79}" sibTransId="{A5704813-FA25-4CCA-870A-417E26168897}"/>
    <dgm:cxn modelId="{4F03F68B-A9B0-4155-BFA5-029744ABAAE6}" srcId="{BF43E513-5FBA-46BC-945E-9AD2C20E04E3}" destId="{CDC7BB4D-2F29-4E73-AB7C-FFE9E42C987A}" srcOrd="1" destOrd="0" parTransId="{E62BECD1-83E2-463C-AA6B-6AAE27AD9A57}" sibTransId="{928B2F0B-5B80-4C00-9A91-EC55C333CEA4}"/>
    <dgm:cxn modelId="{B1EEF78F-F6A0-48AE-9E1D-C5589E03E3D7}" type="presOf" srcId="{E9201C5C-F4F1-4183-BBB4-D4332FD92C54}" destId="{6B5FC280-2189-410E-919A-CC0649EB8E31}" srcOrd="0" destOrd="0" presId="urn:microsoft.com/office/officeart/2008/layout/RadialCluster"/>
    <dgm:cxn modelId="{BCC75593-EA45-40C3-8039-24FF47D4ABC2}" type="presOf" srcId="{56EDE8B9-9183-4F28-AE94-DCAF5508DFE7}" destId="{8552D480-A96A-49BA-92E9-9C7670943F4C}" srcOrd="0" destOrd="0" presId="urn:microsoft.com/office/officeart/2008/layout/RadialCluster"/>
    <dgm:cxn modelId="{2BC23B9F-8A52-4CE4-981F-F2102535BDE9}" type="presOf" srcId="{5429998D-062D-43B0-AE78-BE0E675595DD}" destId="{50DD4470-6A64-47A4-AAAC-2B4E6B3E98F8}" srcOrd="0" destOrd="0" presId="urn:microsoft.com/office/officeart/2008/layout/RadialCluster"/>
    <dgm:cxn modelId="{F7A3FE9F-4EFB-46B8-ABC6-81FEE0A9DECD}" srcId="{EC5C5854-E072-4379-B53C-A1422774F272}" destId="{EC3C2A21-494F-4DDE-BC09-7B6D92DE4BC2}" srcOrd="2" destOrd="0" parTransId="{D2233042-2E8F-45E8-B29B-3DF57B204243}" sibTransId="{8BE30B90-4602-4611-8A2E-43CA7B90EFDA}"/>
    <dgm:cxn modelId="{D00A20A1-6659-49B9-BFF2-6EA6E1D1EC4E}" type="presOf" srcId="{EC5C5854-E072-4379-B53C-A1422774F272}" destId="{DB6656A5-B09A-44BF-9DB3-1DED7F6FF15C}" srcOrd="0" destOrd="0" presId="urn:microsoft.com/office/officeart/2008/layout/RadialCluster"/>
    <dgm:cxn modelId="{22A063B0-0255-4021-A1FF-63D97DBEA802}" type="presOf" srcId="{D2233042-2E8F-45E8-B29B-3DF57B204243}" destId="{2F54BB05-115F-4ADC-9015-118A35265392}" srcOrd="0" destOrd="0" presId="urn:microsoft.com/office/officeart/2008/layout/RadialCluster"/>
    <dgm:cxn modelId="{C06732B2-9FFF-4628-B320-79C5C2A45C13}" srcId="{EC5C5854-E072-4379-B53C-A1422774F272}" destId="{F8FC8432-671E-4843-8918-60929750F87F}" srcOrd="1" destOrd="0" parTransId="{E69511AE-8D85-41DB-A7FD-B246A198559F}" sibTransId="{CD10110C-241B-4DE0-A15A-139AC2D460F7}"/>
    <dgm:cxn modelId="{26DB63BD-5DF3-4540-8F5F-C1A2DB653E32}" type="presOf" srcId="{CFC579D1-E365-44F0-A8D2-15E63C8B5300}" destId="{CC6E5C7D-859F-4ABA-8ECB-095CD7A61486}" srcOrd="0" destOrd="0" presId="urn:microsoft.com/office/officeart/2008/layout/RadialCluster"/>
    <dgm:cxn modelId="{C56581CB-E4E8-496A-83A6-807592ABBD12}" type="presOf" srcId="{F8FC8432-671E-4843-8918-60929750F87F}" destId="{710EFCE8-3185-4A84-9223-BE2BF990B3F1}" srcOrd="0" destOrd="0" presId="urn:microsoft.com/office/officeart/2008/layout/RadialCluster"/>
    <dgm:cxn modelId="{5AFF0DCD-EAD6-4E5B-B3B2-868F4D866989}" srcId="{BF43E513-5FBA-46BC-945E-9AD2C20E04E3}" destId="{38B74778-4E84-4516-A684-7BB43BF5419A}" srcOrd="0" destOrd="0" parTransId="{CFC579D1-E365-44F0-A8D2-15E63C8B5300}" sibTransId="{968D21D4-8F75-4DC3-9CCC-EEADB364A2D5}"/>
    <dgm:cxn modelId="{C71091D2-6045-49D7-9F32-ADC7F21268BA}" srcId="{563D19FD-B078-4F9A-8054-B2E388D4E854}" destId="{0912CF39-770E-45FD-B208-5110674BD953}" srcOrd="2" destOrd="0" parTransId="{5124C709-4577-4F8F-BC0C-B9A898BD32DF}" sibTransId="{5EB03D3F-3AB9-469E-8FFE-378ABFEC703C}"/>
    <dgm:cxn modelId="{45AEDAE4-AC7D-4653-B610-BE32539113AF}" type="presOf" srcId="{5124C709-4577-4F8F-BC0C-B9A898BD32DF}" destId="{58923F2A-2891-4751-8BAA-E23081A28BAD}" srcOrd="0" destOrd="0" presId="urn:microsoft.com/office/officeart/2008/layout/RadialCluster"/>
    <dgm:cxn modelId="{3E607FE6-2B09-4824-A1A5-2DAF4DB34F95}" srcId="{EC5C5854-E072-4379-B53C-A1422774F272}" destId="{FA3A7896-7F82-45CE-8808-2470EB1BC9EC}" srcOrd="0" destOrd="0" parTransId="{9F86CEBC-4F06-4E4C-9731-FF5ADA7727A2}" sibTransId="{4484E4CE-AF1B-432C-910D-4D675B0BF594}"/>
    <dgm:cxn modelId="{E61640E7-277A-457A-B804-35A006B554DD}" type="presOf" srcId="{E65ABC57-033C-4389-9AD8-EC4A23030812}" destId="{792C0A44-C411-4A81-BC10-C130F47A3D83}" srcOrd="0" destOrd="0" presId="urn:microsoft.com/office/officeart/2008/layout/RadialCluster"/>
    <dgm:cxn modelId="{0C8463FA-46A1-4081-8AD1-3385C61703CA}" type="presOf" srcId="{0912CF39-770E-45FD-B208-5110674BD953}" destId="{F2B42AAF-F131-4379-A38F-500BD50CD576}" srcOrd="0" destOrd="0" presId="urn:microsoft.com/office/officeart/2008/layout/RadialCluster"/>
    <dgm:cxn modelId="{0C3BCA89-C18C-4331-9649-75EB4F3B5FC6}" type="presParOf" srcId="{44CD2CFB-6D06-40E3-ACAF-14CB88919574}" destId="{14F3F53E-D9B3-41B7-973B-12E0E07196EC}" srcOrd="0" destOrd="0" presId="urn:microsoft.com/office/officeart/2008/layout/RadialCluster"/>
    <dgm:cxn modelId="{9F9DFAF8-D654-4498-B568-39058CDDA65D}" type="presParOf" srcId="{44CD2CFB-6D06-40E3-ACAF-14CB88919574}" destId="{4F764E36-BB62-4B88-9531-1EAAFDD7118C}" srcOrd="1" destOrd="0" presId="urn:microsoft.com/office/officeart/2008/layout/RadialCluster"/>
    <dgm:cxn modelId="{7B23207D-D15D-4D02-92A7-FBBC163A18D8}" type="presParOf" srcId="{4F764E36-BB62-4B88-9531-1EAAFDD7118C}" destId="{9E67BA19-B3B4-47FD-989A-71C13E672255}" srcOrd="0" destOrd="0" presId="urn:microsoft.com/office/officeart/2008/layout/RadialCluster"/>
    <dgm:cxn modelId="{FB165695-02A1-4BFC-AB62-56647FEF01F9}" type="presParOf" srcId="{44CD2CFB-6D06-40E3-ACAF-14CB88919574}" destId="{CC6E5C7D-859F-4ABA-8ECB-095CD7A61486}" srcOrd="2" destOrd="0" presId="urn:microsoft.com/office/officeart/2008/layout/RadialCluster"/>
    <dgm:cxn modelId="{6AA67B59-3D2B-45D2-B92D-73F34A0F0D42}" type="presParOf" srcId="{44CD2CFB-6D06-40E3-ACAF-14CB88919574}" destId="{E73E18DF-4FED-407B-8A93-19C1C23CB097}" srcOrd="3" destOrd="0" presId="urn:microsoft.com/office/officeart/2008/layout/RadialCluster"/>
    <dgm:cxn modelId="{44AB8CD6-E194-47CF-9950-9821A399FF35}" type="presParOf" srcId="{E73E18DF-4FED-407B-8A93-19C1C23CB097}" destId="{619B19AB-FA2A-47CB-A94A-BEAB75099783}" srcOrd="0" destOrd="0" presId="urn:microsoft.com/office/officeart/2008/layout/RadialCluster"/>
    <dgm:cxn modelId="{8A900270-B948-489B-8364-F2F2B279CBBE}" type="presParOf" srcId="{44CD2CFB-6D06-40E3-ACAF-14CB88919574}" destId="{A552A81C-97FA-4D62-95A0-33CC0B1B00E4}" srcOrd="4" destOrd="0" presId="urn:microsoft.com/office/officeart/2008/layout/RadialCluster"/>
    <dgm:cxn modelId="{529F51C3-4915-4C64-8F8A-153F590F95B8}" type="presParOf" srcId="{44CD2CFB-6D06-40E3-ACAF-14CB88919574}" destId="{EBF08D26-1526-40E3-A6CF-91F8F20514FD}" srcOrd="5" destOrd="0" presId="urn:microsoft.com/office/officeart/2008/layout/RadialCluster"/>
    <dgm:cxn modelId="{BF688EC1-B6CF-4E52-BAC3-264936BF46EC}" type="presParOf" srcId="{EBF08D26-1526-40E3-A6CF-91F8F20514FD}" destId="{33E29680-E91D-4DCD-92D9-2442DFEDECD7}" srcOrd="0" destOrd="0" presId="urn:microsoft.com/office/officeart/2008/layout/RadialCluster"/>
    <dgm:cxn modelId="{64927B70-E42A-44A8-BCA8-CD65980DB78E}" type="presParOf" srcId="{EBF08D26-1526-40E3-A6CF-91F8F20514FD}" destId="{88AF37E8-EC11-4E07-81B3-B1D583501E4E}" srcOrd="1" destOrd="0" presId="urn:microsoft.com/office/officeart/2008/layout/RadialCluster"/>
    <dgm:cxn modelId="{C9F1C927-B404-4184-B486-992469B76327}" type="presParOf" srcId="{EBF08D26-1526-40E3-A6CF-91F8F20514FD}" destId="{14FA339A-9DA9-4CBF-98FE-6A21D5CFF01B}" srcOrd="2" destOrd="0" presId="urn:microsoft.com/office/officeart/2008/layout/RadialCluster"/>
    <dgm:cxn modelId="{CCE62421-7C7D-4220-AD57-C5A564FF84C6}" type="presParOf" srcId="{EBF08D26-1526-40E3-A6CF-91F8F20514FD}" destId="{3D26BC39-0FE9-4DC0-BE69-E7A43DD7B6E0}" srcOrd="3" destOrd="0" presId="urn:microsoft.com/office/officeart/2008/layout/RadialCluster"/>
    <dgm:cxn modelId="{DC6CE636-7B34-4CF2-9647-89308331B236}" type="presParOf" srcId="{EBF08D26-1526-40E3-A6CF-91F8F20514FD}" destId="{8552D480-A96A-49BA-92E9-9C7670943F4C}" srcOrd="4" destOrd="0" presId="urn:microsoft.com/office/officeart/2008/layout/RadialCluster"/>
    <dgm:cxn modelId="{FCD1575B-EC87-481F-86CA-2587B9CEA975}" type="presParOf" srcId="{EBF08D26-1526-40E3-A6CF-91F8F20514FD}" destId="{58923F2A-2891-4751-8BAA-E23081A28BAD}" srcOrd="5" destOrd="0" presId="urn:microsoft.com/office/officeart/2008/layout/RadialCluster"/>
    <dgm:cxn modelId="{B56F13CE-33FE-4893-9DAC-ECF47618CDB1}" type="presParOf" srcId="{EBF08D26-1526-40E3-A6CF-91F8F20514FD}" destId="{F2B42AAF-F131-4379-A38F-500BD50CD576}" srcOrd="6" destOrd="0" presId="urn:microsoft.com/office/officeart/2008/layout/RadialCluster"/>
    <dgm:cxn modelId="{A7B3053D-8518-47EE-AD30-63501BCB6187}" type="presParOf" srcId="{44CD2CFB-6D06-40E3-ACAF-14CB88919574}" destId="{6B5FC280-2189-410E-919A-CC0649EB8E31}" srcOrd="6" destOrd="0" presId="urn:microsoft.com/office/officeart/2008/layout/RadialCluster"/>
    <dgm:cxn modelId="{2883EA33-91D9-4474-9ADA-E519CB91A434}" type="presParOf" srcId="{44CD2CFB-6D06-40E3-ACAF-14CB88919574}" destId="{1B686F9C-32AD-4456-8D19-D70EBCACFFE6}" srcOrd="7" destOrd="0" presId="urn:microsoft.com/office/officeart/2008/layout/RadialCluster"/>
    <dgm:cxn modelId="{305B257B-9DD7-4A4B-B617-FF8E02872D54}" type="presParOf" srcId="{1B686F9C-32AD-4456-8D19-D70EBCACFFE6}" destId="{50DD4470-6A64-47A4-AAAC-2B4E6B3E98F8}" srcOrd="0" destOrd="0" presId="urn:microsoft.com/office/officeart/2008/layout/RadialCluster"/>
    <dgm:cxn modelId="{A32A2870-C0FE-4A86-9A0C-A244BBB629FC}" type="presParOf" srcId="{44CD2CFB-6D06-40E3-ACAF-14CB88919574}" destId="{4A2FC3A5-8A46-4A03-98C8-AE53105EEF9B}" srcOrd="8" destOrd="0" presId="urn:microsoft.com/office/officeart/2008/layout/RadialCluster"/>
    <dgm:cxn modelId="{EEEFFC8E-1500-4389-B7AC-72E7804B9FD0}" type="presParOf" srcId="{44CD2CFB-6D06-40E3-ACAF-14CB88919574}" destId="{7F5A487C-E907-44E8-BEB1-FC85CD7D3EA2}" srcOrd="9" destOrd="0" presId="urn:microsoft.com/office/officeart/2008/layout/RadialCluster"/>
    <dgm:cxn modelId="{3662F6C7-2BB9-4B81-B158-C3A8EFDA2421}" type="presParOf" srcId="{7F5A487C-E907-44E8-BEB1-FC85CD7D3EA2}" destId="{2D18F16A-B87E-4FCE-A109-732AD41D9DBB}" srcOrd="0" destOrd="0" presId="urn:microsoft.com/office/officeart/2008/layout/RadialCluster"/>
    <dgm:cxn modelId="{168EE4EE-4B66-4BCF-9551-8ECAC9403333}" type="presParOf" srcId="{44CD2CFB-6D06-40E3-ACAF-14CB88919574}" destId="{0A176355-B600-431A-A1CF-8E69853AD834}" srcOrd="10" destOrd="0" presId="urn:microsoft.com/office/officeart/2008/layout/RadialCluster"/>
    <dgm:cxn modelId="{22116FD1-1D89-4F33-AEC2-6B27F2762D6F}" type="presParOf" srcId="{44CD2CFB-6D06-40E3-ACAF-14CB88919574}" destId="{E3BFFDA8-8F02-4A5A-BF0D-FE397F3CB135}" srcOrd="11" destOrd="0" presId="urn:microsoft.com/office/officeart/2008/layout/RadialCluster"/>
    <dgm:cxn modelId="{E93ADF3B-4A0E-42E2-A90F-2E06E1DBA622}" type="presParOf" srcId="{E3BFFDA8-8F02-4A5A-BF0D-FE397F3CB135}" destId="{DB6656A5-B09A-44BF-9DB3-1DED7F6FF15C}" srcOrd="0" destOrd="0" presId="urn:microsoft.com/office/officeart/2008/layout/RadialCluster"/>
    <dgm:cxn modelId="{A42A89B7-BCD0-427B-AD58-63EF57AC62A8}" type="presParOf" srcId="{E3BFFDA8-8F02-4A5A-BF0D-FE397F3CB135}" destId="{16E9CC8B-72FA-4E01-A14D-7D39F337CCA2}" srcOrd="1" destOrd="0" presId="urn:microsoft.com/office/officeart/2008/layout/RadialCluster"/>
    <dgm:cxn modelId="{BC610A69-3A63-4685-BD2C-170F236CB374}" type="presParOf" srcId="{E3BFFDA8-8F02-4A5A-BF0D-FE397F3CB135}" destId="{FC2956D0-B9CB-40CC-B83F-A7EA4B0333A3}" srcOrd="2" destOrd="0" presId="urn:microsoft.com/office/officeart/2008/layout/RadialCluster"/>
    <dgm:cxn modelId="{C62768BB-7FBA-4955-A4B0-EDF98F6918BA}" type="presParOf" srcId="{E3BFFDA8-8F02-4A5A-BF0D-FE397F3CB135}" destId="{3DAFA6A7-9F1B-4C3C-9A9F-6B6C617D4211}" srcOrd="3" destOrd="0" presId="urn:microsoft.com/office/officeart/2008/layout/RadialCluster"/>
    <dgm:cxn modelId="{EB769339-38E4-4134-A545-E7A44C04AE19}" type="presParOf" srcId="{E3BFFDA8-8F02-4A5A-BF0D-FE397F3CB135}" destId="{710EFCE8-3185-4A84-9223-BE2BF990B3F1}" srcOrd="4" destOrd="0" presId="urn:microsoft.com/office/officeart/2008/layout/RadialCluster"/>
    <dgm:cxn modelId="{227D47DA-C248-4FE9-A6F5-4C907032E417}" type="presParOf" srcId="{E3BFFDA8-8F02-4A5A-BF0D-FE397F3CB135}" destId="{2F54BB05-115F-4ADC-9015-118A35265392}" srcOrd="5" destOrd="0" presId="urn:microsoft.com/office/officeart/2008/layout/RadialCluster"/>
    <dgm:cxn modelId="{2447BAFB-58F2-4697-93DB-BF9B3C23A34B}" type="presParOf" srcId="{E3BFFDA8-8F02-4A5A-BF0D-FE397F3CB135}" destId="{FB590933-3A31-4047-8AFD-4FC50EB65692}" srcOrd="6" destOrd="0" presId="urn:microsoft.com/office/officeart/2008/layout/RadialCluster"/>
    <dgm:cxn modelId="{C39CB1AC-F24D-4761-9786-3F416BF7F38F}" type="presParOf" srcId="{E3BFFDA8-8F02-4A5A-BF0D-FE397F3CB135}" destId="{792C0A44-C411-4A81-BC10-C130F47A3D83}" srcOrd="7" destOrd="0" presId="urn:microsoft.com/office/officeart/2008/layout/RadialCluster"/>
    <dgm:cxn modelId="{049EE01E-4907-4E49-BB79-8AEBF5494C31}" type="presParOf" srcId="{E3BFFDA8-8F02-4A5A-BF0D-FE397F3CB135}" destId="{D7088F86-4979-41D8-8A01-E7D7B75EED5F}" srcOrd="8" destOrd="0" presId="urn:microsoft.com/office/officeart/2008/layout/RadialCluster"/>
    <dgm:cxn modelId="{491F055A-AF4F-489E-8BCE-5DB6CAEF38E2}" type="presParOf" srcId="{44CD2CFB-6D06-40E3-ACAF-14CB88919574}" destId="{296B26D8-2657-4447-B8D8-A0E020D0299B}" srcOrd="12"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6B26D8-2657-4447-B8D8-A0E020D0299B}">
      <dsp:nvSpPr>
        <dsp:cNvPr id="0" name=""/>
        <dsp:cNvSpPr/>
      </dsp:nvSpPr>
      <dsp:spPr>
        <a:xfrm rot="20006749">
          <a:off x="3238857" y="1526204"/>
          <a:ext cx="384887" cy="0"/>
        </a:xfrm>
        <a:custGeom>
          <a:avLst/>
          <a:gdLst/>
          <a:ahLst/>
          <a:cxnLst/>
          <a:rect l="0" t="0" r="0" b="0"/>
          <a:pathLst>
            <a:path>
              <a:moveTo>
                <a:pt x="0" y="0"/>
              </a:moveTo>
              <a:lnTo>
                <a:pt x="384887"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176355-B600-431A-A1CF-8E69853AD834}">
      <dsp:nvSpPr>
        <dsp:cNvPr id="0" name=""/>
        <dsp:cNvSpPr/>
      </dsp:nvSpPr>
      <dsp:spPr>
        <a:xfrm rot="1573318">
          <a:off x="3234342" y="2175408"/>
          <a:ext cx="482259" cy="0"/>
        </a:xfrm>
        <a:custGeom>
          <a:avLst/>
          <a:gdLst/>
          <a:ahLst/>
          <a:cxnLst/>
          <a:rect l="0" t="0" r="0" b="0"/>
          <a:pathLst>
            <a:path>
              <a:moveTo>
                <a:pt x="0" y="0"/>
              </a:moveTo>
              <a:lnTo>
                <a:pt x="482259"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2FC3A5-8A46-4A03-98C8-AE53105EEF9B}">
      <dsp:nvSpPr>
        <dsp:cNvPr id="0" name=""/>
        <dsp:cNvSpPr/>
      </dsp:nvSpPr>
      <dsp:spPr>
        <a:xfrm rot="5373772">
          <a:off x="2630098" y="2348088"/>
          <a:ext cx="345490" cy="0"/>
        </a:xfrm>
        <a:custGeom>
          <a:avLst/>
          <a:gdLst/>
          <a:ahLst/>
          <a:cxnLst/>
          <a:rect l="0" t="0" r="0" b="0"/>
          <a:pathLst>
            <a:path>
              <a:moveTo>
                <a:pt x="0" y="0"/>
              </a:moveTo>
              <a:lnTo>
                <a:pt x="345490"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5FC280-2189-410E-919A-CC0649EB8E31}">
      <dsp:nvSpPr>
        <dsp:cNvPr id="0" name=""/>
        <dsp:cNvSpPr/>
      </dsp:nvSpPr>
      <dsp:spPr>
        <a:xfrm rot="8889886">
          <a:off x="2058859" y="2207763"/>
          <a:ext cx="302721" cy="0"/>
        </a:xfrm>
        <a:custGeom>
          <a:avLst/>
          <a:gdLst/>
          <a:ahLst/>
          <a:cxnLst/>
          <a:rect l="0" t="0" r="0" b="0"/>
          <a:pathLst>
            <a:path>
              <a:moveTo>
                <a:pt x="0" y="0"/>
              </a:moveTo>
              <a:lnTo>
                <a:pt x="302721"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52A81C-97FA-4D62-95A0-33CC0B1B00E4}">
      <dsp:nvSpPr>
        <dsp:cNvPr id="0" name=""/>
        <dsp:cNvSpPr/>
      </dsp:nvSpPr>
      <dsp:spPr>
        <a:xfrm rot="12373318">
          <a:off x="2005707" y="1537977"/>
          <a:ext cx="351173" cy="0"/>
        </a:xfrm>
        <a:custGeom>
          <a:avLst/>
          <a:gdLst/>
          <a:ahLst/>
          <a:cxnLst/>
          <a:rect l="0" t="0" r="0" b="0"/>
          <a:pathLst>
            <a:path>
              <a:moveTo>
                <a:pt x="0" y="0"/>
              </a:moveTo>
              <a:lnTo>
                <a:pt x="351173"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E5C7D-859F-4ABA-8ECB-095CD7A61486}">
      <dsp:nvSpPr>
        <dsp:cNvPr id="0" name=""/>
        <dsp:cNvSpPr/>
      </dsp:nvSpPr>
      <dsp:spPr>
        <a:xfrm rot="16200000">
          <a:off x="2553310" y="1263403"/>
          <a:ext cx="491347" cy="0"/>
        </a:xfrm>
        <a:custGeom>
          <a:avLst/>
          <a:gdLst/>
          <a:ahLst/>
          <a:cxnLst/>
          <a:rect l="0" t="0" r="0" b="0"/>
          <a:pathLst>
            <a:path>
              <a:moveTo>
                <a:pt x="0" y="0"/>
              </a:moveTo>
              <a:lnTo>
                <a:pt x="491347" y="0"/>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3F53E-D9B3-41B7-973B-12E0E07196EC}">
      <dsp:nvSpPr>
        <dsp:cNvPr id="0" name=""/>
        <dsp:cNvSpPr/>
      </dsp:nvSpPr>
      <dsp:spPr>
        <a:xfrm>
          <a:off x="2338811" y="1509077"/>
          <a:ext cx="920346" cy="666270"/>
        </a:xfrm>
        <a:prstGeom prst="round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Emotionen</a:t>
          </a:r>
        </a:p>
        <a:p>
          <a:pPr marL="0" lvl="0" indent="0" algn="ctr" defTabSz="311150">
            <a:lnSpc>
              <a:spcPct val="90000"/>
            </a:lnSpc>
            <a:spcBef>
              <a:spcPct val="0"/>
            </a:spcBef>
            <a:spcAft>
              <a:spcPct val="35000"/>
            </a:spcAft>
            <a:buNone/>
          </a:pPr>
          <a:r>
            <a:rPr lang="de-DE" sz="700" kern="1200" dirty="0"/>
            <a:t>Im Unterricht</a:t>
          </a:r>
        </a:p>
      </dsp:txBody>
      <dsp:txXfrm>
        <a:off x="2371336" y="1541602"/>
        <a:ext cx="855296" cy="601220"/>
      </dsp:txXfrm>
    </dsp:sp>
    <dsp:sp modelId="{9E67BA19-B3B4-47FD-989A-71C13E672255}">
      <dsp:nvSpPr>
        <dsp:cNvPr id="0" name=""/>
        <dsp:cNvSpPr/>
      </dsp:nvSpPr>
      <dsp:spPr>
        <a:xfrm>
          <a:off x="2456520" y="434688"/>
          <a:ext cx="684927" cy="583040"/>
        </a:xfrm>
        <a:prstGeom prst="roundRect">
          <a:avLst/>
        </a:prstGeom>
        <a:solidFill>
          <a:schemeClr val="accent2">
            <a:shade val="50000"/>
            <a:hueOff val="-5926"/>
            <a:satOff val="-1201"/>
            <a:lumOff val="6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Kontroll-Wert-Theorie</a:t>
          </a:r>
        </a:p>
      </dsp:txBody>
      <dsp:txXfrm>
        <a:off x="2484982" y="463150"/>
        <a:ext cx="628003" cy="526116"/>
      </dsp:txXfrm>
    </dsp:sp>
    <dsp:sp modelId="{619B19AB-FA2A-47CB-A94A-BEAB75099783}">
      <dsp:nvSpPr>
        <dsp:cNvPr id="0" name=""/>
        <dsp:cNvSpPr/>
      </dsp:nvSpPr>
      <dsp:spPr>
        <a:xfrm>
          <a:off x="1342184" y="993242"/>
          <a:ext cx="681592" cy="598593"/>
        </a:xfrm>
        <a:prstGeom prst="roundRect">
          <a:avLst/>
        </a:prstGeom>
        <a:solidFill>
          <a:schemeClr val="accent2">
            <a:shade val="50000"/>
            <a:hueOff val="-11853"/>
            <a:satOff val="-2403"/>
            <a:lumOff val="13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Emotions-transmission </a:t>
          </a:r>
        </a:p>
      </dsp:txBody>
      <dsp:txXfrm>
        <a:off x="1371405" y="1022463"/>
        <a:ext cx="623150" cy="540151"/>
      </dsp:txXfrm>
    </dsp:sp>
    <dsp:sp modelId="{33E29680-E91D-4DCD-92D9-2442DFEDECD7}">
      <dsp:nvSpPr>
        <dsp:cNvPr id="0" name=""/>
        <dsp:cNvSpPr/>
      </dsp:nvSpPr>
      <dsp:spPr>
        <a:xfrm>
          <a:off x="1461545" y="2248726"/>
          <a:ext cx="620083" cy="462749"/>
        </a:xfrm>
        <a:prstGeom prst="roundRect">
          <a:avLst/>
        </a:prstGeom>
        <a:solidFill>
          <a:schemeClr val="accent2">
            <a:shade val="50000"/>
            <a:hueOff val="-17779"/>
            <a:satOff val="-3604"/>
            <a:lumOff val="198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Arten von Emotionen </a:t>
          </a:r>
        </a:p>
      </dsp:txBody>
      <dsp:txXfrm>
        <a:off x="1484135" y="2271316"/>
        <a:ext cx="574903" cy="417569"/>
      </dsp:txXfrm>
    </dsp:sp>
    <dsp:sp modelId="{88AF37E8-EC11-4E07-81B3-B1D583501E4E}">
      <dsp:nvSpPr>
        <dsp:cNvPr id="0" name=""/>
        <dsp:cNvSpPr/>
      </dsp:nvSpPr>
      <dsp:spPr>
        <a:xfrm rot="16200000">
          <a:off x="1751901" y="2229040"/>
          <a:ext cx="39371" cy="0"/>
        </a:xfrm>
        <a:custGeom>
          <a:avLst/>
          <a:gdLst/>
          <a:ahLst/>
          <a:cxnLst/>
          <a:rect l="0" t="0" r="0" b="0"/>
          <a:pathLst>
            <a:path>
              <a:moveTo>
                <a:pt x="0" y="0"/>
              </a:moveTo>
              <a:lnTo>
                <a:pt x="39371"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FA339A-9DA9-4CBF-98FE-6A21D5CFF01B}">
      <dsp:nvSpPr>
        <dsp:cNvPr id="0" name=""/>
        <dsp:cNvSpPr/>
      </dsp:nvSpPr>
      <dsp:spPr>
        <a:xfrm>
          <a:off x="1526948" y="1852088"/>
          <a:ext cx="489277" cy="357266"/>
        </a:xfrm>
        <a:prstGeom prst="roundRect">
          <a:avLst/>
        </a:prstGeom>
        <a:solidFill>
          <a:schemeClr val="accent2">
            <a:shade val="50000"/>
            <a:hueOff val="-23705"/>
            <a:satOff val="-4805"/>
            <a:lumOff val="26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Leistungs-emotionen</a:t>
          </a:r>
        </a:p>
      </dsp:txBody>
      <dsp:txXfrm>
        <a:off x="1544388" y="1869528"/>
        <a:ext cx="454397" cy="322386"/>
      </dsp:txXfrm>
    </dsp:sp>
    <dsp:sp modelId="{3D26BC39-0FE9-4DC0-BE69-E7A43DD7B6E0}">
      <dsp:nvSpPr>
        <dsp:cNvPr id="0" name=""/>
        <dsp:cNvSpPr/>
      </dsp:nvSpPr>
      <dsp:spPr>
        <a:xfrm rot="21453372">
          <a:off x="1461506" y="2491532"/>
          <a:ext cx="84461" cy="0"/>
        </a:xfrm>
        <a:custGeom>
          <a:avLst/>
          <a:gdLst/>
          <a:ahLst/>
          <a:cxnLst/>
          <a:rect l="0" t="0" r="0" b="0"/>
          <a:pathLst>
            <a:path>
              <a:moveTo>
                <a:pt x="0" y="0"/>
              </a:moveTo>
              <a:lnTo>
                <a:pt x="84461"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52D480-A96A-49BA-92E9-9C7670943F4C}">
      <dsp:nvSpPr>
        <dsp:cNvPr id="0" name=""/>
        <dsp:cNvSpPr/>
      </dsp:nvSpPr>
      <dsp:spPr>
        <a:xfrm>
          <a:off x="871090" y="2277240"/>
          <a:ext cx="674839" cy="453784"/>
        </a:xfrm>
        <a:prstGeom prst="roundRect">
          <a:avLst/>
        </a:prstGeom>
        <a:solidFill>
          <a:schemeClr val="accent2">
            <a:shade val="50000"/>
            <a:hueOff val="-29631"/>
            <a:satOff val="-6006"/>
            <a:lumOff val="33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Themen</a:t>
          </a:r>
        </a:p>
        <a:p>
          <a:pPr marL="0" lvl="0" indent="0" algn="ctr" defTabSz="311150">
            <a:lnSpc>
              <a:spcPct val="90000"/>
            </a:lnSpc>
            <a:spcBef>
              <a:spcPct val="0"/>
            </a:spcBef>
            <a:spcAft>
              <a:spcPct val="35000"/>
            </a:spcAft>
            <a:buNone/>
          </a:pPr>
          <a:r>
            <a:rPr lang="de-DE" sz="700" kern="1200" dirty="0" err="1"/>
            <a:t>emotionen</a:t>
          </a:r>
          <a:endParaRPr lang="de-DE" sz="700" kern="1200" dirty="0"/>
        </a:p>
      </dsp:txBody>
      <dsp:txXfrm>
        <a:off x="893242" y="2299392"/>
        <a:ext cx="630535" cy="409480"/>
      </dsp:txXfrm>
    </dsp:sp>
    <dsp:sp modelId="{58923F2A-2891-4751-8BAA-E23081A28BAD}">
      <dsp:nvSpPr>
        <dsp:cNvPr id="0" name=""/>
        <dsp:cNvSpPr/>
      </dsp:nvSpPr>
      <dsp:spPr>
        <a:xfrm rot="5511096">
          <a:off x="1698309" y="2775180"/>
          <a:ext cx="127475" cy="0"/>
        </a:xfrm>
        <a:custGeom>
          <a:avLst/>
          <a:gdLst/>
          <a:ahLst/>
          <a:cxnLst/>
          <a:rect l="0" t="0" r="0" b="0"/>
          <a:pathLst>
            <a:path>
              <a:moveTo>
                <a:pt x="0" y="0"/>
              </a:moveTo>
              <a:lnTo>
                <a:pt x="127475"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42AAF-F131-4379-A38F-500BD50CD576}">
      <dsp:nvSpPr>
        <dsp:cNvPr id="0" name=""/>
        <dsp:cNvSpPr/>
      </dsp:nvSpPr>
      <dsp:spPr>
        <a:xfrm>
          <a:off x="1594601" y="2838885"/>
          <a:ext cx="320415" cy="320415"/>
        </a:xfrm>
        <a:prstGeom prst="roundRect">
          <a:avLst/>
        </a:prstGeom>
        <a:solidFill>
          <a:schemeClr val="accent2">
            <a:shade val="50000"/>
            <a:hueOff val="-35558"/>
            <a:satOff val="-7208"/>
            <a:lumOff val="396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 </a:t>
          </a:r>
        </a:p>
      </dsp:txBody>
      <dsp:txXfrm>
        <a:off x="1610242" y="2854526"/>
        <a:ext cx="289133" cy="289133"/>
      </dsp:txXfrm>
    </dsp:sp>
    <dsp:sp modelId="{50DD4470-6A64-47A4-AAAC-2B4E6B3E98F8}">
      <dsp:nvSpPr>
        <dsp:cNvPr id="0" name=""/>
        <dsp:cNvSpPr/>
      </dsp:nvSpPr>
      <dsp:spPr>
        <a:xfrm>
          <a:off x="2479264" y="2520829"/>
          <a:ext cx="652795" cy="393203"/>
        </a:xfrm>
        <a:prstGeom prst="round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Wirkung von Emotionen </a:t>
          </a:r>
        </a:p>
      </dsp:txBody>
      <dsp:txXfrm>
        <a:off x="2498459" y="2540024"/>
        <a:ext cx="614405" cy="354813"/>
      </dsp:txXfrm>
    </dsp:sp>
    <dsp:sp modelId="{2D18F16A-B87E-4FCE-A109-732AD41D9DBB}">
      <dsp:nvSpPr>
        <dsp:cNvPr id="0" name=""/>
        <dsp:cNvSpPr/>
      </dsp:nvSpPr>
      <dsp:spPr>
        <a:xfrm>
          <a:off x="3691787" y="2168685"/>
          <a:ext cx="446401" cy="446401"/>
        </a:xfrm>
        <a:prstGeom prst="roundRect">
          <a:avLst/>
        </a:prstGeom>
        <a:solidFill>
          <a:schemeClr val="accent2">
            <a:shade val="50000"/>
            <a:hueOff val="-35558"/>
            <a:satOff val="-7208"/>
            <a:lumOff val="396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a:t>
          </a:r>
        </a:p>
      </dsp:txBody>
      <dsp:txXfrm>
        <a:off x="3713579" y="2190477"/>
        <a:ext cx="402817" cy="402817"/>
      </dsp:txXfrm>
    </dsp:sp>
    <dsp:sp modelId="{DB6656A5-B09A-44BF-9DB3-1DED7F6FF15C}">
      <dsp:nvSpPr>
        <dsp:cNvPr id="0" name=""/>
        <dsp:cNvSpPr/>
      </dsp:nvSpPr>
      <dsp:spPr>
        <a:xfrm>
          <a:off x="3603444" y="1052771"/>
          <a:ext cx="579930" cy="484977"/>
        </a:xfrm>
        <a:prstGeom prst="roundRect">
          <a:avLst/>
        </a:prstGeom>
        <a:solidFill>
          <a:schemeClr val="accent2">
            <a:shade val="50000"/>
            <a:hueOff val="-29631"/>
            <a:satOff val="-6006"/>
            <a:lumOff val="33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err="1"/>
            <a:t>Kompo-nenten</a:t>
          </a:r>
          <a:r>
            <a:rPr lang="de-DE" sz="700" kern="1200" dirty="0"/>
            <a:t> </a:t>
          </a:r>
        </a:p>
      </dsp:txBody>
      <dsp:txXfrm>
        <a:off x="3627119" y="1076446"/>
        <a:ext cx="532580" cy="437627"/>
      </dsp:txXfrm>
    </dsp:sp>
    <dsp:sp modelId="{16E9CC8B-72FA-4E01-A14D-7D39F337CCA2}">
      <dsp:nvSpPr>
        <dsp:cNvPr id="0" name=""/>
        <dsp:cNvSpPr/>
      </dsp:nvSpPr>
      <dsp:spPr>
        <a:xfrm rot="16200000">
          <a:off x="3863162" y="1022523"/>
          <a:ext cx="60494" cy="0"/>
        </a:xfrm>
        <a:custGeom>
          <a:avLst/>
          <a:gdLst/>
          <a:ahLst/>
          <a:cxnLst/>
          <a:rect l="0" t="0" r="0" b="0"/>
          <a:pathLst>
            <a:path>
              <a:moveTo>
                <a:pt x="0" y="0"/>
              </a:moveTo>
              <a:lnTo>
                <a:pt x="60494"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2956D0-B9CB-40CC-B83F-A7EA4B0333A3}">
      <dsp:nvSpPr>
        <dsp:cNvPr id="0" name=""/>
        <dsp:cNvSpPr/>
      </dsp:nvSpPr>
      <dsp:spPr>
        <a:xfrm>
          <a:off x="3682361" y="596444"/>
          <a:ext cx="422095" cy="395831"/>
        </a:xfrm>
        <a:prstGeom prst="roundRect">
          <a:avLst/>
        </a:prstGeom>
        <a:solidFill>
          <a:schemeClr val="accent2">
            <a:shade val="50000"/>
            <a:hueOff val="-23705"/>
            <a:satOff val="-4805"/>
            <a:lumOff val="264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Affektiv</a:t>
          </a:r>
        </a:p>
      </dsp:txBody>
      <dsp:txXfrm>
        <a:off x="3701684" y="615767"/>
        <a:ext cx="383449" cy="357185"/>
      </dsp:txXfrm>
    </dsp:sp>
    <dsp:sp modelId="{3DAFA6A7-9F1B-4C3C-9A9F-6B6C617D4211}">
      <dsp:nvSpPr>
        <dsp:cNvPr id="0" name=""/>
        <dsp:cNvSpPr/>
      </dsp:nvSpPr>
      <dsp:spPr>
        <a:xfrm rot="10931058">
          <a:off x="3524445" y="1282693"/>
          <a:ext cx="79027" cy="0"/>
        </a:xfrm>
        <a:custGeom>
          <a:avLst/>
          <a:gdLst/>
          <a:ahLst/>
          <a:cxnLst/>
          <a:rect l="0" t="0" r="0" b="0"/>
          <a:pathLst>
            <a:path>
              <a:moveTo>
                <a:pt x="0" y="0"/>
              </a:moveTo>
              <a:lnTo>
                <a:pt x="79027"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0EFCE8-3185-4A84-9223-BE2BF990B3F1}">
      <dsp:nvSpPr>
        <dsp:cNvPr id="0" name=""/>
        <dsp:cNvSpPr/>
      </dsp:nvSpPr>
      <dsp:spPr>
        <a:xfrm>
          <a:off x="3210162" y="1118037"/>
          <a:ext cx="314311" cy="314311"/>
        </a:xfrm>
        <a:prstGeom prst="roundRect">
          <a:avLst/>
        </a:prstGeom>
        <a:solidFill>
          <a:schemeClr val="accent2">
            <a:shade val="50000"/>
            <a:hueOff val="-17779"/>
            <a:satOff val="-3604"/>
            <a:lumOff val="1982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Kognitiv</a:t>
          </a:r>
        </a:p>
      </dsp:txBody>
      <dsp:txXfrm>
        <a:off x="3225505" y="1133380"/>
        <a:ext cx="283625" cy="283625"/>
      </dsp:txXfrm>
    </dsp:sp>
    <dsp:sp modelId="{2F54BB05-115F-4ADC-9015-118A35265392}">
      <dsp:nvSpPr>
        <dsp:cNvPr id="0" name=""/>
        <dsp:cNvSpPr/>
      </dsp:nvSpPr>
      <dsp:spPr>
        <a:xfrm rot="5400000">
          <a:off x="3881289" y="1549868"/>
          <a:ext cx="24239" cy="0"/>
        </a:xfrm>
        <a:custGeom>
          <a:avLst/>
          <a:gdLst/>
          <a:ahLst/>
          <a:cxnLst/>
          <a:rect l="0" t="0" r="0" b="0"/>
          <a:pathLst>
            <a:path>
              <a:moveTo>
                <a:pt x="0" y="0"/>
              </a:moveTo>
              <a:lnTo>
                <a:pt x="24239"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590933-3A31-4047-8AFD-4FC50EB65692}">
      <dsp:nvSpPr>
        <dsp:cNvPr id="0" name=""/>
        <dsp:cNvSpPr/>
      </dsp:nvSpPr>
      <dsp:spPr>
        <a:xfrm>
          <a:off x="3610353" y="1561988"/>
          <a:ext cx="566113" cy="384950"/>
        </a:xfrm>
        <a:prstGeom prst="roundRect">
          <a:avLst/>
        </a:prstGeom>
        <a:solidFill>
          <a:schemeClr val="accent2">
            <a:shade val="50000"/>
            <a:hueOff val="-11853"/>
            <a:satOff val="-2403"/>
            <a:lumOff val="132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Motivational </a:t>
          </a:r>
        </a:p>
      </dsp:txBody>
      <dsp:txXfrm>
        <a:off x="3629145" y="1580780"/>
        <a:ext cx="528529" cy="347366"/>
      </dsp:txXfrm>
    </dsp:sp>
    <dsp:sp modelId="{792C0A44-C411-4A81-BC10-C130F47A3D83}">
      <dsp:nvSpPr>
        <dsp:cNvPr id="0" name=""/>
        <dsp:cNvSpPr/>
      </dsp:nvSpPr>
      <dsp:spPr>
        <a:xfrm>
          <a:off x="4183375" y="1295259"/>
          <a:ext cx="82634" cy="0"/>
        </a:xfrm>
        <a:custGeom>
          <a:avLst/>
          <a:gdLst/>
          <a:ahLst/>
          <a:cxnLst/>
          <a:rect l="0" t="0" r="0" b="0"/>
          <a:pathLst>
            <a:path>
              <a:moveTo>
                <a:pt x="0" y="0"/>
              </a:moveTo>
              <a:lnTo>
                <a:pt x="82634" y="0"/>
              </a:lnTo>
            </a:path>
          </a:pathLst>
        </a:custGeom>
        <a:noFill/>
        <a:ln w="25400" cap="flat"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088F86-4979-41D8-8A01-E7D7B75EED5F}">
      <dsp:nvSpPr>
        <dsp:cNvPr id="0" name=""/>
        <dsp:cNvSpPr/>
      </dsp:nvSpPr>
      <dsp:spPr>
        <a:xfrm>
          <a:off x="4266009" y="1146412"/>
          <a:ext cx="400625" cy="297694"/>
        </a:xfrm>
        <a:prstGeom prst="roundRect">
          <a:avLst/>
        </a:prstGeom>
        <a:solidFill>
          <a:schemeClr val="accent2">
            <a:shade val="50000"/>
            <a:hueOff val="-5926"/>
            <a:satOff val="-1201"/>
            <a:lumOff val="66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311150">
            <a:lnSpc>
              <a:spcPct val="90000"/>
            </a:lnSpc>
            <a:spcBef>
              <a:spcPct val="0"/>
            </a:spcBef>
            <a:spcAft>
              <a:spcPct val="35000"/>
            </a:spcAft>
            <a:buNone/>
          </a:pPr>
          <a:r>
            <a:rPr lang="de-DE" sz="700" kern="1200" dirty="0"/>
            <a:t>…</a:t>
          </a:r>
        </a:p>
      </dsp:txBody>
      <dsp:txXfrm>
        <a:off x="4280541" y="1160944"/>
        <a:ext cx="371561" cy="268630"/>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5/4/2021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de-DE" b="1" dirty="0"/>
              <a:t>Thema: </a:t>
            </a:r>
            <a:r>
              <a:rPr lang="de-DE" dirty="0"/>
              <a:t>Untersuchungsgegenstand oder Sachverhalt einer Disziplin</a:t>
            </a:r>
          </a:p>
          <a:p>
            <a:pPr marL="0" indent="0">
              <a:buNone/>
            </a:pPr>
            <a:r>
              <a:rPr lang="de-DE" b="1" dirty="0"/>
              <a:t>Problem: </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Das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Forschungsproblem</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wird</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auch oft als </a:t>
            </a:r>
            <a:r>
              <a:rPr lang="de-DE" sz="900" b="1" i="0" u="none" strike="noStrike" kern="1200" baseline="0" dirty="0">
                <a:solidFill>
                  <a:schemeClr val="tx1"/>
                </a:solidFill>
                <a:latin typeface="Arial" pitchFamily="-109" charset="0"/>
                <a:ea typeface="ＭＳ Ｐゴシック" pitchFamily="-109" charset="-128"/>
                <a:cs typeface="ＭＳ Ｐゴシック" pitchFamily="-109" charset="-128"/>
              </a:rPr>
              <a:t>Fragestellung einer Studie </a:t>
            </a:r>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bezeichnet und in mehrere Forschungshypothesen </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und/</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oder</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Forschungsfragen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ausdifferenziert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In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Einzelarbeit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zusortieren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lassen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Dann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dran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nehmen</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endPar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endPar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Was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kennzeichnet</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US" sz="900" b="0" i="0" u="none" strike="noStrike" kern="1200" baseline="0" dirty="0" err="1">
                <a:solidFill>
                  <a:schemeClr val="tx1"/>
                </a:solidFill>
                <a:latin typeface="Arial" pitchFamily="-109" charset="0"/>
                <a:ea typeface="ＭＳ Ｐゴシック" pitchFamily="-109" charset="-128"/>
                <a:cs typeface="ＭＳ Ｐゴシック" pitchFamily="-109" charset="-128"/>
              </a:rPr>
              <a:t>Unterschiede</a:t>
            </a:r>
            <a:r>
              <a:rPr lang="en-US"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p>
          <a:p>
            <a:pPr lvl="1"/>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Thema</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sehr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viel</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breiter</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Aus</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verschiedenen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fachlichen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Perspektiven</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untersuchbar</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lvl="1"/>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Forschungsproblem: Welche Erkenntnisse zu einem Thema gewonnen werden sollen</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marL="0" indent="0">
              <a:buNone/>
            </a:pPr>
            <a:endParaRPr lang="de-DE" sz="900" b="0" i="0" u="none" strike="noStrike" kern="1200" baseline="0" dirty="0">
              <a:solidFill>
                <a:schemeClr val="tx1"/>
              </a:solidFill>
              <a:latin typeface="Arial" pitchFamily="-109" charset="0"/>
              <a:ea typeface="ＭＳ Ｐゴシック" pitchFamily="-109" charset="-128"/>
            </a:endParaRPr>
          </a:p>
          <a:p>
            <a:r>
              <a:rPr lang="de-DE" sz="900" b="0" i="0" u="none" strike="noStrike" kern="1200" baseline="0" dirty="0">
                <a:solidFill>
                  <a:schemeClr val="tx1"/>
                </a:solidFill>
                <a:latin typeface="Arial" pitchFamily="-109" charset="0"/>
                <a:ea typeface="ＭＳ Ｐゴシック" pitchFamily="-109" charset="-128"/>
              </a:rPr>
              <a:t>ABER: Fragestellungen sind manchmal sehr allgemein</a:t>
            </a:r>
          </a:p>
          <a:p>
            <a:r>
              <a:rPr lang="de-DE" sz="900" b="0" i="0" u="none" strike="noStrike" kern="1200" baseline="0" dirty="0">
                <a:solidFill>
                  <a:schemeClr val="tx1"/>
                </a:solidFill>
                <a:latin typeface="Arial" pitchFamily="-109" charset="0"/>
                <a:ea typeface="ＭＳ Ｐゴシック" pitchFamily="-109" charset="-128"/>
              </a:rPr>
              <a:t>Versuchen Sie in Ihren Abstracts, Fragen zu formulieren und nicht nur Sachverhalte zusammenzufassen. </a:t>
            </a:r>
          </a:p>
          <a:p>
            <a:endParaRPr lang="de-DE" sz="900" b="0" i="0" u="none" strike="noStrike" kern="1200" baseline="0" dirty="0">
              <a:solidFill>
                <a:schemeClr val="tx1"/>
              </a:solidFill>
              <a:latin typeface="Arial" pitchFamily="-109" charset="0"/>
              <a:ea typeface="ＭＳ Ｐゴシック" pitchFamily="-109" charset="-128"/>
            </a:endParaRPr>
          </a:p>
          <a:p>
            <a:r>
              <a:rPr lang="de-DE" sz="900" b="0" i="0" u="none" strike="noStrike" kern="1200" baseline="0" dirty="0">
                <a:solidFill>
                  <a:schemeClr val="tx1"/>
                </a:solidFill>
                <a:latin typeface="Arial" pitchFamily="-109" charset="0"/>
                <a:ea typeface="ＭＳ Ｐゴシック" pitchFamily="-109" charset="-128"/>
              </a:rPr>
              <a:t>Ich möchte Leistungsangst untersuchen. Das reicht nicht aus. Sie brauchen auch eine Fragestellung und das ist das Ziel der Formulierung des Abschnitt zur theoretischen </a:t>
            </a:r>
            <a:r>
              <a:rPr lang="de-DE" sz="900" b="0" i="0" u="none" strike="noStrike" kern="1200" baseline="0" dirty="0" err="1">
                <a:solidFill>
                  <a:schemeClr val="tx1"/>
                </a:solidFill>
                <a:latin typeface="Arial" pitchFamily="-109" charset="0"/>
                <a:ea typeface="ＭＳ Ｐゴシック" pitchFamily="-109" charset="-128"/>
              </a:rPr>
              <a:t>iIntergrund</a:t>
            </a:r>
            <a:r>
              <a:rPr lang="de-DE" sz="900" b="0" i="0" u="none" strike="noStrike" kern="1200" baseline="0" dirty="0">
                <a:solidFill>
                  <a:schemeClr val="tx1"/>
                </a:solidFill>
                <a:latin typeface="Arial" pitchFamily="-109" charset="0"/>
                <a:ea typeface="ＭＳ Ｐゴシック" pitchFamily="-109" charset="-128"/>
              </a:rPr>
              <a:t>. Sind Mädchen ängstlicher als Jungen? </a:t>
            </a:r>
            <a:endParaRPr lang="en-US" dirty="0"/>
          </a:p>
          <a:p>
            <a:endParaRPr lang="en-US" dirty="0"/>
          </a:p>
        </p:txBody>
      </p:sp>
      <p:sp>
        <p:nvSpPr>
          <p:cNvPr id="4" name="Slide Number Placeholder 3"/>
          <p:cNvSpPr>
            <a:spLocks noGrp="1"/>
          </p:cNvSpPr>
          <p:nvPr>
            <p:ph type="sldNum" sz="quarter" idx="5"/>
          </p:nvPr>
        </p:nvSpPr>
        <p:spPr/>
        <p:txBody>
          <a:bodyPr/>
          <a:lstStyle/>
          <a:p>
            <a:fld id="{C347FAF7-5C4E-4642-B377-C3A2CDCC9DA1}" type="slidenum">
              <a:rPr lang="en-US" smtClean="0"/>
              <a:t>5</a:t>
            </a:fld>
            <a:endParaRPr lang="en-US"/>
          </a:p>
        </p:txBody>
      </p:sp>
    </p:spTree>
    <p:extLst>
      <p:ext uri="{BB962C8B-B14F-4D97-AF65-F5344CB8AC3E}">
        <p14:creationId xmlns:p14="http://schemas.microsoft.com/office/powerpoint/2010/main" val="198688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Es gibt</a:t>
            </a:r>
            <a:r>
              <a:rPr lang="de-DE" baseline="0" dirty="0"/>
              <a:t> 2 typische Probleme bei der Themenwahl und bei der Definition von Fragestellungen. </a:t>
            </a:r>
          </a:p>
          <a:p>
            <a:r>
              <a:rPr lang="de-DE" baseline="0" dirty="0"/>
              <a:t>Allgemein: nicht sinnvoll untersuchbar, da nicht klar eingegrenzt</a:t>
            </a:r>
          </a:p>
          <a:p>
            <a:pPr lvl="1"/>
            <a:r>
              <a:rPr lang="de-DE" baseline="0" dirty="0"/>
              <a:t>Rolle für was – unterschiedliche Bedeutung für unterschiedliche Aspekte: für die Leistung (inkonsistente Korrelationen), für das Wohlbefinden in der Schule (negative Korrelation)</a:t>
            </a:r>
          </a:p>
          <a:p>
            <a:pPr lvl="1"/>
            <a:r>
              <a:rPr lang="de-DE" baseline="0" dirty="0"/>
              <a:t>Bessere Frage: „Warum ist der Zusammenhang zwischen Angst und Leistung nicht immer negativ?“ (basiert auf bisheriger Forschung zu inkonsistenten Befunden)</a:t>
            </a:r>
          </a:p>
          <a:p>
            <a:pPr lvl="1"/>
            <a:r>
              <a:rPr lang="de-DE" baseline="0" dirty="0"/>
              <a:t>Definition/Messung von Angst: Physiologische Messungen, Fragebögen (geringe Korrelation)</a:t>
            </a:r>
          </a:p>
          <a:p>
            <a:r>
              <a:rPr lang="de-DE" baseline="0" dirty="0"/>
              <a:t>Soziale Ungleichheit in welchem Bereich? Schulbildung? In Deutschland oder global betrachtet?</a:t>
            </a:r>
          </a:p>
          <a:p>
            <a:r>
              <a:rPr lang="de-DE" baseline="0" dirty="0"/>
              <a:t>Und es muss untersuchbar sein!</a:t>
            </a:r>
          </a:p>
          <a:p>
            <a:r>
              <a:rPr lang="de-DE" baseline="0" dirty="0"/>
              <a:t>Wie lösen wir diese Probleme? 1) Umfassende Literaturrecherchen, 2) Bezug auf Studien – Sie sollten den Forschungsstand sehr gut kennen, bevor Sie einen eigenen Beitrag leisten können. </a:t>
            </a:r>
          </a:p>
          <a:p>
            <a:r>
              <a:rPr lang="de-DE" baseline="0" dirty="0"/>
              <a:t>Forschungsproblem (also die Forschungslücke) meist in 2-3 Forschungsfragen aufgegliedert, die einzeln beantwortet werden und ein Gesamtbild ergeben</a:t>
            </a:r>
            <a:endParaRPr lang="en-US"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6</a:t>
            </a:fld>
            <a:endParaRPr lang="en-US"/>
          </a:p>
        </p:txBody>
      </p:sp>
    </p:spTree>
    <p:extLst>
      <p:ext uri="{BB962C8B-B14F-4D97-AF65-F5344CB8AC3E}">
        <p14:creationId xmlns:p14="http://schemas.microsoft.com/office/powerpoint/2010/main" val="364811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Lerngruppe abstimmen lassen, ob notwendig.</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Unterscheidung eher für </a:t>
            </a:r>
            <a:r>
              <a:rPr lang="de-DE" sz="1200" b="1" i="0" u="none" strike="noStrike" kern="1200" baseline="0" dirty="0">
                <a:solidFill>
                  <a:schemeClr val="tx1"/>
                </a:solidFill>
                <a:latin typeface="Arial" pitchFamily="-109" charset="0"/>
                <a:ea typeface="ＭＳ Ｐゴシック" pitchFamily="-109" charset="-128"/>
                <a:cs typeface="ＭＳ Ｐゴシック" pitchFamily="-109" charset="-128"/>
              </a:rPr>
              <a:t>quantitative Studien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bedeutsam:</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Bei Forschungsfragen wird ergebnisoffen gefragt, ob ein Effekt existiert. Wenn empirische Befunde zur Forschungsfrage schon vorliegen, kann eine bestimmte Effektrichtung erwartet werden: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Hypothesenbildung</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a:t>
            </a:r>
          </a:p>
          <a:p>
            <a:pPr marL="0" indent="0">
              <a:buNone/>
            </a:pPr>
            <a:endPar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GB" sz="1200" b="1" i="0" u="none" strike="noStrike" kern="1200" baseline="0" dirty="0">
                <a:solidFill>
                  <a:schemeClr val="tx1"/>
                </a:solidFill>
                <a:latin typeface="Arial" pitchFamily="-109" charset="0"/>
                <a:ea typeface="ＭＳ Ｐゴシック" pitchFamily="-109" charset="-128"/>
                <a:cs typeface="ＭＳ Ｐゴシック" pitchFamily="-109" charset="-128"/>
              </a:rPr>
              <a:t>Qualitative </a:t>
            </a:r>
            <a:r>
              <a:rPr lang="de-DE" sz="1200" b="1" i="0" u="none" strike="noStrike" kern="1200" baseline="0" dirty="0">
                <a:solidFill>
                  <a:schemeClr val="tx1"/>
                </a:solidFill>
                <a:latin typeface="Arial" pitchFamily="-109" charset="0"/>
                <a:ea typeface="ＭＳ Ｐゴシック" pitchFamily="-109" charset="-128"/>
                <a:cs typeface="ＭＳ Ｐゴシック" pitchFamily="-109" charset="-128"/>
              </a:rPr>
              <a:t>Studien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haben meist offene Forschungsfragen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sym typeface="Wingdings" panose="05000000000000000000" pitchFamily="2" charset="2"/>
              </a:rPr>
              <a:t> </a:t>
            </a:r>
            <a:r>
              <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rPr>
              <a:t>zur Erkundung eines Sachverhaltes sowie zur Generierung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neuer</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Theorien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Zum</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Beispiel</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Wie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erleben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Mädchen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die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Leistungsangst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Welche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körperlichen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und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psychischen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Symptome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haben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Sie in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Leistungssituationen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oder</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wie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gehen</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sie</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mit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der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Leistungsangst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im</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1200" b="0" i="0" u="none" strike="noStrike" kern="1200" baseline="0" dirty="0" err="1">
                <a:solidFill>
                  <a:schemeClr val="tx1"/>
                </a:solidFill>
                <a:latin typeface="Arial" pitchFamily="-109" charset="0"/>
                <a:ea typeface="ＭＳ Ｐゴシック" pitchFamily="-109" charset="-128"/>
                <a:cs typeface="ＭＳ Ｐゴシック" pitchFamily="-109" charset="-128"/>
              </a:rPr>
              <a:t>Mathematikunterricht</a:t>
            </a:r>
            <a:r>
              <a:rPr lang="en-GB" sz="1200" b="0" i="0" u="none" strike="noStrike" kern="1200" baseline="0" dirty="0">
                <a:solidFill>
                  <a:schemeClr val="tx1"/>
                </a:solidFill>
                <a:latin typeface="Arial" pitchFamily="-109" charset="0"/>
                <a:ea typeface="ＭＳ Ｐゴシック" pitchFamily="-109" charset="-128"/>
                <a:cs typeface="ＭＳ Ｐゴシック" pitchFamily="-109" charset="-128"/>
              </a:rPr>
              <a:t> um?)</a:t>
            </a:r>
            <a:endParaRPr lang="de-DE" dirty="0"/>
          </a:p>
          <a:p>
            <a:endParaRPr lang="de-DE" sz="12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de-DE" dirty="0"/>
              <a:t>Mädchen empfinden mehr Angst nur</a:t>
            </a:r>
            <a:r>
              <a:rPr lang="de-DE" baseline="0" dirty="0"/>
              <a:t> in bestimmten Situationen aber nicht im Allgemeinen (z.B. nicht bei ESM im Mathematikunterricht; Götz et al., </a:t>
            </a:r>
            <a:r>
              <a:rPr lang="de-DE" baseline="0" dirty="0" err="1"/>
              <a:t>Psych</a:t>
            </a:r>
            <a:r>
              <a:rPr lang="de-DE" baseline="0" dirty="0"/>
              <a:t> Science). </a:t>
            </a:r>
          </a:p>
          <a:p>
            <a:endParaRPr lang="de-DE" baseline="0" dirty="0"/>
          </a:p>
          <a:p>
            <a:r>
              <a:rPr lang="de-DE" baseline="0" dirty="0"/>
              <a:t>H1: Eine Zusammenhangshypothese. </a:t>
            </a:r>
          </a:p>
          <a:p>
            <a:r>
              <a:rPr lang="de-DE" baseline="0" dirty="0"/>
              <a:t>H2: Eine Unterschiedshypothese. </a:t>
            </a:r>
            <a:endParaRPr lang="en-US" dirty="0"/>
          </a:p>
        </p:txBody>
      </p:sp>
      <p:sp>
        <p:nvSpPr>
          <p:cNvPr id="4" name="Slide Number Placeholder 3"/>
          <p:cNvSpPr>
            <a:spLocks noGrp="1"/>
          </p:cNvSpPr>
          <p:nvPr>
            <p:ph type="sldNum" sz="quarter" idx="5"/>
          </p:nvPr>
        </p:nvSpPr>
        <p:spPr/>
        <p:txBody>
          <a:bodyPr/>
          <a:lstStyle/>
          <a:p>
            <a:fld id="{C347FAF7-5C4E-4642-B377-C3A2CDCC9DA1}" type="slidenum">
              <a:rPr lang="en-US" smtClean="0"/>
              <a:t>8</a:t>
            </a:fld>
            <a:endParaRPr lang="en-US"/>
          </a:p>
        </p:txBody>
      </p:sp>
    </p:spTree>
    <p:extLst>
      <p:ext uri="{BB962C8B-B14F-4D97-AF65-F5344CB8AC3E}">
        <p14:creationId xmlns:p14="http://schemas.microsoft.com/office/powerpoint/2010/main" val="1926764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Primär: Oberbegriffe, zentrale Begriffe</a:t>
            </a:r>
            <a:r>
              <a:rPr lang="de-DE" baseline="0" dirty="0"/>
              <a:t> (Urteilsfehler)</a:t>
            </a:r>
            <a:endParaRPr lang="de-DE" dirty="0"/>
          </a:p>
          <a:p>
            <a:r>
              <a:rPr lang="de-DE" dirty="0"/>
              <a:t>Sekundär:</a:t>
            </a:r>
            <a:r>
              <a:rPr lang="de-DE" baseline="0" dirty="0"/>
              <a:t> Spezifische Begriffe, Unterkategorien (Arten von Urteilsfehlern)</a:t>
            </a:r>
          </a:p>
          <a:p>
            <a:r>
              <a:rPr lang="de-DE" baseline="0" dirty="0"/>
              <a:t>Dokumentation von Suchbegriffen empfehlenswert</a:t>
            </a:r>
          </a:p>
          <a:p>
            <a:r>
              <a:rPr lang="de-DE" sz="900" b="0" i="0" u="none" strike="noStrike" kern="1200" baseline="0" dirty="0">
                <a:solidFill>
                  <a:schemeClr val="tx1"/>
                </a:solidFill>
                <a:latin typeface="Arial" pitchFamily="-109" charset="0"/>
                <a:ea typeface="ＭＳ Ｐゴシック" pitchFamily="-109" charset="-128"/>
                <a:cs typeface="ＭＳ Ｐゴシック" pitchFamily="-109" charset="-128"/>
              </a:rPr>
              <a:t>Für eine breite Recherche mehrere Datenbanken nutzen und ggf. auch eine allgemeine </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Online-</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Suche</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mittels</a:t>
            </a:r>
            <a:r>
              <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rPr>
              <a:t> Internet-</a:t>
            </a:r>
            <a:r>
              <a:rPr lang="en-GB" sz="900" b="0" i="0" u="none" strike="noStrike" kern="1200" baseline="0" dirty="0" err="1">
                <a:solidFill>
                  <a:schemeClr val="tx1"/>
                </a:solidFill>
                <a:latin typeface="Arial" pitchFamily="-109" charset="0"/>
                <a:ea typeface="ＭＳ Ｐゴシック" pitchFamily="-109" charset="-128"/>
                <a:cs typeface="ＭＳ Ｐゴシック" pitchFamily="-109" charset="-128"/>
              </a:rPr>
              <a:t>Suchmaschine</a:t>
            </a:r>
            <a:endParaRPr lang="en-GB" sz="900" b="0" i="0" u="none" strike="noStrike" kern="1200" baseline="0" dirty="0">
              <a:solidFill>
                <a:schemeClr val="tx1"/>
              </a:solidFill>
              <a:latin typeface="Arial" pitchFamily="-109" charset="0"/>
              <a:ea typeface="ＭＳ Ｐゴシック" pitchFamily="-109" charset="-128"/>
              <a:cs typeface="ＭＳ Ｐゴシック" pitchFamily="-109" charset="-128"/>
            </a:endParaRPr>
          </a:p>
          <a:p>
            <a:r>
              <a:rPr lang="de-DE" baseline="0" dirty="0"/>
              <a:t>Wenn schon viele Studien zu einem Thema (zum Beispiel Selbstkonzept von Lernenden), Suchbegriffskombinationen zur Einschränkung nutzen (AND </a:t>
            </a:r>
            <a:r>
              <a:rPr lang="de-DE" baseline="0" dirty="0" err="1"/>
              <a:t>gender</a:t>
            </a:r>
            <a:r>
              <a:rPr lang="de-DE" baseline="0" dirty="0"/>
              <a:t>)</a:t>
            </a:r>
          </a:p>
          <a:p>
            <a:r>
              <a:rPr lang="de-DE" baseline="0" dirty="0"/>
              <a:t>Sammlung: Literaturverwaltungsprogramm, kann auch bei Literaturverzeichnis helfen: </a:t>
            </a:r>
            <a:r>
              <a:rPr lang="de-DE" baseline="0" dirty="0" err="1"/>
              <a:t>Citavi</a:t>
            </a:r>
            <a:r>
              <a:rPr lang="de-DE" baseline="0" dirty="0"/>
              <a:t> von TU </a:t>
            </a:r>
            <a:r>
              <a:rPr lang="de-DE" baseline="0" dirty="0" err="1"/>
              <a:t>Dormund</a:t>
            </a:r>
            <a:endParaRPr lang="de-DE" baseline="0" dirty="0"/>
          </a:p>
          <a:p>
            <a:r>
              <a:rPr lang="de-DE" baseline="0" dirty="0"/>
              <a:t>Nützlich Quellen identifizieren (Übersichtartikel wie Review/Metanalyse, aktuelle Studien, Dissertationen)</a:t>
            </a:r>
          </a:p>
          <a:p>
            <a:endParaRPr lang="de-DE" baseline="0" dirty="0"/>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kern="1200" dirty="0">
                <a:solidFill>
                  <a:schemeClr val="tx1"/>
                </a:solidFill>
                <a:effectLst/>
                <a:latin typeface="Arial" pitchFamily="-109" charset="0"/>
                <a:ea typeface="ＭＳ Ｐゴシック" pitchFamily="-109" charset="-128"/>
                <a:cs typeface="ＭＳ Ｐゴシック" pitchFamily="-109" charset="-128"/>
              </a:rPr>
              <a:t>Halo-</a:t>
            </a:r>
            <a:r>
              <a:rPr lang="en-US" sz="900" b="0" i="0" kern="1200" dirty="0" err="1">
                <a:solidFill>
                  <a:schemeClr val="tx1"/>
                </a:solidFill>
                <a:effectLst/>
                <a:latin typeface="Arial" pitchFamily="-109" charset="0"/>
                <a:ea typeface="ＭＳ Ｐゴシック" pitchFamily="-109" charset="-128"/>
                <a:cs typeface="ＭＳ Ｐゴシック" pitchFamily="-109" charset="-128"/>
              </a:rPr>
              <a:t>Effekt</a:t>
            </a:r>
            <a:r>
              <a:rPr lang="en-US" sz="900" b="0" i="0" kern="1200" dirty="0">
                <a:solidFill>
                  <a:schemeClr val="tx1"/>
                </a:solidFill>
                <a:effectLst/>
                <a:latin typeface="Arial" pitchFamily="-109" charset="0"/>
                <a:ea typeface="ＭＳ Ｐゴシック" pitchFamily="-109" charset="-128"/>
                <a:cs typeface="ＭＳ Ｐゴシック" pitchFamily="-109" charset="-128"/>
              </a:rPr>
              <a:t>: </a:t>
            </a:r>
            <a:r>
              <a:rPr lang="de-DE" sz="900" b="0" i="0" kern="1200" dirty="0">
                <a:solidFill>
                  <a:schemeClr val="tx1"/>
                </a:solidFill>
                <a:effectLst/>
                <a:latin typeface="Arial" pitchFamily="-109" charset="0"/>
                <a:ea typeface="ＭＳ Ｐゴシック" pitchFamily="-109" charset="-128"/>
                <a:cs typeface="ＭＳ Ｐゴシック" pitchFamily="-109" charset="-128"/>
              </a:rPr>
              <a:t>Wie ein Heiligenschein überstrahlen einzelne als positiv oder negativ wahrgenommene Merkmale das Gesamtbild. </a:t>
            </a: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900" b="0" i="0" kern="1200" dirty="0" err="1">
                <a:solidFill>
                  <a:schemeClr val="tx1"/>
                </a:solidFill>
                <a:effectLst/>
                <a:latin typeface="Arial" pitchFamily="-109" charset="0"/>
                <a:ea typeface="ＭＳ Ｐゴシック" pitchFamily="-109" charset="-128"/>
                <a:cs typeface="ＭＳ Ｐゴシック" pitchFamily="-109" charset="-128"/>
              </a:rPr>
              <a:t>Milde</a:t>
            </a:r>
            <a:r>
              <a:rPr lang="en-US" sz="900" b="0" i="0" kern="1200" dirty="0">
                <a:solidFill>
                  <a:schemeClr val="tx1"/>
                </a:solidFill>
                <a:effectLst/>
                <a:latin typeface="Arial" pitchFamily="-109" charset="0"/>
                <a:ea typeface="ＭＳ Ｐゴシック" pitchFamily="-109" charset="-128"/>
                <a:cs typeface="ＭＳ Ｐゴシック" pitchFamily="-109" charset="-128"/>
              </a:rPr>
              <a:t>-/</a:t>
            </a:r>
            <a:r>
              <a:rPr lang="en-US" sz="900" b="0" i="0" kern="1200" dirty="0" err="1">
                <a:solidFill>
                  <a:schemeClr val="tx1"/>
                </a:solidFill>
                <a:effectLst/>
                <a:latin typeface="Arial" pitchFamily="-109" charset="0"/>
                <a:ea typeface="ＭＳ Ｐゴシック" pitchFamily="-109" charset="-128"/>
                <a:cs typeface="ＭＳ Ｐゴシック" pitchFamily="-109" charset="-128"/>
              </a:rPr>
              <a:t>Strenge-Effekt</a:t>
            </a:r>
            <a:r>
              <a:rPr lang="en-US" sz="900" b="0" i="0" kern="1200" dirty="0">
                <a:solidFill>
                  <a:schemeClr val="tx1"/>
                </a:solidFill>
                <a:effectLst/>
                <a:latin typeface="Arial" pitchFamily="-109" charset="0"/>
                <a:ea typeface="ＭＳ Ｐゴシック" pitchFamily="-109" charset="-128"/>
                <a:cs typeface="ＭＳ Ｐゴシック" pitchFamily="-109" charset="-128"/>
              </a:rPr>
              <a:t>: </a:t>
            </a:r>
            <a:r>
              <a:rPr lang="de-DE" sz="900" b="0" i="0" kern="1200" dirty="0">
                <a:solidFill>
                  <a:schemeClr val="tx1"/>
                </a:solidFill>
                <a:effectLst/>
                <a:latin typeface="Arial" pitchFamily="-109" charset="0"/>
                <a:ea typeface="ＭＳ Ｐゴシック" pitchFamily="-109" charset="-128"/>
                <a:cs typeface="ＭＳ Ｐゴシック" pitchFamily="-109" charset="-128"/>
              </a:rPr>
              <a:t>Dieser Beurteilungsfehler steht in unmittelbaren Zusammenhang mit dem Anspruchsniveau der beurteilenden Führungskraft. Dabei neigt der eine zu einer durchweg zu milden Beurteilung (Ursache kann Angst sein), während ein anderer zu unangemessener Strenge bei der Einschätzung neigt (Ursache kann u. U. ein eigenes hohes Leistungsniveau sein, aus dem die </a:t>
            </a:r>
            <a:r>
              <a:rPr lang="de-DE" sz="900" b="0" i="0" kern="1200" dirty="0" err="1">
                <a:solidFill>
                  <a:schemeClr val="tx1"/>
                </a:solidFill>
                <a:effectLst/>
                <a:latin typeface="Arial" pitchFamily="-109" charset="0"/>
                <a:ea typeface="ＭＳ Ｐゴシック" pitchFamily="-109" charset="-128"/>
                <a:cs typeface="ＭＳ Ｐゴシック" pitchFamily="-109" charset="-128"/>
              </a:rPr>
              <a:t>Meßlatte</a:t>
            </a:r>
            <a:r>
              <a:rPr lang="de-DE" sz="900" b="0" i="0" kern="1200" dirty="0">
                <a:solidFill>
                  <a:schemeClr val="tx1"/>
                </a:solidFill>
                <a:effectLst/>
                <a:latin typeface="Arial" pitchFamily="-109" charset="0"/>
                <a:ea typeface="ＭＳ Ｐゴシック" pitchFamily="-109" charset="-128"/>
                <a:cs typeface="ＭＳ Ｐゴシック" pitchFamily="-109" charset="-128"/>
              </a:rPr>
              <a:t> für alle anderen erwächst - besonders ausgeprägt bei exzellenten Fachkräften, die befördert werden).</a:t>
            </a: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pPr marL="111125" marR="0" lvl="0" indent="-111125" algn="l" defTabSz="914400" rtl="0" eaLnBrk="0" fontAlgn="base" latinLnBrk="0" hangingPunct="0">
              <a:lnSpc>
                <a:spcPct val="100000"/>
              </a:lnSpc>
              <a:spcBef>
                <a:spcPct val="30000"/>
              </a:spcBef>
              <a:spcAft>
                <a:spcPct val="0"/>
              </a:spcAft>
              <a:buClrTx/>
              <a:buSzTx/>
              <a:buFont typeface="Arial" pitchFamily="34" charset="0"/>
              <a:buChar char="•"/>
              <a:tabLst/>
              <a:defRPr/>
            </a:pPr>
            <a:endParaRPr lang="en-US" sz="900" b="0" i="0" kern="1200" dirty="0">
              <a:solidFill>
                <a:schemeClr val="tx1"/>
              </a:solidFill>
              <a:effectLst/>
              <a:latin typeface="Arial" pitchFamily="-109" charset="0"/>
              <a:ea typeface="ＭＳ Ｐゴシック" pitchFamily="-109" charset="-128"/>
              <a:cs typeface="ＭＳ Ｐゴシック" pitchFamily="-109" charset="-128"/>
            </a:endParaRPr>
          </a:p>
          <a:p>
            <a:endParaRPr lang="en-US"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11</a:t>
            </a:fld>
            <a:endParaRPr lang="en-US"/>
          </a:p>
        </p:txBody>
      </p:sp>
    </p:spTree>
    <p:extLst>
      <p:ext uri="{BB962C8B-B14F-4D97-AF65-F5344CB8AC3E}">
        <p14:creationId xmlns:p14="http://schemas.microsoft.com/office/powerpoint/2010/main" val="19523723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Textanalyse</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scholar.google.com/" TargetMode="External"/><Relationship Id="rId7" Type="http://schemas.openxmlformats.org/officeDocument/2006/relationships/hyperlink" Target="https://www.genios.de/info/wiso-net" TargetMode="External"/><Relationship Id="rId2" Type="http://schemas.openxmlformats.org/officeDocument/2006/relationships/hyperlink" Target="https://katalog.ub.tu-dortmund.de/" TargetMode="External"/><Relationship Id="rId1" Type="http://schemas.openxmlformats.org/officeDocument/2006/relationships/slideLayout" Target="../slideLayouts/slideLayout3.xml"/><Relationship Id="rId6" Type="http://schemas.openxmlformats.org/officeDocument/2006/relationships/hyperlink" Target="http://www.fachportal-paedagogik.de/" TargetMode="External"/><Relationship Id="rId5" Type="http://schemas.openxmlformats.org/officeDocument/2006/relationships/hyperlink" Target="http://www.webofknowledge.com/" TargetMode="External"/><Relationship Id="rId4" Type="http://schemas.openxmlformats.org/officeDocument/2006/relationships/hyperlink" Target="http://www.scopu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zotero.org/" TargetMode="External"/><Relationship Id="rId2" Type="http://schemas.openxmlformats.org/officeDocument/2006/relationships/hyperlink" Target="https://www.ub.tu-dortmund.de/literatursuche/citavi.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800" b="1" dirty="0">
                <a:latin typeface="Arial" panose="020B0604020202020204" pitchFamily="34" charset="0"/>
                <a:cs typeface="Arial" panose="020B0604020202020204" pitchFamily="34" charset="0"/>
              </a:rPr>
              <a:t>Einführung in die Methoden der Textanalyse und des wissenschaftlichen Arbeitens</a:t>
            </a:r>
          </a:p>
          <a:p>
            <a:pPr marL="0" indent="0" algn="ctr">
              <a:buNone/>
            </a:pPr>
            <a:r>
              <a:rPr lang="de-DE" sz="2800" dirty="0">
                <a:latin typeface="Arial" panose="020B0604020202020204" pitchFamily="34" charset="0"/>
                <a:cs typeface="Arial" panose="020B0604020202020204" pitchFamily="34" charset="0"/>
              </a:rPr>
              <a:t>4. Sitzung: Fragestellungen und Literatur</a:t>
            </a:r>
          </a:p>
          <a:p>
            <a:pPr marL="0" indent="0" algn="ctr">
              <a:buNone/>
            </a:pPr>
            <a:r>
              <a:rPr lang="de-DE" sz="2800" dirty="0">
                <a:latin typeface="Arial" panose="020B0604020202020204" pitchFamily="34" charset="0"/>
                <a:cs typeface="Arial" panose="020B0604020202020204" pitchFamily="34" charset="0"/>
              </a:rPr>
              <a:t>14.04.21</a:t>
            </a:r>
          </a:p>
        </p:txBody>
      </p:sp>
    </p:spTree>
    <p:extLst>
      <p:ext uri="{BB962C8B-B14F-4D97-AF65-F5344CB8AC3E}">
        <p14:creationId xmlns:p14="http://schemas.microsoft.com/office/powerpoint/2010/main" val="350619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AA42-8CDC-4A20-998B-24D342627B0C}"/>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617EC3E3-1EB7-43E2-A7E4-C9A72A2A192A}"/>
              </a:ext>
            </a:extLst>
          </p:cNvPr>
          <p:cNvSpPr>
            <a:spLocks noGrp="1"/>
          </p:cNvSpPr>
          <p:nvPr>
            <p:ph type="body" sz="quarter" idx="10"/>
          </p:nvPr>
        </p:nvSpPr>
        <p:spPr/>
        <p:txBody>
          <a:bodyPr/>
          <a:lstStyle/>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pPr marL="0" indent="0" algn="r">
              <a:buNone/>
            </a:pPr>
            <a:r>
              <a:rPr lang="sv-SE" sz="1200" dirty="0"/>
              <a:t>Döring &amp; Bortz (2016)</a:t>
            </a:r>
            <a:endParaRPr lang="de-DE" sz="1200" dirty="0"/>
          </a:p>
        </p:txBody>
      </p:sp>
      <p:pic>
        <p:nvPicPr>
          <p:cNvPr id="6" name="Picture 5">
            <a:extLst>
              <a:ext uri="{FF2B5EF4-FFF2-40B4-BE49-F238E27FC236}">
                <a16:creationId xmlns:a16="http://schemas.microsoft.com/office/drawing/2014/main" id="{AACE7690-15F5-4E0D-9144-5328C542D1BB}"/>
              </a:ext>
            </a:extLst>
          </p:cNvPr>
          <p:cNvPicPr>
            <a:picLocks noChangeAspect="1"/>
          </p:cNvPicPr>
          <p:nvPr/>
        </p:nvPicPr>
        <p:blipFill>
          <a:blip r:embed="rId2"/>
          <a:stretch>
            <a:fillRect/>
          </a:stretch>
        </p:blipFill>
        <p:spPr>
          <a:xfrm>
            <a:off x="1037857" y="771550"/>
            <a:ext cx="6198439" cy="4275809"/>
          </a:xfrm>
          <a:prstGeom prst="rect">
            <a:avLst/>
          </a:prstGeom>
        </p:spPr>
      </p:pic>
    </p:spTree>
    <p:extLst>
      <p:ext uri="{BB962C8B-B14F-4D97-AF65-F5344CB8AC3E}">
        <p14:creationId xmlns:p14="http://schemas.microsoft.com/office/powerpoint/2010/main" val="17932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DF31-0EE4-470C-B3A6-2113E1DA6A46}"/>
              </a:ext>
            </a:extLst>
          </p:cNvPr>
          <p:cNvSpPr>
            <a:spLocks noGrp="1"/>
          </p:cNvSpPr>
          <p:nvPr>
            <p:ph type="title"/>
          </p:nvPr>
        </p:nvSpPr>
        <p:spPr/>
        <p:txBody>
          <a:bodyPr/>
          <a:lstStyle/>
          <a:p>
            <a:r>
              <a:rPr lang="de-DE" dirty="0"/>
              <a:t>Literaturrecherche…</a:t>
            </a:r>
          </a:p>
        </p:txBody>
      </p:sp>
      <p:sp>
        <p:nvSpPr>
          <p:cNvPr id="3" name="Text Placeholder 2">
            <a:extLst>
              <a:ext uri="{FF2B5EF4-FFF2-40B4-BE49-F238E27FC236}">
                <a16:creationId xmlns:a16="http://schemas.microsoft.com/office/drawing/2014/main" id="{E2B0DEF0-1592-41EC-B323-4CBBB0CAADD2}"/>
              </a:ext>
            </a:extLst>
          </p:cNvPr>
          <p:cNvSpPr>
            <a:spLocks noGrp="1"/>
          </p:cNvSpPr>
          <p:nvPr>
            <p:ph type="body" sz="quarter" idx="10"/>
          </p:nvPr>
        </p:nvSpPr>
        <p:spPr/>
        <p:txBody>
          <a:bodyPr/>
          <a:lstStyle/>
          <a:p>
            <a:pPr marL="0" indent="0">
              <a:buNone/>
            </a:pPr>
            <a:r>
              <a:rPr lang="de-DE" sz="1600" dirty="0"/>
              <a:t>… gehört zum grundlegenden wissenschaftlichen „Handwerkszeug“</a:t>
            </a:r>
          </a:p>
          <a:p>
            <a:pPr marL="0" indent="0">
              <a:buNone/>
            </a:pPr>
            <a:endParaRPr lang="de-DE" sz="1600" dirty="0"/>
          </a:p>
          <a:p>
            <a:pPr marL="457200" indent="-457200">
              <a:buAutoNum type="arabicPeriod"/>
            </a:pPr>
            <a:r>
              <a:rPr lang="de-DE" sz="1600" dirty="0"/>
              <a:t>Suchbegriffe festlegen: primäre/sekundäre Suchbegriffe, englisch Übersetzung</a:t>
            </a:r>
          </a:p>
          <a:p>
            <a:pPr marL="457200" indent="-457200">
              <a:buAutoNum type="arabicPeriod"/>
            </a:pPr>
            <a:r>
              <a:rPr lang="de-DE" sz="1600" dirty="0"/>
              <a:t>Datenbanken auswählen</a:t>
            </a:r>
          </a:p>
          <a:p>
            <a:pPr lvl="1"/>
            <a:r>
              <a:rPr lang="de-DE" sz="1200" dirty="0"/>
              <a:t>Enzyklopädien nur als erste Anlaufstelle</a:t>
            </a:r>
          </a:p>
          <a:p>
            <a:pPr lvl="1"/>
            <a:r>
              <a:rPr lang="de-DE" sz="1200" dirty="0"/>
              <a:t>Wissenschaftliche Literaturdatenbanken (Unibibliothek)</a:t>
            </a:r>
          </a:p>
          <a:p>
            <a:pPr lvl="1"/>
            <a:r>
              <a:rPr lang="de-DE" sz="1200" dirty="0"/>
              <a:t>Online-Suchmaschinen (z.B. google.scholar.com)</a:t>
            </a:r>
          </a:p>
          <a:p>
            <a:pPr marL="466725" indent="-457200">
              <a:buFont typeface="+mj-lt"/>
              <a:buAutoNum type="arabicPeriod"/>
            </a:pPr>
            <a:r>
              <a:rPr lang="de-DE" sz="1600" dirty="0"/>
              <a:t>Schneeballverfahren: Literaturverzeichnisse aktueller, einschlägiger Artikel sichten </a:t>
            </a:r>
          </a:p>
          <a:p>
            <a:pPr marL="752475" lvl="1" indent="-342900"/>
            <a:r>
              <a:rPr lang="de-DE" sz="1400" b="1" dirty="0"/>
              <a:t>Autor*innensuche: </a:t>
            </a:r>
            <a:r>
              <a:rPr lang="de-DE" sz="1400" dirty="0"/>
              <a:t>Welche Publikationen hat Mareike </a:t>
            </a:r>
            <a:r>
              <a:rPr lang="de-DE" sz="1400" dirty="0" err="1"/>
              <a:t>Kunter</a:t>
            </a:r>
            <a:r>
              <a:rPr lang="de-DE" sz="1400" dirty="0"/>
              <a:t>? Ursula Kessels? Ewald </a:t>
            </a:r>
            <a:r>
              <a:rPr lang="de-DE" sz="1400" dirty="0" err="1"/>
              <a:t>Terhart</a:t>
            </a:r>
            <a:r>
              <a:rPr lang="de-DE" sz="1400" dirty="0"/>
              <a:t>? (</a:t>
            </a:r>
            <a:r>
              <a:rPr lang="de-DE" sz="1400" i="1" dirty="0"/>
              <a:t>vgl. Grundlagenliteratur</a:t>
            </a:r>
            <a:r>
              <a:rPr lang="de-DE" sz="1400" dirty="0"/>
              <a:t>)</a:t>
            </a:r>
          </a:p>
          <a:p>
            <a:pPr marL="466725" indent="-457200">
              <a:buFont typeface="+mj-lt"/>
              <a:buAutoNum type="arabicPeriod"/>
            </a:pPr>
            <a:r>
              <a:rPr lang="de-DE" sz="1600" dirty="0"/>
              <a:t>Sichtung: Literaturliste reduzieren anhand von Datum, Artikelart, Abstracts…</a:t>
            </a:r>
          </a:p>
          <a:p>
            <a:endParaRPr lang="de-DE" sz="1600" dirty="0"/>
          </a:p>
        </p:txBody>
      </p:sp>
    </p:spTree>
    <p:extLst>
      <p:ext uri="{BB962C8B-B14F-4D97-AF65-F5344CB8AC3E}">
        <p14:creationId xmlns:p14="http://schemas.microsoft.com/office/powerpoint/2010/main" val="1310033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844BE-6F1E-464B-9FA0-853CE0868524}"/>
              </a:ext>
            </a:extLst>
          </p:cNvPr>
          <p:cNvSpPr>
            <a:spLocks noGrp="1"/>
          </p:cNvSpPr>
          <p:nvPr>
            <p:ph type="title"/>
          </p:nvPr>
        </p:nvSpPr>
        <p:spPr/>
        <p:txBody>
          <a:bodyPr/>
          <a:lstStyle/>
          <a:p>
            <a:r>
              <a:rPr lang="de-DE" dirty="0"/>
              <a:t>Nützliche Quellen identifizieren</a:t>
            </a:r>
          </a:p>
        </p:txBody>
      </p:sp>
      <p:sp>
        <p:nvSpPr>
          <p:cNvPr id="3" name="Text Placeholder 2">
            <a:extLst>
              <a:ext uri="{FF2B5EF4-FFF2-40B4-BE49-F238E27FC236}">
                <a16:creationId xmlns:a16="http://schemas.microsoft.com/office/drawing/2014/main" id="{57AC562B-0111-453E-ABAA-770EB733B548}"/>
              </a:ext>
            </a:extLst>
          </p:cNvPr>
          <p:cNvSpPr>
            <a:spLocks noGrp="1"/>
          </p:cNvSpPr>
          <p:nvPr>
            <p:ph type="body" sz="quarter" idx="10"/>
          </p:nvPr>
        </p:nvSpPr>
        <p:spPr/>
        <p:txBody>
          <a:bodyPr/>
          <a:lstStyle/>
          <a:p>
            <a:pPr marL="0" indent="0">
              <a:buNone/>
            </a:pPr>
            <a:r>
              <a:rPr lang="de-DE" sz="1400" b="1" dirty="0"/>
              <a:t>Verschiedene Literaturformen </a:t>
            </a:r>
          </a:p>
          <a:p>
            <a:r>
              <a:rPr lang="de-DE" sz="1400" dirty="0"/>
              <a:t>Übersichtsartikel (Research Reviews) </a:t>
            </a:r>
          </a:p>
          <a:p>
            <a:r>
              <a:rPr lang="de-DE" sz="1400" dirty="0"/>
              <a:t>Metaanalysen</a:t>
            </a:r>
          </a:p>
          <a:p>
            <a:r>
              <a:rPr lang="de-DE" sz="1400" dirty="0"/>
              <a:t>Monografien &amp; Sammelbände</a:t>
            </a:r>
          </a:p>
          <a:p>
            <a:r>
              <a:rPr lang="de-DE" sz="1400" dirty="0"/>
              <a:t>Aktuelle theoretische und/oder empirische Zeitschriftenbeiträge</a:t>
            </a:r>
          </a:p>
          <a:p>
            <a:r>
              <a:rPr lang="de-DE" sz="1400" dirty="0"/>
              <a:t>Pionierstudien bzw. „Klassiker“</a:t>
            </a:r>
          </a:p>
          <a:p>
            <a:endParaRPr lang="de-DE" sz="1400" dirty="0"/>
          </a:p>
          <a:p>
            <a:endParaRPr lang="de-DE" sz="1400" dirty="0"/>
          </a:p>
          <a:p>
            <a:endParaRPr lang="de-DE" sz="1400" dirty="0"/>
          </a:p>
        </p:txBody>
      </p:sp>
    </p:spTree>
    <p:extLst>
      <p:ext uri="{BB962C8B-B14F-4D97-AF65-F5344CB8AC3E}">
        <p14:creationId xmlns:p14="http://schemas.microsoft.com/office/powerpoint/2010/main" val="834790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8165D-3544-413F-B3E9-1E8F38119C6E}"/>
              </a:ext>
            </a:extLst>
          </p:cNvPr>
          <p:cNvSpPr>
            <a:spLocks noGrp="1"/>
          </p:cNvSpPr>
          <p:nvPr>
            <p:ph type="title"/>
          </p:nvPr>
        </p:nvSpPr>
        <p:spPr/>
        <p:txBody>
          <a:bodyPr/>
          <a:lstStyle/>
          <a:p>
            <a:r>
              <a:rPr lang="de-DE" dirty="0"/>
              <a:t>Beispiel: Sammelbände</a:t>
            </a:r>
          </a:p>
        </p:txBody>
      </p:sp>
      <p:sp>
        <p:nvSpPr>
          <p:cNvPr id="3" name="Text Placeholder 2">
            <a:extLst>
              <a:ext uri="{FF2B5EF4-FFF2-40B4-BE49-F238E27FC236}">
                <a16:creationId xmlns:a16="http://schemas.microsoft.com/office/drawing/2014/main" id="{C2746425-5CBC-4201-A9F4-BAC922A288DF}"/>
              </a:ext>
            </a:extLst>
          </p:cNvPr>
          <p:cNvSpPr>
            <a:spLocks noGrp="1"/>
          </p:cNvSpPr>
          <p:nvPr>
            <p:ph type="body" sz="quarter" idx="10"/>
          </p:nvPr>
        </p:nvSpPr>
        <p:spPr/>
        <p:txBody>
          <a:bodyPr/>
          <a:lstStyle/>
          <a:p>
            <a:r>
              <a:rPr lang="de-DE" sz="1400" kern="0" dirty="0"/>
              <a:t>Schutz, P. A., &amp; </a:t>
            </a:r>
            <a:r>
              <a:rPr lang="de-DE" sz="1400" kern="0" dirty="0" err="1"/>
              <a:t>Pekrun</a:t>
            </a:r>
            <a:r>
              <a:rPr lang="de-DE" sz="1400" kern="0" dirty="0"/>
              <a:t>, R. (2007) (Eds.). </a:t>
            </a:r>
            <a:r>
              <a:rPr lang="de-DE" sz="1400" i="1" kern="0" dirty="0"/>
              <a:t>Emotion in Education</a:t>
            </a:r>
            <a:r>
              <a:rPr lang="de-DE" sz="1400" kern="0" dirty="0"/>
              <a:t>. Amsterdam: Academic Press.  </a:t>
            </a:r>
          </a:p>
          <a:p>
            <a:endParaRPr lang="de-DE" sz="1400" dirty="0"/>
          </a:p>
        </p:txBody>
      </p:sp>
      <p:pic>
        <p:nvPicPr>
          <p:cNvPr id="4" name="Picture 3">
            <a:extLst>
              <a:ext uri="{FF2B5EF4-FFF2-40B4-BE49-F238E27FC236}">
                <a16:creationId xmlns:a16="http://schemas.microsoft.com/office/drawing/2014/main" id="{17A2A20E-23D5-460C-8F5B-7D8AE1F1453D}"/>
              </a:ext>
            </a:extLst>
          </p:cNvPr>
          <p:cNvPicPr>
            <a:picLocks noChangeAspect="1"/>
          </p:cNvPicPr>
          <p:nvPr/>
        </p:nvPicPr>
        <p:blipFill>
          <a:blip r:embed="rId2">
            <a:duotone>
              <a:prstClr val="black"/>
              <a:schemeClr val="accent3">
                <a:tint val="45000"/>
                <a:satMod val="400000"/>
              </a:schemeClr>
            </a:duotone>
          </a:blip>
          <a:stretch>
            <a:fillRect/>
          </a:stretch>
        </p:blipFill>
        <p:spPr>
          <a:xfrm>
            <a:off x="5027782" y="1923679"/>
            <a:ext cx="2968574" cy="2664296"/>
          </a:xfrm>
          <a:prstGeom prst="rect">
            <a:avLst/>
          </a:prstGeom>
        </p:spPr>
      </p:pic>
      <p:pic>
        <p:nvPicPr>
          <p:cNvPr id="5" name="Picture 4">
            <a:extLst>
              <a:ext uri="{FF2B5EF4-FFF2-40B4-BE49-F238E27FC236}">
                <a16:creationId xmlns:a16="http://schemas.microsoft.com/office/drawing/2014/main" id="{5E86E91F-D029-4520-A060-6840E8E7DDFD}"/>
              </a:ext>
            </a:extLst>
          </p:cNvPr>
          <p:cNvPicPr>
            <a:picLocks noChangeAspect="1"/>
          </p:cNvPicPr>
          <p:nvPr/>
        </p:nvPicPr>
        <p:blipFill>
          <a:blip r:embed="rId3">
            <a:duotone>
              <a:prstClr val="black"/>
              <a:schemeClr val="accent3">
                <a:tint val="45000"/>
                <a:satMod val="400000"/>
              </a:schemeClr>
            </a:duotone>
          </a:blip>
          <a:stretch>
            <a:fillRect/>
          </a:stretch>
        </p:blipFill>
        <p:spPr>
          <a:xfrm>
            <a:off x="683567" y="1923678"/>
            <a:ext cx="3911473" cy="2662461"/>
          </a:xfrm>
          <a:prstGeom prst="rect">
            <a:avLst/>
          </a:prstGeom>
        </p:spPr>
      </p:pic>
    </p:spTree>
    <p:extLst>
      <p:ext uri="{BB962C8B-B14F-4D97-AF65-F5344CB8AC3E}">
        <p14:creationId xmlns:p14="http://schemas.microsoft.com/office/powerpoint/2010/main" val="88044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FE762-7CBE-4C79-8FEB-53F54ECFDF68}"/>
              </a:ext>
            </a:extLst>
          </p:cNvPr>
          <p:cNvSpPr>
            <a:spLocks noGrp="1"/>
          </p:cNvSpPr>
          <p:nvPr>
            <p:ph type="title"/>
          </p:nvPr>
        </p:nvSpPr>
        <p:spPr/>
        <p:txBody>
          <a:bodyPr/>
          <a:lstStyle/>
          <a:p>
            <a:r>
              <a:rPr lang="de-DE" dirty="0"/>
              <a:t>Beispiel: Übersichtsartikel („Special </a:t>
            </a:r>
            <a:r>
              <a:rPr lang="de-DE" dirty="0" err="1"/>
              <a:t>Issue</a:t>
            </a:r>
            <a:r>
              <a:rPr lang="de-DE" dirty="0"/>
              <a:t>“) </a:t>
            </a:r>
          </a:p>
        </p:txBody>
      </p:sp>
      <p:sp>
        <p:nvSpPr>
          <p:cNvPr id="3" name="Text Placeholder 2">
            <a:extLst>
              <a:ext uri="{FF2B5EF4-FFF2-40B4-BE49-F238E27FC236}">
                <a16:creationId xmlns:a16="http://schemas.microsoft.com/office/drawing/2014/main" id="{9FA18E02-2A57-4FDE-9DC5-5662CEA17294}"/>
              </a:ext>
            </a:extLst>
          </p:cNvPr>
          <p:cNvSpPr>
            <a:spLocks noGrp="1"/>
          </p:cNvSpPr>
          <p:nvPr>
            <p:ph type="body" sz="quarter" idx="10"/>
          </p:nvPr>
        </p:nvSpPr>
        <p:spPr/>
        <p:txBody>
          <a:bodyPr/>
          <a:lstStyle/>
          <a:p>
            <a:r>
              <a:rPr lang="de-DE" sz="1400" dirty="0" err="1"/>
              <a:t>Linnebrink</a:t>
            </a:r>
            <a:r>
              <a:rPr lang="de-DE" sz="1400" dirty="0"/>
              <a:t>, E. A. (2006). Emotion </a:t>
            </a:r>
            <a:r>
              <a:rPr lang="de-DE" sz="1400" dirty="0" err="1"/>
              <a:t>research</a:t>
            </a:r>
            <a:r>
              <a:rPr lang="de-DE" sz="1400" dirty="0"/>
              <a:t> in </a:t>
            </a:r>
            <a:r>
              <a:rPr lang="de-DE" sz="1400" dirty="0" err="1"/>
              <a:t>education</a:t>
            </a:r>
            <a:r>
              <a:rPr lang="de-DE" sz="1400" dirty="0"/>
              <a:t>: </a:t>
            </a:r>
            <a:r>
              <a:rPr lang="de-DE" sz="1400" dirty="0" err="1"/>
              <a:t>Theoretical</a:t>
            </a:r>
            <a:r>
              <a:rPr lang="de-DE" sz="1400" dirty="0"/>
              <a:t> </a:t>
            </a:r>
            <a:r>
              <a:rPr lang="de-DE" sz="1400" dirty="0" err="1"/>
              <a:t>and</a:t>
            </a:r>
            <a:r>
              <a:rPr lang="de-DE" sz="1400" dirty="0"/>
              <a:t> </a:t>
            </a:r>
            <a:r>
              <a:rPr lang="de-DE" sz="1400" dirty="0" err="1"/>
              <a:t>methodological</a:t>
            </a:r>
            <a:r>
              <a:rPr lang="de-DE" sz="1400" dirty="0"/>
              <a:t> </a:t>
            </a:r>
            <a:r>
              <a:rPr lang="de-DE" sz="1400" dirty="0" err="1"/>
              <a:t>perspectives</a:t>
            </a:r>
            <a:r>
              <a:rPr lang="de-DE" sz="1400" dirty="0"/>
              <a:t> on </a:t>
            </a:r>
            <a:r>
              <a:rPr lang="de-DE" sz="1400" dirty="0" err="1"/>
              <a:t>the</a:t>
            </a:r>
            <a:r>
              <a:rPr lang="de-DE" sz="1400" dirty="0"/>
              <a:t> </a:t>
            </a:r>
            <a:r>
              <a:rPr lang="de-DE" sz="1400" dirty="0" err="1"/>
              <a:t>integration</a:t>
            </a:r>
            <a:r>
              <a:rPr lang="de-DE" sz="1400" dirty="0"/>
              <a:t> of </a:t>
            </a:r>
            <a:r>
              <a:rPr lang="de-DE" sz="1400" dirty="0" err="1"/>
              <a:t>affect</a:t>
            </a:r>
            <a:r>
              <a:rPr lang="de-DE" sz="1400" dirty="0"/>
              <a:t>, </a:t>
            </a:r>
            <a:r>
              <a:rPr lang="de-DE" sz="1400" dirty="0" err="1"/>
              <a:t>motivation</a:t>
            </a:r>
            <a:r>
              <a:rPr lang="de-DE" sz="1400" dirty="0"/>
              <a:t>, </a:t>
            </a:r>
            <a:r>
              <a:rPr lang="de-DE" sz="1400" dirty="0" err="1"/>
              <a:t>and</a:t>
            </a:r>
            <a:r>
              <a:rPr lang="de-DE" sz="1400" dirty="0"/>
              <a:t> </a:t>
            </a:r>
            <a:r>
              <a:rPr lang="de-DE" sz="1400" dirty="0" err="1"/>
              <a:t>cognition</a:t>
            </a:r>
            <a:r>
              <a:rPr lang="de-DE" sz="1400" dirty="0"/>
              <a:t>. </a:t>
            </a:r>
            <a:r>
              <a:rPr lang="de-DE" sz="1400" i="1" dirty="0"/>
              <a:t>Educational Psychological Review</a:t>
            </a:r>
            <a:r>
              <a:rPr lang="de-DE" sz="1400" dirty="0"/>
              <a:t>, </a:t>
            </a:r>
            <a:r>
              <a:rPr lang="de-DE" sz="1400" i="1" dirty="0"/>
              <a:t>18, </a:t>
            </a:r>
            <a:r>
              <a:rPr lang="de-DE" sz="1400" dirty="0"/>
              <a:t>307-314.  </a:t>
            </a:r>
          </a:p>
          <a:p>
            <a:endParaRPr lang="de-DE" sz="1400" dirty="0"/>
          </a:p>
        </p:txBody>
      </p:sp>
      <p:pic>
        <p:nvPicPr>
          <p:cNvPr id="4" name="Picture 3">
            <a:extLst>
              <a:ext uri="{FF2B5EF4-FFF2-40B4-BE49-F238E27FC236}">
                <a16:creationId xmlns:a16="http://schemas.microsoft.com/office/drawing/2014/main" id="{4A60F403-5D97-43A3-9DA7-4F528B0D9586}"/>
              </a:ext>
            </a:extLst>
          </p:cNvPr>
          <p:cNvPicPr>
            <a:picLocks noChangeAspect="1"/>
          </p:cNvPicPr>
          <p:nvPr/>
        </p:nvPicPr>
        <p:blipFill rotWithShape="1">
          <a:blip r:embed="rId2"/>
          <a:srcRect b="55360"/>
          <a:stretch/>
        </p:blipFill>
        <p:spPr>
          <a:xfrm>
            <a:off x="1871700" y="2211710"/>
            <a:ext cx="5400600" cy="2272650"/>
          </a:xfrm>
          <a:prstGeom prst="rect">
            <a:avLst/>
          </a:prstGeom>
        </p:spPr>
      </p:pic>
    </p:spTree>
    <p:extLst>
      <p:ext uri="{BB962C8B-B14F-4D97-AF65-F5344CB8AC3E}">
        <p14:creationId xmlns:p14="http://schemas.microsoft.com/office/powerpoint/2010/main" val="3191695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27839-498E-47A3-AAAB-23C6024ED39D}"/>
              </a:ext>
            </a:extLst>
          </p:cNvPr>
          <p:cNvSpPr>
            <a:spLocks noGrp="1"/>
          </p:cNvSpPr>
          <p:nvPr>
            <p:ph type="title"/>
          </p:nvPr>
        </p:nvSpPr>
        <p:spPr/>
        <p:txBody>
          <a:bodyPr/>
          <a:lstStyle/>
          <a:p>
            <a:r>
              <a:rPr lang="de-DE" dirty="0"/>
              <a:t>Beispiel: Meta-Analysis</a:t>
            </a:r>
          </a:p>
        </p:txBody>
      </p:sp>
      <p:sp>
        <p:nvSpPr>
          <p:cNvPr id="3" name="Text Placeholder 2">
            <a:extLst>
              <a:ext uri="{FF2B5EF4-FFF2-40B4-BE49-F238E27FC236}">
                <a16:creationId xmlns:a16="http://schemas.microsoft.com/office/drawing/2014/main" id="{3D9588EF-CDB9-4AAC-93B2-8228561D3B54}"/>
              </a:ext>
            </a:extLst>
          </p:cNvPr>
          <p:cNvSpPr>
            <a:spLocks noGrp="1"/>
          </p:cNvSpPr>
          <p:nvPr>
            <p:ph type="body" sz="quarter" idx="10"/>
          </p:nvPr>
        </p:nvSpPr>
        <p:spPr>
          <a:xfrm>
            <a:off x="250825" y="1491630"/>
            <a:ext cx="2881015" cy="3240087"/>
          </a:xfrm>
        </p:spPr>
        <p:txBody>
          <a:bodyPr/>
          <a:lstStyle/>
          <a:p>
            <a:r>
              <a:rPr lang="de-DE" sz="1600" dirty="0"/>
              <a:t>Huang, C. (2011). </a:t>
            </a:r>
            <a:r>
              <a:rPr lang="de-DE" sz="1600" dirty="0" err="1"/>
              <a:t>Achievement</a:t>
            </a:r>
            <a:r>
              <a:rPr lang="de-DE" sz="1600" dirty="0"/>
              <a:t> </a:t>
            </a:r>
            <a:r>
              <a:rPr lang="de-DE" sz="1600" dirty="0" err="1"/>
              <a:t>goals</a:t>
            </a:r>
            <a:r>
              <a:rPr lang="de-DE" sz="1600" dirty="0"/>
              <a:t> </a:t>
            </a:r>
            <a:r>
              <a:rPr lang="de-DE" sz="1600" dirty="0" err="1"/>
              <a:t>and</a:t>
            </a:r>
            <a:r>
              <a:rPr lang="de-DE" sz="1600" dirty="0"/>
              <a:t> </a:t>
            </a:r>
            <a:r>
              <a:rPr lang="de-DE" sz="1600" dirty="0" err="1"/>
              <a:t>achievement</a:t>
            </a:r>
            <a:r>
              <a:rPr lang="de-DE" sz="1600" dirty="0"/>
              <a:t> </a:t>
            </a:r>
            <a:r>
              <a:rPr lang="de-DE" sz="1600" dirty="0" err="1"/>
              <a:t>emotions</a:t>
            </a:r>
            <a:r>
              <a:rPr lang="de-DE" sz="1600" dirty="0"/>
              <a:t>: A meta-analysis. </a:t>
            </a:r>
            <a:r>
              <a:rPr lang="de-DE" sz="1600" i="1" dirty="0"/>
              <a:t>Educational Psychological Review, 23</a:t>
            </a:r>
            <a:r>
              <a:rPr lang="de-DE" sz="1600" dirty="0"/>
              <a:t>, 359-388.</a:t>
            </a:r>
          </a:p>
          <a:p>
            <a:endParaRPr lang="de-DE" sz="1600" dirty="0"/>
          </a:p>
        </p:txBody>
      </p:sp>
      <p:pic>
        <p:nvPicPr>
          <p:cNvPr id="5" name="Picture 4">
            <a:extLst>
              <a:ext uri="{FF2B5EF4-FFF2-40B4-BE49-F238E27FC236}">
                <a16:creationId xmlns:a16="http://schemas.microsoft.com/office/drawing/2014/main" id="{F84CEEAC-1DAD-4E90-837C-016DF74014D8}"/>
              </a:ext>
            </a:extLst>
          </p:cNvPr>
          <p:cNvPicPr>
            <a:picLocks noChangeAspect="1"/>
          </p:cNvPicPr>
          <p:nvPr/>
        </p:nvPicPr>
        <p:blipFill rotWithShape="1">
          <a:blip r:embed="rId2"/>
          <a:srcRect b="67290"/>
          <a:stretch/>
        </p:blipFill>
        <p:spPr>
          <a:xfrm>
            <a:off x="3347864" y="1491630"/>
            <a:ext cx="4400210" cy="1432365"/>
          </a:xfrm>
          <a:prstGeom prst="rect">
            <a:avLst/>
          </a:prstGeom>
        </p:spPr>
      </p:pic>
      <p:pic>
        <p:nvPicPr>
          <p:cNvPr id="4" name="Picture 3">
            <a:extLst>
              <a:ext uri="{FF2B5EF4-FFF2-40B4-BE49-F238E27FC236}">
                <a16:creationId xmlns:a16="http://schemas.microsoft.com/office/drawing/2014/main" id="{07004B82-6FC6-4630-96E1-D2E0406A03AA}"/>
              </a:ext>
            </a:extLst>
          </p:cNvPr>
          <p:cNvPicPr>
            <a:picLocks noChangeAspect="1"/>
          </p:cNvPicPr>
          <p:nvPr/>
        </p:nvPicPr>
        <p:blipFill rotWithShape="1">
          <a:blip r:embed="rId2"/>
          <a:srcRect t="59404"/>
          <a:stretch/>
        </p:blipFill>
        <p:spPr>
          <a:xfrm>
            <a:off x="3347864" y="2996003"/>
            <a:ext cx="4857925" cy="1962626"/>
          </a:xfrm>
          <a:prstGeom prst="rect">
            <a:avLst/>
          </a:prstGeom>
        </p:spPr>
      </p:pic>
    </p:spTree>
    <p:extLst>
      <p:ext uri="{BB962C8B-B14F-4D97-AF65-F5344CB8AC3E}">
        <p14:creationId xmlns:p14="http://schemas.microsoft.com/office/powerpoint/2010/main" val="2411755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EC19-6A86-4590-BF15-956A04817549}"/>
              </a:ext>
            </a:extLst>
          </p:cNvPr>
          <p:cNvSpPr>
            <a:spLocks noGrp="1"/>
          </p:cNvSpPr>
          <p:nvPr>
            <p:ph type="title"/>
          </p:nvPr>
        </p:nvSpPr>
        <p:spPr/>
        <p:txBody>
          <a:bodyPr/>
          <a:lstStyle/>
          <a:p>
            <a:r>
              <a:rPr lang="de-DE" dirty="0"/>
              <a:t>Beispiel: Aktuelle Zeitschriftenbeiträge</a:t>
            </a:r>
          </a:p>
        </p:txBody>
      </p:sp>
      <p:pic>
        <p:nvPicPr>
          <p:cNvPr id="4" name="Content Placeholder 3">
            <a:extLst>
              <a:ext uri="{FF2B5EF4-FFF2-40B4-BE49-F238E27FC236}">
                <a16:creationId xmlns:a16="http://schemas.microsoft.com/office/drawing/2014/main" id="{08A704B5-C8FA-4BA9-A520-FC4DACFC6B6E}"/>
              </a:ext>
            </a:extLst>
          </p:cNvPr>
          <p:cNvPicPr>
            <a:picLocks noGrp="1" noChangeAspect="1"/>
          </p:cNvPicPr>
          <p:nvPr/>
        </p:nvPicPr>
        <p:blipFill>
          <a:blip r:embed="rId2"/>
          <a:stretch>
            <a:fillRect/>
          </a:stretch>
        </p:blipFill>
        <p:spPr>
          <a:xfrm>
            <a:off x="1547664" y="1563638"/>
            <a:ext cx="6228333" cy="2953930"/>
          </a:xfrm>
          <a:prstGeom prst="rect">
            <a:avLst/>
          </a:prstGeom>
        </p:spPr>
      </p:pic>
    </p:spTree>
    <p:extLst>
      <p:ext uri="{BB962C8B-B14F-4D97-AF65-F5344CB8AC3E}">
        <p14:creationId xmlns:p14="http://schemas.microsoft.com/office/powerpoint/2010/main" val="227125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EEE3-62DA-4A21-B65F-59F94FF357D6}"/>
              </a:ext>
            </a:extLst>
          </p:cNvPr>
          <p:cNvSpPr>
            <a:spLocks noGrp="1"/>
          </p:cNvSpPr>
          <p:nvPr>
            <p:ph type="title"/>
          </p:nvPr>
        </p:nvSpPr>
        <p:spPr/>
        <p:txBody>
          <a:bodyPr/>
          <a:lstStyle/>
          <a:p>
            <a:r>
              <a:rPr lang="de-DE" dirty="0"/>
              <a:t>Beispiel: Pionierstudien / Klassiker</a:t>
            </a:r>
          </a:p>
        </p:txBody>
      </p:sp>
      <p:sp>
        <p:nvSpPr>
          <p:cNvPr id="3" name="Text Placeholder 2">
            <a:extLst>
              <a:ext uri="{FF2B5EF4-FFF2-40B4-BE49-F238E27FC236}">
                <a16:creationId xmlns:a16="http://schemas.microsoft.com/office/drawing/2014/main" id="{1A605328-1232-4477-A750-592B0BB911D4}"/>
              </a:ext>
            </a:extLst>
          </p:cNvPr>
          <p:cNvSpPr>
            <a:spLocks noGrp="1"/>
          </p:cNvSpPr>
          <p:nvPr>
            <p:ph type="body" sz="quarter" idx="10"/>
          </p:nvPr>
        </p:nvSpPr>
        <p:spPr>
          <a:xfrm>
            <a:off x="250825" y="1491630"/>
            <a:ext cx="3169047" cy="3240087"/>
          </a:xfrm>
        </p:spPr>
        <p:txBody>
          <a:bodyPr/>
          <a:lstStyle/>
          <a:p>
            <a:r>
              <a:rPr lang="de-DE" sz="1600" kern="0" dirty="0" err="1"/>
              <a:t>Marjoribanks</a:t>
            </a:r>
            <a:r>
              <a:rPr lang="de-DE" sz="1600" kern="0" dirty="0"/>
              <a:t>, K. (1980). Person-school </a:t>
            </a:r>
            <a:r>
              <a:rPr lang="de-DE" sz="1600" kern="0" dirty="0" err="1"/>
              <a:t>environment</a:t>
            </a:r>
            <a:r>
              <a:rPr lang="de-DE" sz="1600" kern="0" dirty="0"/>
              <a:t> </a:t>
            </a:r>
            <a:r>
              <a:rPr lang="de-DE" sz="1600" kern="0" dirty="0" err="1"/>
              <a:t>correlates</a:t>
            </a:r>
            <a:r>
              <a:rPr lang="de-DE" sz="1600" kern="0" dirty="0"/>
              <a:t> of </a:t>
            </a:r>
            <a:r>
              <a:rPr lang="de-DE" sz="1600" kern="0" dirty="0" err="1"/>
              <a:t>children‘s</a:t>
            </a:r>
            <a:r>
              <a:rPr lang="de-DE" sz="1600" kern="0" dirty="0"/>
              <a:t> </a:t>
            </a:r>
            <a:r>
              <a:rPr lang="de-DE" sz="1600" kern="0" dirty="0" err="1"/>
              <a:t>affective</a:t>
            </a:r>
            <a:r>
              <a:rPr lang="de-DE" sz="1600" kern="0" dirty="0"/>
              <a:t> </a:t>
            </a:r>
            <a:r>
              <a:rPr lang="de-DE" sz="1600" kern="0" dirty="0" err="1"/>
              <a:t>characteristics</a:t>
            </a:r>
            <a:r>
              <a:rPr lang="de-DE" sz="1600" kern="0" dirty="0"/>
              <a:t>. </a:t>
            </a:r>
            <a:r>
              <a:rPr lang="de-DE" sz="1600" i="1" kern="0" dirty="0"/>
              <a:t>Journal of Educational </a:t>
            </a:r>
            <a:r>
              <a:rPr lang="de-DE" sz="1600" i="1" kern="0" dirty="0" err="1"/>
              <a:t>Psychology</a:t>
            </a:r>
            <a:r>
              <a:rPr lang="de-DE" sz="1600" i="1" kern="0" dirty="0"/>
              <a:t>, 4, </a:t>
            </a:r>
            <a:r>
              <a:rPr lang="de-DE" sz="1600" kern="0" dirty="0"/>
              <a:t>583-591.</a:t>
            </a:r>
          </a:p>
          <a:p>
            <a:endParaRPr lang="de-DE" sz="1600" dirty="0"/>
          </a:p>
        </p:txBody>
      </p:sp>
      <p:pic>
        <p:nvPicPr>
          <p:cNvPr id="4" name="Content Placeholder 3">
            <a:extLst>
              <a:ext uri="{FF2B5EF4-FFF2-40B4-BE49-F238E27FC236}">
                <a16:creationId xmlns:a16="http://schemas.microsoft.com/office/drawing/2014/main" id="{789D2959-EECB-4B55-9D86-F7D2A4302AED}"/>
              </a:ext>
            </a:extLst>
          </p:cNvPr>
          <p:cNvPicPr>
            <a:picLocks noGrp="1" noChangeAspect="1"/>
          </p:cNvPicPr>
          <p:nvPr/>
        </p:nvPicPr>
        <p:blipFill>
          <a:blip r:embed="rId2"/>
          <a:stretch>
            <a:fillRect/>
          </a:stretch>
        </p:blipFill>
        <p:spPr>
          <a:xfrm>
            <a:off x="3510032" y="1402203"/>
            <a:ext cx="5395414" cy="3637632"/>
          </a:xfrm>
          <a:prstGeom prst="rect">
            <a:avLst/>
          </a:prstGeom>
        </p:spPr>
      </p:pic>
    </p:spTree>
    <p:extLst>
      <p:ext uri="{BB962C8B-B14F-4D97-AF65-F5344CB8AC3E}">
        <p14:creationId xmlns:p14="http://schemas.microsoft.com/office/powerpoint/2010/main" val="1907977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30CF-E4FE-4737-A12B-00CE590517EE}"/>
              </a:ext>
            </a:extLst>
          </p:cNvPr>
          <p:cNvSpPr>
            <a:spLocks noGrp="1"/>
          </p:cNvSpPr>
          <p:nvPr>
            <p:ph type="title"/>
          </p:nvPr>
        </p:nvSpPr>
        <p:spPr/>
        <p:txBody>
          <a:bodyPr/>
          <a:lstStyle/>
          <a:p>
            <a:r>
              <a:rPr lang="de-DE" dirty="0"/>
              <a:t>Nützliche Quellen identifizieren</a:t>
            </a:r>
          </a:p>
        </p:txBody>
      </p:sp>
      <p:sp>
        <p:nvSpPr>
          <p:cNvPr id="5" name="Content Placeholder 4">
            <a:extLst>
              <a:ext uri="{FF2B5EF4-FFF2-40B4-BE49-F238E27FC236}">
                <a16:creationId xmlns:a16="http://schemas.microsoft.com/office/drawing/2014/main" id="{C2AC25AA-2F0A-494D-B0DA-73B609897BC6}"/>
              </a:ext>
            </a:extLst>
          </p:cNvPr>
          <p:cNvSpPr>
            <a:spLocks noGrp="1"/>
          </p:cNvSpPr>
          <p:nvPr>
            <p:ph sz="half" idx="12"/>
          </p:nvPr>
        </p:nvSpPr>
        <p:spPr>
          <a:xfrm>
            <a:off x="251520" y="1491631"/>
            <a:ext cx="5256584" cy="3232454"/>
          </a:xfrm>
        </p:spPr>
        <p:txBody>
          <a:bodyPr/>
          <a:lstStyle/>
          <a:p>
            <a:r>
              <a:rPr lang="de-DE" sz="1400" dirty="0"/>
              <a:t>UB:</a:t>
            </a:r>
            <a:br>
              <a:rPr lang="de-DE" sz="1400" dirty="0"/>
            </a:br>
            <a:r>
              <a:rPr lang="de-DE" sz="1400" dirty="0">
                <a:hlinkClick r:id="rId2"/>
              </a:rPr>
              <a:t>https://katalog.ub.tu-dortmund.de/</a:t>
            </a:r>
            <a:endParaRPr lang="de-DE" sz="1400" dirty="0"/>
          </a:p>
          <a:p>
            <a:r>
              <a:rPr lang="de-DE" sz="1400" dirty="0"/>
              <a:t>Google:</a:t>
            </a:r>
            <a:br>
              <a:rPr lang="de-DE" sz="1400" dirty="0"/>
            </a:br>
            <a:r>
              <a:rPr lang="de-DE" sz="1400" dirty="0">
                <a:hlinkClick r:id="rId3"/>
              </a:rPr>
              <a:t>www.scholar.google.com</a:t>
            </a:r>
            <a:endParaRPr lang="de-DE" sz="1400" dirty="0"/>
          </a:p>
          <a:p>
            <a:r>
              <a:rPr lang="de-DE" sz="1400" dirty="0" err="1"/>
              <a:t>Elsevier</a:t>
            </a:r>
            <a:r>
              <a:rPr lang="de-DE" sz="1400" dirty="0"/>
              <a:t>: </a:t>
            </a:r>
            <a:br>
              <a:rPr lang="de-DE" sz="1400" dirty="0"/>
            </a:br>
            <a:r>
              <a:rPr lang="de-DE" sz="1400" dirty="0">
                <a:hlinkClick r:id="rId4"/>
              </a:rPr>
              <a:t>www.scopus.com</a:t>
            </a:r>
            <a:endParaRPr lang="de-DE" sz="1400" dirty="0"/>
          </a:p>
          <a:p>
            <a:r>
              <a:rPr lang="de-DE" sz="1400" dirty="0" err="1"/>
              <a:t>Clarivate</a:t>
            </a:r>
            <a:r>
              <a:rPr lang="de-DE" sz="1400" dirty="0"/>
              <a:t>:</a:t>
            </a:r>
            <a:br>
              <a:rPr lang="de-DE" sz="1400" dirty="0"/>
            </a:br>
            <a:r>
              <a:rPr lang="de-DE" sz="1400" dirty="0">
                <a:hlinkClick r:id="rId5"/>
              </a:rPr>
              <a:t>www.webofknowledge.com</a:t>
            </a:r>
            <a:endParaRPr lang="de-DE" sz="1400" dirty="0"/>
          </a:p>
          <a:p>
            <a:r>
              <a:rPr lang="de-DE" sz="1400" dirty="0"/>
              <a:t>FIS  Bildung  Literaturdatenbank </a:t>
            </a:r>
            <a:br>
              <a:rPr lang="de-DE" sz="1400" dirty="0"/>
            </a:br>
            <a:r>
              <a:rPr lang="de-DE" sz="1400" dirty="0">
                <a:hlinkClick r:id="rId6"/>
              </a:rPr>
              <a:t>www.fachportal-paedagogik.de</a:t>
            </a:r>
            <a:endParaRPr lang="de-DE" sz="1400" dirty="0"/>
          </a:p>
          <a:p>
            <a:r>
              <a:rPr lang="de-DE" sz="1400" dirty="0" err="1"/>
              <a:t>wiso</a:t>
            </a:r>
            <a:r>
              <a:rPr lang="de-DE" sz="1400" dirty="0"/>
              <a:t>  Sozialwissenschaften</a:t>
            </a:r>
            <a:br>
              <a:rPr lang="de-DE" sz="1400" dirty="0"/>
            </a:br>
            <a:r>
              <a:rPr lang="de-DE" sz="1400" dirty="0">
                <a:hlinkClick r:id="rId7"/>
              </a:rPr>
              <a:t>https://www.genios.de/info/wiso-net</a:t>
            </a:r>
            <a:endParaRPr lang="de-DE" sz="1400" dirty="0"/>
          </a:p>
          <a:p>
            <a:endParaRPr lang="de-DE" sz="1400" dirty="0"/>
          </a:p>
        </p:txBody>
      </p:sp>
      <p:sp>
        <p:nvSpPr>
          <p:cNvPr id="3" name="Text Placeholder 2">
            <a:extLst>
              <a:ext uri="{FF2B5EF4-FFF2-40B4-BE49-F238E27FC236}">
                <a16:creationId xmlns:a16="http://schemas.microsoft.com/office/drawing/2014/main" id="{61809FD1-C382-42A7-A7B5-F65668295D6A}"/>
              </a:ext>
            </a:extLst>
          </p:cNvPr>
          <p:cNvSpPr>
            <a:spLocks noGrp="1"/>
          </p:cNvSpPr>
          <p:nvPr>
            <p:ph sz="half" idx="11"/>
          </p:nvPr>
        </p:nvSpPr>
        <p:spPr>
          <a:xfrm>
            <a:off x="5364088" y="1419622"/>
            <a:ext cx="4104456" cy="3232454"/>
          </a:xfrm>
        </p:spPr>
        <p:txBody>
          <a:bodyPr/>
          <a:lstStyle/>
          <a:p>
            <a:r>
              <a:rPr lang="de-DE" dirty="0"/>
              <a:t>Datum</a:t>
            </a:r>
          </a:p>
          <a:p>
            <a:r>
              <a:rPr lang="de-DE" dirty="0"/>
              <a:t>Relevanz, z.B.: Anzahl Zitationen </a:t>
            </a:r>
          </a:p>
          <a:p>
            <a:r>
              <a:rPr lang="de-DE" dirty="0"/>
              <a:t>Journal </a:t>
            </a:r>
          </a:p>
          <a:p>
            <a:r>
              <a:rPr lang="de-DE" b="1" dirty="0"/>
              <a:t>Abstract!</a:t>
            </a:r>
          </a:p>
          <a:p>
            <a:endParaRPr lang="de-DE" dirty="0"/>
          </a:p>
        </p:txBody>
      </p:sp>
    </p:spTree>
    <p:extLst>
      <p:ext uri="{BB962C8B-B14F-4D97-AF65-F5344CB8AC3E}">
        <p14:creationId xmlns:p14="http://schemas.microsoft.com/office/powerpoint/2010/main" val="76311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333B-D4A7-4717-80A7-AC3890C61FEA}"/>
              </a:ext>
            </a:extLst>
          </p:cNvPr>
          <p:cNvSpPr>
            <a:spLocks noGrp="1"/>
          </p:cNvSpPr>
          <p:nvPr>
            <p:ph type="title"/>
          </p:nvPr>
        </p:nvSpPr>
        <p:spPr/>
        <p:txBody>
          <a:bodyPr/>
          <a:lstStyle/>
          <a:p>
            <a:r>
              <a:rPr lang="de-DE" sz="2800" dirty="0"/>
              <a:t>Bibliotheken der TU  Dortmund</a:t>
            </a:r>
          </a:p>
        </p:txBody>
      </p:sp>
      <p:sp>
        <p:nvSpPr>
          <p:cNvPr id="3" name="Content Placeholder 2">
            <a:extLst>
              <a:ext uri="{FF2B5EF4-FFF2-40B4-BE49-F238E27FC236}">
                <a16:creationId xmlns:a16="http://schemas.microsoft.com/office/drawing/2014/main" id="{5D73ACD9-7F1C-4C21-B9C1-906080CECE06}"/>
              </a:ext>
            </a:extLst>
          </p:cNvPr>
          <p:cNvSpPr>
            <a:spLocks noGrp="1"/>
          </p:cNvSpPr>
          <p:nvPr>
            <p:ph sz="half" idx="12"/>
          </p:nvPr>
        </p:nvSpPr>
        <p:spPr/>
        <p:txBody>
          <a:bodyPr/>
          <a:lstStyle/>
          <a:p>
            <a:r>
              <a:rPr lang="de-DE" dirty="0"/>
              <a:t>Zentralbibliothek</a:t>
            </a:r>
          </a:p>
          <a:p>
            <a:r>
              <a:rPr lang="de-DE" dirty="0"/>
              <a:t>Bereichsbibliothek: Emil-Figge-Bibliothek (Abkürzung:  EFB), in der EF 50 auf der ersten Etage im D- und E-Trakt</a:t>
            </a:r>
          </a:p>
        </p:txBody>
      </p:sp>
      <p:sp>
        <p:nvSpPr>
          <p:cNvPr id="4" name="Content Placeholder 3">
            <a:extLst>
              <a:ext uri="{FF2B5EF4-FFF2-40B4-BE49-F238E27FC236}">
                <a16:creationId xmlns:a16="http://schemas.microsoft.com/office/drawing/2014/main" id="{E0FA7AAC-854D-48B4-A542-D410C3A57BE6}"/>
              </a:ext>
            </a:extLst>
          </p:cNvPr>
          <p:cNvSpPr>
            <a:spLocks noGrp="1"/>
          </p:cNvSpPr>
          <p:nvPr>
            <p:ph sz="half" idx="11"/>
          </p:nvPr>
        </p:nvSpPr>
        <p:spPr/>
        <p:txBody>
          <a:bodyPr/>
          <a:lstStyle/>
          <a:p>
            <a:r>
              <a:rPr lang="de-DE" dirty="0"/>
              <a:t>Es gibt an verschiedenen Stellen Sitzplätze, an denen man (ruhig!) arbeiten kann</a:t>
            </a:r>
          </a:p>
        </p:txBody>
      </p:sp>
    </p:spTree>
    <p:extLst>
      <p:ext uri="{BB962C8B-B14F-4D97-AF65-F5344CB8AC3E}">
        <p14:creationId xmlns:p14="http://schemas.microsoft.com/office/powerpoint/2010/main" val="392637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AB202-E5B5-40AC-A2F9-DBAE5628EB87}"/>
              </a:ext>
            </a:extLst>
          </p:cNvPr>
          <p:cNvSpPr>
            <a:spLocks noGrp="1"/>
          </p:cNvSpPr>
          <p:nvPr>
            <p:ph type="title"/>
          </p:nvPr>
        </p:nvSpPr>
        <p:spPr/>
        <p:txBody>
          <a:bodyPr/>
          <a:lstStyle/>
          <a:p>
            <a:endParaRPr lang="de-DE"/>
          </a:p>
        </p:txBody>
      </p:sp>
      <p:sp>
        <p:nvSpPr>
          <p:cNvPr id="3" name="Text Placeholder 2">
            <a:extLst>
              <a:ext uri="{FF2B5EF4-FFF2-40B4-BE49-F238E27FC236}">
                <a16:creationId xmlns:a16="http://schemas.microsoft.com/office/drawing/2014/main" id="{2FFC9800-A7D7-4E47-A78D-ECA31AC93B8B}"/>
              </a:ext>
            </a:extLst>
          </p:cNvPr>
          <p:cNvSpPr>
            <a:spLocks noGrp="1"/>
          </p:cNvSpPr>
          <p:nvPr>
            <p:ph type="body" sz="quarter" idx="10"/>
          </p:nvPr>
        </p:nvSpPr>
        <p:spPr/>
        <p:txBody>
          <a:bodyPr/>
          <a:lstStyle/>
          <a:p>
            <a:endParaRPr lang="de-DE"/>
          </a:p>
        </p:txBody>
      </p:sp>
      <p:grpSp>
        <p:nvGrpSpPr>
          <p:cNvPr id="4" name="Group 3">
            <a:extLst>
              <a:ext uri="{FF2B5EF4-FFF2-40B4-BE49-F238E27FC236}">
                <a16:creationId xmlns:a16="http://schemas.microsoft.com/office/drawing/2014/main" id="{D6EE89B9-2F2D-4F19-8396-6BA95CE196C1}"/>
              </a:ext>
            </a:extLst>
          </p:cNvPr>
          <p:cNvGrpSpPr/>
          <p:nvPr/>
        </p:nvGrpSpPr>
        <p:grpSpPr>
          <a:xfrm>
            <a:off x="7092280" y="2067694"/>
            <a:ext cx="1670538" cy="2825262"/>
            <a:chOff x="6318739" y="3341075"/>
            <a:chExt cx="1670538" cy="2825262"/>
          </a:xfrm>
        </p:grpSpPr>
        <p:pic>
          <p:nvPicPr>
            <p:cNvPr id="6" name="Picture 5">
              <a:extLst>
                <a:ext uri="{FF2B5EF4-FFF2-40B4-BE49-F238E27FC236}">
                  <a16:creationId xmlns:a16="http://schemas.microsoft.com/office/drawing/2014/main" id="{B8A408D8-A280-4BA9-9BDB-A21C256E1BB1}"/>
                </a:ext>
              </a:extLst>
            </p:cNvPr>
            <p:cNvPicPr>
              <a:picLocks noChangeAspect="1"/>
            </p:cNvPicPr>
            <p:nvPr/>
          </p:nvPicPr>
          <p:blipFill rotWithShape="1">
            <a:blip r:embed="rId2">
              <a:extLst>
                <a:ext uri="{28A0092B-C50C-407E-A947-70E740481C1C}">
                  <a14:useLocalDpi xmlns:a14="http://schemas.microsoft.com/office/drawing/2010/main" val="0"/>
                </a:ext>
              </a:extLst>
            </a:blip>
            <a:srcRect l="75641" t="44444" b="19146"/>
            <a:stretch/>
          </p:blipFill>
          <p:spPr>
            <a:xfrm>
              <a:off x="6318739" y="3669322"/>
              <a:ext cx="1670538" cy="2497015"/>
            </a:xfrm>
            <a:prstGeom prst="rect">
              <a:avLst/>
            </a:prstGeom>
          </p:spPr>
        </p:pic>
        <p:sp>
          <p:nvSpPr>
            <p:cNvPr id="7" name="Oval 6">
              <a:extLst>
                <a:ext uri="{FF2B5EF4-FFF2-40B4-BE49-F238E27FC236}">
                  <a16:creationId xmlns:a16="http://schemas.microsoft.com/office/drawing/2014/main" id="{63C6105C-1939-43D0-8A68-7E5BA3CA42A7}"/>
                </a:ext>
              </a:extLst>
            </p:cNvPr>
            <p:cNvSpPr/>
            <p:nvPr/>
          </p:nvSpPr>
          <p:spPr>
            <a:xfrm>
              <a:off x="6819900" y="3341075"/>
              <a:ext cx="668215" cy="656494"/>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a:p>
          </p:txBody>
        </p:sp>
      </p:grpSp>
      <p:sp>
        <p:nvSpPr>
          <p:cNvPr id="5" name="Oval Callout 6">
            <a:extLst>
              <a:ext uri="{FF2B5EF4-FFF2-40B4-BE49-F238E27FC236}">
                <a16:creationId xmlns:a16="http://schemas.microsoft.com/office/drawing/2014/main" id="{2FCC6F93-2E06-48EE-92C0-273EC82A36A8}"/>
              </a:ext>
            </a:extLst>
          </p:cNvPr>
          <p:cNvSpPr/>
          <p:nvPr/>
        </p:nvSpPr>
        <p:spPr>
          <a:xfrm>
            <a:off x="3162939" y="200823"/>
            <a:ext cx="4665784" cy="1702748"/>
          </a:xfrm>
          <a:prstGeom prst="wedgeEllipseCallout">
            <a:avLst>
              <a:gd name="adj1" fmla="val 45750"/>
              <a:gd name="adj2" fmla="val 4873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de-DE"/>
          </a:p>
        </p:txBody>
      </p:sp>
      <p:sp>
        <p:nvSpPr>
          <p:cNvPr id="8" name="Titel 1">
            <a:extLst>
              <a:ext uri="{FF2B5EF4-FFF2-40B4-BE49-F238E27FC236}">
                <a16:creationId xmlns:a16="http://schemas.microsoft.com/office/drawing/2014/main" id="{747EACA7-C8CA-47E5-A048-04C9316A6131}"/>
              </a:ext>
            </a:extLst>
          </p:cNvPr>
          <p:cNvSpPr>
            <a:spLocks noGrp="1"/>
          </p:cNvSpPr>
          <p:nvPr/>
        </p:nvSpPr>
        <p:spPr bwMode="auto">
          <a:xfrm>
            <a:off x="3393554" y="795575"/>
            <a:ext cx="4204554"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spAutoFit/>
          </a:bodyPr>
          <a:lstStyle>
            <a:lvl1pPr algn="l" rtl="0" eaLnBrk="1" fontAlgn="base" hangingPunct="1">
              <a:spcBef>
                <a:spcPct val="0"/>
              </a:spcBef>
              <a:spcAft>
                <a:spcPct val="0"/>
              </a:spcAft>
              <a:defRPr sz="2400" b="1">
                <a:solidFill>
                  <a:schemeClr val="tx2"/>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defRPr>
            </a:lvl2pPr>
            <a:lvl3pPr algn="l" rtl="0" eaLnBrk="1" fontAlgn="base" hangingPunct="1">
              <a:spcBef>
                <a:spcPct val="0"/>
              </a:spcBef>
              <a:spcAft>
                <a:spcPct val="0"/>
              </a:spcAft>
              <a:defRPr sz="2400" b="1">
                <a:solidFill>
                  <a:schemeClr val="tx2"/>
                </a:solidFill>
                <a:latin typeface="Arial" charset="0"/>
              </a:defRPr>
            </a:lvl3pPr>
            <a:lvl4pPr algn="l" rtl="0" eaLnBrk="1" fontAlgn="base" hangingPunct="1">
              <a:spcBef>
                <a:spcPct val="0"/>
              </a:spcBef>
              <a:spcAft>
                <a:spcPct val="0"/>
              </a:spcAft>
              <a:defRPr sz="2400" b="1">
                <a:solidFill>
                  <a:schemeClr val="tx2"/>
                </a:solidFill>
                <a:latin typeface="Arial" charset="0"/>
              </a:defRPr>
            </a:lvl4pPr>
            <a:lvl5pPr algn="l" rtl="0" eaLnBrk="1" fontAlgn="base" hangingPunct="1">
              <a:spcBef>
                <a:spcPct val="0"/>
              </a:spcBef>
              <a:spcAft>
                <a:spcPct val="0"/>
              </a:spcAft>
              <a:defRPr sz="2400" b="1">
                <a:solidFill>
                  <a:schemeClr val="tx2"/>
                </a:solidFill>
                <a:latin typeface="Arial" charset="0"/>
              </a:defRPr>
            </a:lvl5pPr>
            <a:lvl6pPr marL="457200" algn="l" rtl="0" eaLnBrk="1" fontAlgn="base" hangingPunct="1">
              <a:spcBef>
                <a:spcPct val="0"/>
              </a:spcBef>
              <a:spcAft>
                <a:spcPct val="0"/>
              </a:spcAft>
              <a:defRPr sz="2400" b="1">
                <a:solidFill>
                  <a:schemeClr val="bg2"/>
                </a:solidFill>
                <a:latin typeface="Arial" charset="0"/>
              </a:defRPr>
            </a:lvl6pPr>
            <a:lvl7pPr marL="914400" algn="l" rtl="0" eaLnBrk="1" fontAlgn="base" hangingPunct="1">
              <a:spcBef>
                <a:spcPct val="0"/>
              </a:spcBef>
              <a:spcAft>
                <a:spcPct val="0"/>
              </a:spcAft>
              <a:defRPr sz="2400" b="1">
                <a:solidFill>
                  <a:schemeClr val="bg2"/>
                </a:solidFill>
                <a:latin typeface="Arial" charset="0"/>
              </a:defRPr>
            </a:lvl7pPr>
            <a:lvl8pPr marL="1371600" algn="l" rtl="0" eaLnBrk="1" fontAlgn="base" hangingPunct="1">
              <a:spcBef>
                <a:spcPct val="0"/>
              </a:spcBef>
              <a:spcAft>
                <a:spcPct val="0"/>
              </a:spcAft>
              <a:defRPr sz="2400" b="1">
                <a:solidFill>
                  <a:schemeClr val="bg2"/>
                </a:solidFill>
                <a:latin typeface="Arial" charset="0"/>
              </a:defRPr>
            </a:lvl8pPr>
            <a:lvl9pPr marL="1828800" algn="l" rtl="0" eaLnBrk="1" fontAlgn="base" hangingPunct="1">
              <a:spcBef>
                <a:spcPct val="0"/>
              </a:spcBef>
              <a:spcAft>
                <a:spcPct val="0"/>
              </a:spcAft>
              <a:defRPr sz="2400" b="1">
                <a:solidFill>
                  <a:schemeClr val="bg2"/>
                </a:solidFill>
                <a:latin typeface="Arial" charset="0"/>
              </a:defRPr>
            </a:lvl9pPr>
          </a:lstStyle>
          <a:p>
            <a:pPr algn="ctr"/>
            <a:r>
              <a:rPr lang="de-DE" dirty="0"/>
              <a:t>Gibt es offene Fragen von letzter Woche?</a:t>
            </a:r>
          </a:p>
        </p:txBody>
      </p:sp>
      <p:sp>
        <p:nvSpPr>
          <p:cNvPr id="9" name="Content Placeholder 2">
            <a:extLst>
              <a:ext uri="{FF2B5EF4-FFF2-40B4-BE49-F238E27FC236}">
                <a16:creationId xmlns:a16="http://schemas.microsoft.com/office/drawing/2014/main" id="{89C044A6-380F-45B8-ADC0-833273281822}"/>
              </a:ext>
            </a:extLst>
          </p:cNvPr>
          <p:cNvSpPr>
            <a:spLocks noGrp="1"/>
          </p:cNvSpPr>
          <p:nvPr/>
        </p:nvSpPr>
        <p:spPr>
          <a:xfrm>
            <a:off x="920515" y="2648856"/>
            <a:ext cx="4733879" cy="1239647"/>
          </a:xfrm>
          <a:prstGeom prst="rect">
            <a:avLst/>
          </a:prstGeom>
        </p:spPr>
        <p:txBody>
          <a:bodyPr lIns="0" tIns="0" rIns="0" bIns="0"/>
          <a:lstStyle>
            <a:lvl1pPr marL="180975" indent="-180975" algn="l" rtl="0" eaLnBrk="1" fontAlgn="base" hangingPunct="1">
              <a:lnSpc>
                <a:spcPct val="100000"/>
              </a:lnSpc>
              <a:spcBef>
                <a:spcPct val="0"/>
              </a:spcBef>
              <a:spcAft>
                <a:spcPct val="0"/>
              </a:spcAft>
              <a:buChar char="•"/>
              <a:defRPr sz="2000">
                <a:solidFill>
                  <a:srgbClr val="000000"/>
                </a:solidFill>
                <a:latin typeface="+mn-lt"/>
                <a:ea typeface="+mn-ea"/>
                <a:cs typeface="+mn-cs"/>
              </a:defRPr>
            </a:lvl1pPr>
            <a:lvl2pPr marL="361950" indent="-180975" algn="l" rtl="0" eaLnBrk="1" fontAlgn="base" hangingPunct="1">
              <a:lnSpc>
                <a:spcPct val="100000"/>
              </a:lnSpc>
              <a:spcBef>
                <a:spcPct val="0"/>
              </a:spcBef>
              <a:spcAft>
                <a:spcPct val="0"/>
              </a:spcAft>
              <a:buSzPct val="80000"/>
              <a:buFont typeface="Arial" panose="020B0604020202020204" pitchFamily="34" charset="0"/>
              <a:buChar char="•"/>
              <a:defRPr sz="2000">
                <a:solidFill>
                  <a:srgbClr val="000000"/>
                </a:solidFill>
                <a:latin typeface="+mn-lt"/>
              </a:defRPr>
            </a:lvl2pPr>
            <a:lvl3pPr marL="542925"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3pPr>
            <a:lvl4pPr marL="714375" indent="-171450" algn="l" rtl="0" eaLnBrk="1" fontAlgn="base" hangingPunct="1">
              <a:lnSpc>
                <a:spcPct val="100000"/>
              </a:lnSpc>
              <a:spcBef>
                <a:spcPct val="0"/>
              </a:spcBef>
              <a:spcAft>
                <a:spcPct val="0"/>
              </a:spcAft>
              <a:buClr>
                <a:schemeClr val="accent5">
                  <a:lumMod val="50000"/>
                </a:schemeClr>
              </a:buClr>
              <a:buSzPct val="80000"/>
              <a:buChar char="•"/>
              <a:defRPr sz="2000">
                <a:solidFill>
                  <a:srgbClr val="000000"/>
                </a:solidFill>
                <a:latin typeface="+mn-lt"/>
              </a:defRPr>
            </a:lvl4pPr>
            <a:lvl5pPr marL="895350" indent="-180975" algn="l" rtl="0" eaLnBrk="1" fontAlgn="base" hangingPunct="1">
              <a:lnSpc>
                <a:spcPct val="100000"/>
              </a:lnSpc>
              <a:spcBef>
                <a:spcPct val="0"/>
              </a:spcBef>
              <a:spcAft>
                <a:spcPct val="0"/>
              </a:spcAft>
              <a:buClr>
                <a:schemeClr val="accent5">
                  <a:lumMod val="50000"/>
                </a:schemeClr>
              </a:buClr>
              <a:buSzPct val="80000"/>
              <a:buFont typeface="Arial" panose="020B0604020202020204" pitchFamily="34" charset="0"/>
              <a:buChar char="•"/>
              <a:defRPr sz="2000">
                <a:solidFill>
                  <a:srgbClr val="000000"/>
                </a:solidFill>
                <a:latin typeface="+mn-lt"/>
              </a:defRPr>
            </a:lvl5pPr>
            <a:lvl6pPr marL="2079625" indent="-182563" algn="l" rtl="0" eaLnBrk="1" fontAlgn="base" hangingPunct="1">
              <a:lnSpc>
                <a:spcPct val="110000"/>
              </a:lnSpc>
              <a:spcBef>
                <a:spcPct val="0"/>
              </a:spcBef>
              <a:spcAft>
                <a:spcPct val="0"/>
              </a:spcAft>
              <a:buChar char="-"/>
              <a:defRPr sz="1200">
                <a:solidFill>
                  <a:schemeClr val="tx1"/>
                </a:solidFill>
                <a:latin typeface="+mn-lt"/>
              </a:defRPr>
            </a:lvl6pPr>
            <a:lvl7pPr marL="2536825" indent="-182563" algn="l" rtl="0" eaLnBrk="1" fontAlgn="base" hangingPunct="1">
              <a:lnSpc>
                <a:spcPct val="110000"/>
              </a:lnSpc>
              <a:spcBef>
                <a:spcPct val="0"/>
              </a:spcBef>
              <a:spcAft>
                <a:spcPct val="0"/>
              </a:spcAft>
              <a:buChar char="-"/>
              <a:defRPr sz="1200">
                <a:solidFill>
                  <a:schemeClr val="tx1"/>
                </a:solidFill>
                <a:latin typeface="+mn-lt"/>
              </a:defRPr>
            </a:lvl7pPr>
            <a:lvl8pPr marL="2994025" indent="-182563" algn="l" rtl="0" eaLnBrk="1" fontAlgn="base" hangingPunct="1">
              <a:lnSpc>
                <a:spcPct val="110000"/>
              </a:lnSpc>
              <a:spcBef>
                <a:spcPct val="0"/>
              </a:spcBef>
              <a:spcAft>
                <a:spcPct val="0"/>
              </a:spcAft>
              <a:buChar char="-"/>
              <a:defRPr sz="1200">
                <a:solidFill>
                  <a:schemeClr val="tx1"/>
                </a:solidFill>
                <a:latin typeface="+mn-lt"/>
              </a:defRPr>
            </a:lvl8pPr>
            <a:lvl9pPr marL="3451225" indent="-182563" algn="l" rtl="0" eaLnBrk="1" fontAlgn="base" hangingPunct="1">
              <a:lnSpc>
                <a:spcPct val="110000"/>
              </a:lnSpc>
              <a:spcBef>
                <a:spcPct val="0"/>
              </a:spcBef>
              <a:spcAft>
                <a:spcPct val="0"/>
              </a:spcAft>
              <a:buChar char="-"/>
              <a:defRPr sz="1200">
                <a:solidFill>
                  <a:schemeClr val="tx1"/>
                </a:solidFill>
                <a:latin typeface="+mn-lt"/>
              </a:defRPr>
            </a:lvl9pPr>
          </a:lstStyle>
          <a:p>
            <a:r>
              <a:rPr lang="de-DE" dirty="0"/>
              <a:t>Standards für Wissenschaftlichkeit</a:t>
            </a:r>
          </a:p>
          <a:p>
            <a:r>
              <a:rPr lang="de-DE" dirty="0"/>
              <a:t>Standards für gute wissenschaftliche Arbeit </a:t>
            </a:r>
          </a:p>
          <a:p>
            <a:endParaRPr lang="de-DE" dirty="0"/>
          </a:p>
          <a:p>
            <a:endParaRPr lang="de-DE" dirty="0"/>
          </a:p>
          <a:p>
            <a:endParaRPr lang="de-DE" dirty="0"/>
          </a:p>
        </p:txBody>
      </p:sp>
    </p:spTree>
    <p:extLst>
      <p:ext uri="{BB962C8B-B14F-4D97-AF65-F5344CB8AC3E}">
        <p14:creationId xmlns:p14="http://schemas.microsoft.com/office/powerpoint/2010/main" val="227708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C787-BCFA-4324-928C-D757053A4C8E}"/>
              </a:ext>
            </a:extLst>
          </p:cNvPr>
          <p:cNvSpPr>
            <a:spLocks noGrp="1"/>
          </p:cNvSpPr>
          <p:nvPr>
            <p:ph type="title"/>
          </p:nvPr>
        </p:nvSpPr>
        <p:spPr/>
        <p:txBody>
          <a:bodyPr/>
          <a:lstStyle/>
          <a:p>
            <a:r>
              <a:rPr lang="de-DE" dirty="0"/>
              <a:t>Konkretisierung eines Forschungsproblems</a:t>
            </a:r>
          </a:p>
        </p:txBody>
      </p:sp>
      <p:sp>
        <p:nvSpPr>
          <p:cNvPr id="3" name="Text Placeholder 2">
            <a:extLst>
              <a:ext uri="{FF2B5EF4-FFF2-40B4-BE49-F238E27FC236}">
                <a16:creationId xmlns:a16="http://schemas.microsoft.com/office/drawing/2014/main" id="{98DEA37D-D79B-4EE7-B804-70218114797F}"/>
              </a:ext>
            </a:extLst>
          </p:cNvPr>
          <p:cNvSpPr>
            <a:spLocks noGrp="1"/>
          </p:cNvSpPr>
          <p:nvPr>
            <p:ph type="body" sz="quarter" idx="10"/>
          </p:nvPr>
        </p:nvSpPr>
        <p:spPr/>
        <p:txBody>
          <a:bodyPr/>
          <a:lstStyle/>
          <a:p>
            <a:pPr marL="0" indent="0">
              <a:buNone/>
            </a:pPr>
            <a:r>
              <a:rPr lang="de-DE" sz="1600" b="1" kern="0" dirty="0"/>
              <a:t>Zum Beispiel:</a:t>
            </a:r>
          </a:p>
          <a:p>
            <a:pPr marL="0" indent="0">
              <a:buNone/>
            </a:pPr>
            <a:r>
              <a:rPr lang="de-DE" sz="1600" kern="0" dirty="0"/>
              <a:t>Wie wirkt sich emotionales Unterrichtsmaterial auf das Lernen und das Interesse von Schülerinnen und Schülern aus?</a:t>
            </a:r>
          </a:p>
          <a:p>
            <a:pPr marL="0" indent="0">
              <a:buNone/>
            </a:pPr>
            <a:endParaRPr lang="de-DE" sz="1600" b="1" kern="0" dirty="0"/>
          </a:p>
          <a:p>
            <a:pPr marL="0" indent="0">
              <a:buNone/>
            </a:pPr>
            <a:r>
              <a:rPr lang="de-DE" sz="1600" b="1" kern="0" dirty="0"/>
              <a:t>Warum?</a:t>
            </a:r>
          </a:p>
          <a:p>
            <a:pPr>
              <a:buFontTx/>
              <a:buChar char="-"/>
            </a:pPr>
            <a:r>
              <a:rPr lang="de-DE" sz="1600" kern="0" dirty="0"/>
              <a:t>Persönliches Interesse</a:t>
            </a:r>
          </a:p>
          <a:p>
            <a:pPr>
              <a:buFontTx/>
              <a:buChar char="-"/>
            </a:pPr>
            <a:r>
              <a:rPr lang="de-DE" sz="1600" kern="0" dirty="0"/>
              <a:t>Vorkenntnisse </a:t>
            </a:r>
          </a:p>
          <a:p>
            <a:pPr>
              <a:buFontTx/>
              <a:buChar char="-"/>
            </a:pPr>
            <a:r>
              <a:rPr lang="de-DE" sz="1600" kern="0" dirty="0"/>
              <a:t>Forschungslücke (themenbezogene Emotionen) </a:t>
            </a:r>
          </a:p>
          <a:p>
            <a:pPr>
              <a:buFontTx/>
              <a:buChar char="-"/>
            </a:pPr>
            <a:endParaRPr lang="de-DE" sz="1600" kern="0" dirty="0"/>
          </a:p>
          <a:p>
            <a:endParaRPr lang="de-DE" sz="1600" dirty="0"/>
          </a:p>
        </p:txBody>
      </p:sp>
      <p:graphicFrame>
        <p:nvGraphicFramePr>
          <p:cNvPr id="4" name="Content Placeholder 3">
            <a:extLst>
              <a:ext uri="{FF2B5EF4-FFF2-40B4-BE49-F238E27FC236}">
                <a16:creationId xmlns:a16="http://schemas.microsoft.com/office/drawing/2014/main" id="{D031329F-CB98-40EB-9FEB-0BEF2AA4BC92}"/>
              </a:ext>
            </a:extLst>
          </p:cNvPr>
          <p:cNvGraphicFramePr>
            <a:graphicFrameLocks noGrp="1"/>
          </p:cNvGraphicFramePr>
          <p:nvPr>
            <p:extLst>
              <p:ext uri="{D42A27DB-BD31-4B8C-83A1-F6EECF244321}">
                <p14:modId xmlns:p14="http://schemas.microsoft.com/office/powerpoint/2010/main" val="3561840135"/>
              </p:ext>
            </p:extLst>
          </p:nvPr>
        </p:nvGraphicFramePr>
        <p:xfrm>
          <a:off x="3275856" y="1707654"/>
          <a:ext cx="5531033" cy="3331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8764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5B83-CD6B-4BFC-A6C4-D3020B0E3784}"/>
              </a:ext>
            </a:extLst>
          </p:cNvPr>
          <p:cNvSpPr>
            <a:spLocks noGrp="1"/>
          </p:cNvSpPr>
          <p:nvPr>
            <p:ph type="title"/>
          </p:nvPr>
        </p:nvSpPr>
        <p:spPr/>
        <p:txBody>
          <a:bodyPr/>
          <a:lstStyle/>
          <a:p>
            <a:r>
              <a:rPr lang="de-DE" sz="2400" dirty="0"/>
              <a:t>Werkstatt: Literaturrecherche vorbereiten und beginnen</a:t>
            </a:r>
          </a:p>
        </p:txBody>
      </p:sp>
      <p:sp>
        <p:nvSpPr>
          <p:cNvPr id="3" name="Text Placeholder 2">
            <a:extLst>
              <a:ext uri="{FF2B5EF4-FFF2-40B4-BE49-F238E27FC236}">
                <a16:creationId xmlns:a16="http://schemas.microsoft.com/office/drawing/2014/main" id="{7536FF92-71E6-467F-A3D0-D2FFCDBEC470}"/>
              </a:ext>
            </a:extLst>
          </p:cNvPr>
          <p:cNvSpPr>
            <a:spLocks noGrp="1"/>
          </p:cNvSpPr>
          <p:nvPr>
            <p:ph type="body" sz="quarter" idx="10"/>
          </p:nvPr>
        </p:nvSpPr>
        <p:spPr/>
        <p:txBody>
          <a:bodyPr/>
          <a:lstStyle/>
          <a:p>
            <a:pPr marL="0" lvl="0" indent="0">
              <a:buClr>
                <a:schemeClr val="tx2"/>
              </a:buClr>
              <a:buNone/>
            </a:pPr>
            <a:r>
              <a:rPr lang="de-DE" sz="1400" dirty="0"/>
              <a:t>Vorüberlegungen</a:t>
            </a:r>
          </a:p>
          <a:p>
            <a:pPr marL="457200" lvl="0" indent="-457200">
              <a:buClr>
                <a:schemeClr val="tx2"/>
              </a:buClr>
              <a:buFont typeface="+mj-lt"/>
              <a:buAutoNum type="arabicPeriod"/>
            </a:pPr>
            <a:r>
              <a:rPr lang="de-DE" sz="1400" dirty="0"/>
              <a:t>Tauschen Sie sich zu ihrem jeweiligen Themengebiet aus und erstellen Sie alleine oder gemeinsam eine </a:t>
            </a:r>
            <a:r>
              <a:rPr lang="de-DE" sz="1400" dirty="0" err="1"/>
              <a:t>Mind-Map</a:t>
            </a:r>
            <a:r>
              <a:rPr lang="de-DE" sz="1400" dirty="0"/>
              <a:t> zu dem Thema: Welche Bereiche, Unterthemen gehören zu dem Themengebiet </a:t>
            </a:r>
          </a:p>
          <a:p>
            <a:pPr marL="457200" lvl="0" indent="-457200">
              <a:buClr>
                <a:schemeClr val="tx2"/>
              </a:buClr>
              <a:buFont typeface="+mj-lt"/>
              <a:buAutoNum type="arabicPeriod"/>
            </a:pPr>
            <a:r>
              <a:rPr lang="de-DE" sz="1400" dirty="0"/>
              <a:t>Konkretisieren Sie ein Forschungsproblem, das sich aus dem Überthema ableiten lässt </a:t>
            </a:r>
          </a:p>
          <a:p>
            <a:pPr marL="0" lvl="0" indent="0">
              <a:buClr>
                <a:schemeClr val="tx2"/>
              </a:buClr>
              <a:buNone/>
            </a:pPr>
            <a:endParaRPr lang="de-DE" sz="1400" dirty="0"/>
          </a:p>
          <a:p>
            <a:pPr marL="0" lvl="0" indent="0">
              <a:buClr>
                <a:schemeClr val="tx2"/>
              </a:buClr>
              <a:buNone/>
            </a:pPr>
            <a:r>
              <a:rPr lang="de-DE" sz="1400" dirty="0"/>
              <a:t>Literaturrecherche</a:t>
            </a:r>
          </a:p>
          <a:p>
            <a:pPr marL="457200" lvl="0" indent="-457200">
              <a:buClr>
                <a:schemeClr val="tx2"/>
              </a:buClr>
              <a:buFont typeface="+mj-lt"/>
              <a:buAutoNum type="arabicPeriod"/>
            </a:pPr>
            <a:r>
              <a:rPr lang="de-DE" sz="1400" dirty="0"/>
              <a:t>Überlegen Sie sich anhand des Mindmaps primäre und sekundäre Suchbegriffe, mit denen Sie ihre Suche starten möchten </a:t>
            </a:r>
          </a:p>
          <a:p>
            <a:pPr marL="457200" lvl="0" indent="-457200">
              <a:buClr>
                <a:schemeClr val="tx2"/>
              </a:buClr>
              <a:buFont typeface="+mj-lt"/>
              <a:buAutoNum type="arabicPeriod"/>
            </a:pPr>
            <a:r>
              <a:rPr lang="de-DE" sz="1400" dirty="0"/>
              <a:t>Suchen Sie nach zwei der definierten Schlagworte und identifizieren Sie 1-2 Artikel, die Sie für relevant halten </a:t>
            </a:r>
          </a:p>
          <a:p>
            <a:pPr marL="457200" lvl="0" indent="-457200">
              <a:buClr>
                <a:schemeClr val="tx2"/>
              </a:buClr>
              <a:buFont typeface="+mj-lt"/>
              <a:buAutoNum type="arabicPeriod"/>
            </a:pPr>
            <a:r>
              <a:rPr lang="de-DE" sz="1400" dirty="0"/>
              <a:t>Ordnen Sie den/die Artikel ihrer Mindmap zu. Passen Sie ggf. die Mindmap an </a:t>
            </a:r>
          </a:p>
          <a:p>
            <a:pPr marL="0" indent="0">
              <a:buNone/>
            </a:pPr>
            <a:endParaRPr lang="de-DE" sz="1400" dirty="0"/>
          </a:p>
          <a:p>
            <a:endParaRPr lang="de-DE" sz="1400" dirty="0"/>
          </a:p>
        </p:txBody>
      </p:sp>
    </p:spTree>
    <p:extLst>
      <p:ext uri="{BB962C8B-B14F-4D97-AF65-F5344CB8AC3E}">
        <p14:creationId xmlns:p14="http://schemas.microsoft.com/office/powerpoint/2010/main" val="2027992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dirty="0"/>
              <a:t>Nächste Woche: Zitieren</a:t>
            </a:r>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p:txBody>
          <a:bodyPr/>
          <a:lstStyle/>
          <a:p>
            <a:pPr marL="523875" lvl="1" indent="-342900">
              <a:buFont typeface="+mj-lt"/>
              <a:buAutoNum type="arabicPeriod"/>
            </a:pPr>
            <a:r>
              <a:rPr lang="de-DE" sz="1600" dirty="0">
                <a:latin typeface="+mj-lt"/>
              </a:rPr>
              <a:t>Suchen Sie nach einem </a:t>
            </a:r>
            <a:r>
              <a:rPr lang="de-DE" sz="1600" b="1" dirty="0">
                <a:latin typeface="+mj-lt"/>
              </a:rPr>
              <a:t>Buch + Zeitschriftenartikel + Übersichtsartikel</a:t>
            </a:r>
            <a:r>
              <a:rPr lang="de-DE" sz="1600" dirty="0">
                <a:latin typeface="+mj-lt"/>
              </a:rPr>
              <a:t> zu ihrem Forschungsproblem</a:t>
            </a:r>
          </a:p>
          <a:p>
            <a:pPr marL="523875" lvl="1" indent="-342900">
              <a:buFont typeface="+mj-lt"/>
              <a:buAutoNum type="arabicPeriod"/>
            </a:pPr>
            <a:r>
              <a:rPr lang="de-DE" sz="1600" dirty="0"/>
              <a:t>Schauen Sie sich die Online-Tutorials der Literaturverwaltungsprogramme </a:t>
            </a:r>
            <a:r>
              <a:rPr lang="de-DE" sz="1600" dirty="0" err="1"/>
              <a:t>Citavi</a:t>
            </a:r>
            <a:r>
              <a:rPr lang="de-DE" sz="1600" dirty="0"/>
              <a:t> und </a:t>
            </a:r>
            <a:r>
              <a:rPr lang="de-DE" sz="1600" dirty="0" err="1"/>
              <a:t>Zotero</a:t>
            </a:r>
            <a:r>
              <a:rPr lang="de-DE" sz="1600" dirty="0"/>
              <a:t> / </a:t>
            </a:r>
            <a:r>
              <a:rPr lang="de-DE" sz="1600" dirty="0" err="1"/>
              <a:t>ZoteroBib</a:t>
            </a:r>
            <a:r>
              <a:rPr lang="de-DE" sz="1600" dirty="0"/>
              <a:t> an:</a:t>
            </a:r>
          </a:p>
          <a:p>
            <a:pPr marL="923925" lvl="2" indent="-342900">
              <a:buFont typeface="+mj-lt"/>
              <a:buAutoNum type="arabicPeriod"/>
            </a:pPr>
            <a:r>
              <a:rPr lang="de-DE" sz="1200" dirty="0">
                <a:latin typeface="+mj-lt"/>
                <a:hlinkClick r:id="rId2"/>
              </a:rPr>
              <a:t>https://www.ub.tu-dortmund.de/literatursuche/citavi.html </a:t>
            </a:r>
            <a:r>
              <a:rPr lang="de-DE" sz="1200" dirty="0"/>
              <a:t>oder </a:t>
            </a:r>
            <a:r>
              <a:rPr lang="de-DE" sz="1200" dirty="0">
                <a:latin typeface="+mj-lt"/>
                <a:hlinkClick r:id="rId2"/>
              </a:rPr>
              <a:t>https://www.youtube.com/watch?v=Xu-xPwUBWGU&amp;list=PLZt0KjrejkY1ik9cr31hZW6ctsd3eoYSX</a:t>
            </a:r>
          </a:p>
          <a:p>
            <a:pPr marL="923925" lvl="2" indent="-342900">
              <a:buFont typeface="+mj-lt"/>
              <a:buAutoNum type="arabicPeriod"/>
            </a:pPr>
            <a:r>
              <a:rPr lang="de-DE" sz="1200" dirty="0">
                <a:latin typeface="+mj-lt"/>
                <a:hlinkClick r:id="rId3"/>
              </a:rPr>
              <a:t>https://www.youtube.com/watch?v=PqQp_oUUY5w </a:t>
            </a:r>
            <a:endParaRPr lang="de-DE" sz="1200" dirty="0">
              <a:latin typeface="+mj-lt"/>
            </a:endParaRPr>
          </a:p>
          <a:p>
            <a:pPr marL="523875" lvl="1" indent="-342900">
              <a:buFont typeface="+mj-lt"/>
              <a:buAutoNum type="arabicPeriod"/>
            </a:pPr>
            <a:r>
              <a:rPr lang="de-DE" sz="1600" dirty="0"/>
              <a:t>Entscheiden Sie sich für ein Programm und installieren Sie dieses auf ihrem Laptop</a:t>
            </a:r>
          </a:p>
          <a:p>
            <a:pPr marL="180975" lvl="1" indent="0">
              <a:buNone/>
            </a:pPr>
            <a:r>
              <a:rPr lang="de-DE" sz="1600" i="1" dirty="0"/>
              <a:t>Ich persönlich arbeite mit </a:t>
            </a:r>
            <a:r>
              <a:rPr lang="de-DE" sz="1600" i="1" dirty="0" err="1"/>
              <a:t>Zotero</a:t>
            </a:r>
            <a:r>
              <a:rPr lang="de-DE" sz="1600" i="1" dirty="0"/>
              <a:t> und kann dazu am besten Hilfestellung geben, es gibt aber online viele Informationsmaterialien und Hilfestellungen</a:t>
            </a:r>
          </a:p>
        </p:txBody>
      </p:sp>
    </p:spTree>
    <p:extLst>
      <p:ext uri="{BB962C8B-B14F-4D97-AF65-F5344CB8AC3E}">
        <p14:creationId xmlns:p14="http://schemas.microsoft.com/office/powerpoint/2010/main" val="201591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F3402-6E1A-447B-A6B1-3D553FCF5C45}"/>
              </a:ext>
            </a:extLst>
          </p:cNvPr>
          <p:cNvSpPr>
            <a:spLocks noGrp="1"/>
          </p:cNvSpPr>
          <p:nvPr>
            <p:ph type="title"/>
          </p:nvPr>
        </p:nvSpPr>
        <p:spPr/>
        <p:txBody>
          <a:bodyPr/>
          <a:lstStyle/>
          <a:p>
            <a:r>
              <a:rPr lang="de-DE" dirty="0"/>
              <a:t>Ziele der heutigen Sitzung</a:t>
            </a:r>
            <a:endParaRPr lang="en-US" dirty="0"/>
          </a:p>
        </p:txBody>
      </p:sp>
      <p:sp>
        <p:nvSpPr>
          <p:cNvPr id="3" name="Text Placeholder 2">
            <a:extLst>
              <a:ext uri="{FF2B5EF4-FFF2-40B4-BE49-F238E27FC236}">
                <a16:creationId xmlns:a16="http://schemas.microsoft.com/office/drawing/2014/main" id="{C4370FF5-5284-4B2C-9F6B-C076FA0221E1}"/>
              </a:ext>
            </a:extLst>
          </p:cNvPr>
          <p:cNvSpPr>
            <a:spLocks noGrp="1"/>
          </p:cNvSpPr>
          <p:nvPr>
            <p:ph type="body" sz="quarter" idx="10"/>
          </p:nvPr>
        </p:nvSpPr>
        <p:spPr/>
        <p:txBody>
          <a:bodyPr/>
          <a:lstStyle/>
          <a:p>
            <a:r>
              <a:rPr lang="de-DE" sz="1800" dirty="0"/>
              <a:t>Lernziele: Sie können:</a:t>
            </a:r>
          </a:p>
          <a:p>
            <a:pPr lvl="1"/>
            <a:r>
              <a:rPr lang="de-DE" sz="2000" dirty="0"/>
              <a:t>ein Forschungsthema auswählen</a:t>
            </a:r>
          </a:p>
          <a:p>
            <a:pPr lvl="1"/>
            <a:r>
              <a:rPr lang="de-DE" sz="2000" dirty="0"/>
              <a:t>Fragestellungen entwickeln</a:t>
            </a:r>
          </a:p>
          <a:p>
            <a:pPr lvl="1"/>
            <a:r>
              <a:rPr lang="de-DE" sz="2000" dirty="0"/>
              <a:t>Sie sind  in der Lage, die Literaturrecherche inhaltlich sinnvoll vorzubereiten und erste Artikel zu ihren Themengebieten zu finden.</a:t>
            </a:r>
          </a:p>
          <a:p>
            <a:pPr lvl="1"/>
            <a:endParaRPr lang="de-DE" sz="2000" dirty="0"/>
          </a:p>
        </p:txBody>
      </p:sp>
    </p:spTree>
    <p:extLst>
      <p:ext uri="{BB962C8B-B14F-4D97-AF65-F5344CB8AC3E}">
        <p14:creationId xmlns:p14="http://schemas.microsoft.com/office/powerpoint/2010/main" val="1787210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914-8A55-4EFF-BA36-3B14107309A3}"/>
              </a:ext>
            </a:extLst>
          </p:cNvPr>
          <p:cNvSpPr>
            <a:spLocks noGrp="1"/>
          </p:cNvSpPr>
          <p:nvPr>
            <p:ph type="title"/>
          </p:nvPr>
        </p:nvSpPr>
        <p:spPr/>
        <p:txBody>
          <a:bodyPr/>
          <a:lstStyle/>
          <a:p>
            <a:r>
              <a:rPr lang="de-DE" dirty="0"/>
              <a:t>Thema und Problem</a:t>
            </a:r>
          </a:p>
        </p:txBody>
      </p:sp>
      <p:sp>
        <p:nvSpPr>
          <p:cNvPr id="3" name="Text Placeholder 2">
            <a:extLst>
              <a:ext uri="{FF2B5EF4-FFF2-40B4-BE49-F238E27FC236}">
                <a16:creationId xmlns:a16="http://schemas.microsoft.com/office/drawing/2014/main" id="{F442C078-C459-4891-B86F-B05A5B0ECDE0}"/>
              </a:ext>
            </a:extLst>
          </p:cNvPr>
          <p:cNvSpPr>
            <a:spLocks noGrp="1"/>
          </p:cNvSpPr>
          <p:nvPr>
            <p:ph type="body" sz="quarter" idx="10"/>
          </p:nvPr>
        </p:nvSpPr>
        <p:spPr/>
        <p:txBody>
          <a:bodyPr/>
          <a:lstStyle/>
          <a:p>
            <a:pPr marL="0" indent="0">
              <a:buNone/>
            </a:pPr>
            <a:r>
              <a:rPr lang="de-DE" sz="1200" b="1" dirty="0"/>
              <a:t>Wahl des Themas? </a:t>
            </a:r>
          </a:p>
          <a:p>
            <a:r>
              <a:rPr lang="de-DE" sz="1200" dirty="0"/>
              <a:t>Persönliches Interesse</a:t>
            </a:r>
          </a:p>
          <a:p>
            <a:r>
              <a:rPr lang="de-DE" sz="1200" dirty="0"/>
              <a:t>Methodische und theoretische Vorkenntnisse zum Thema</a:t>
            </a:r>
          </a:p>
          <a:p>
            <a:r>
              <a:rPr lang="de-DE" sz="1200" dirty="0"/>
              <a:t>Relevanz (wissenschaftlich / praktisch) </a:t>
            </a:r>
          </a:p>
          <a:p>
            <a:r>
              <a:rPr lang="de-DE" sz="1200" dirty="0"/>
              <a:t>Empirische Untersuchbarkeit (Ethik, Aufwand, Zeit, Kosten)</a:t>
            </a:r>
          </a:p>
          <a:p>
            <a:r>
              <a:rPr lang="de-DE" sz="1200" dirty="0"/>
              <a:t>Betreuungsangebot</a:t>
            </a:r>
          </a:p>
          <a:p>
            <a:r>
              <a:rPr lang="de-DE" sz="1200" dirty="0"/>
              <a:t>Unterschiedliche Herangehensweisen (theoretisch-systematisch, empirisch- qualitativ, empirisch-quantitativ)</a:t>
            </a:r>
          </a:p>
          <a:p>
            <a:endParaRPr lang="de-DE" sz="1200" dirty="0"/>
          </a:p>
          <a:p>
            <a:endParaRPr lang="de-DE" sz="1200" dirty="0"/>
          </a:p>
        </p:txBody>
      </p:sp>
      <p:pic>
        <p:nvPicPr>
          <p:cNvPr id="4" name="Picture 2" descr="Related image">
            <a:extLst>
              <a:ext uri="{FF2B5EF4-FFF2-40B4-BE49-F238E27FC236}">
                <a16:creationId xmlns:a16="http://schemas.microsoft.com/office/drawing/2014/main" id="{7B670D91-5F27-405C-8847-4CC9B1C59C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219822"/>
            <a:ext cx="1327582" cy="132758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2" descr="Related image">
            <a:extLst>
              <a:ext uri="{FF2B5EF4-FFF2-40B4-BE49-F238E27FC236}">
                <a16:creationId xmlns:a16="http://schemas.microsoft.com/office/drawing/2014/main" id="{8DE491F8-A0C3-40DF-BEE3-04E0338CFAFB}"/>
              </a:ext>
            </a:extLst>
          </p:cNvPr>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7620" r="13396"/>
          <a:stretch/>
        </p:blipFill>
        <p:spPr bwMode="auto">
          <a:xfrm flipH="1">
            <a:off x="1961980" y="3340655"/>
            <a:ext cx="1251858" cy="1298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76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914-8A55-4EFF-BA36-3B14107309A3}"/>
              </a:ext>
            </a:extLst>
          </p:cNvPr>
          <p:cNvSpPr>
            <a:spLocks noGrp="1"/>
          </p:cNvSpPr>
          <p:nvPr>
            <p:ph type="title"/>
          </p:nvPr>
        </p:nvSpPr>
        <p:spPr/>
        <p:txBody>
          <a:bodyPr/>
          <a:lstStyle/>
          <a:p>
            <a:r>
              <a:rPr lang="de-DE" dirty="0"/>
              <a:t>Thema und Problem</a:t>
            </a:r>
          </a:p>
        </p:txBody>
      </p:sp>
      <p:sp>
        <p:nvSpPr>
          <p:cNvPr id="3" name="Text Placeholder 2">
            <a:extLst>
              <a:ext uri="{FF2B5EF4-FFF2-40B4-BE49-F238E27FC236}">
                <a16:creationId xmlns:a16="http://schemas.microsoft.com/office/drawing/2014/main" id="{F442C078-C459-4891-B86F-B05A5B0ECDE0}"/>
              </a:ext>
            </a:extLst>
          </p:cNvPr>
          <p:cNvSpPr>
            <a:spLocks noGrp="1"/>
          </p:cNvSpPr>
          <p:nvPr>
            <p:ph type="body" sz="quarter" idx="10"/>
          </p:nvPr>
        </p:nvSpPr>
        <p:spPr/>
        <p:txBody>
          <a:bodyPr/>
          <a:lstStyle/>
          <a:p>
            <a:pPr marL="0" indent="0">
              <a:buNone/>
            </a:pPr>
            <a:r>
              <a:rPr lang="de-DE" sz="1400" b="1" dirty="0"/>
              <a:t>Forschungsthema</a:t>
            </a:r>
            <a:r>
              <a:rPr lang="de-DE" sz="1400" dirty="0"/>
              <a:t>: Untersuchungsgegenstand</a:t>
            </a:r>
          </a:p>
          <a:p>
            <a:pPr marL="0" indent="0">
              <a:buNone/>
            </a:pPr>
            <a:r>
              <a:rPr lang="de-DE" sz="1400" b="1" dirty="0"/>
              <a:t>Forschungsproblem</a:t>
            </a:r>
            <a:r>
              <a:rPr lang="de-DE" sz="1400" dirty="0"/>
              <a:t>: Konkrete Fragestellungen, die in Hypothesen ausdifferenziert sind</a:t>
            </a:r>
          </a:p>
        </p:txBody>
      </p:sp>
      <p:pic>
        <p:nvPicPr>
          <p:cNvPr id="4" name="Picture 4" descr="Related image">
            <a:extLst>
              <a:ext uri="{FF2B5EF4-FFF2-40B4-BE49-F238E27FC236}">
                <a16:creationId xmlns:a16="http://schemas.microsoft.com/office/drawing/2014/main" id="{3E6153FC-10C7-4237-9427-C48B3DBBCAF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44266" y="2918520"/>
            <a:ext cx="1988436" cy="1491328"/>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pieren 18">
            <a:extLst>
              <a:ext uri="{FF2B5EF4-FFF2-40B4-BE49-F238E27FC236}">
                <a16:creationId xmlns:a16="http://schemas.microsoft.com/office/drawing/2014/main" id="{B9FD718A-76F4-4EC5-9997-72E86198175E}"/>
              </a:ext>
            </a:extLst>
          </p:cNvPr>
          <p:cNvGrpSpPr/>
          <p:nvPr/>
        </p:nvGrpSpPr>
        <p:grpSpPr>
          <a:xfrm>
            <a:off x="2051720" y="2067694"/>
            <a:ext cx="6993380" cy="2861539"/>
            <a:chOff x="156845" y="2152148"/>
            <a:chExt cx="8888254" cy="4369030"/>
          </a:xfrm>
        </p:grpSpPr>
        <p:sp>
          <p:nvSpPr>
            <p:cNvPr id="6" name="Abgerundete rechteckige Legende 3">
              <a:extLst>
                <a:ext uri="{FF2B5EF4-FFF2-40B4-BE49-F238E27FC236}">
                  <a16:creationId xmlns:a16="http://schemas.microsoft.com/office/drawing/2014/main" id="{9A4182C8-F675-4AD7-86ED-7DD1AB152C01}"/>
                </a:ext>
              </a:extLst>
            </p:cNvPr>
            <p:cNvSpPr/>
            <p:nvPr/>
          </p:nvSpPr>
          <p:spPr bwMode="auto">
            <a:xfrm>
              <a:off x="5816690" y="3210864"/>
              <a:ext cx="2865666" cy="744057"/>
            </a:xfrm>
            <a:prstGeom prst="wedgeRoundRectCallout">
              <a:avLst>
                <a:gd name="adj1" fmla="val -55394"/>
                <a:gd name="adj2" fmla="val 3582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Unterrichtsqualität</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7" name="Abgerundete rechteckige Legende 4">
              <a:extLst>
                <a:ext uri="{FF2B5EF4-FFF2-40B4-BE49-F238E27FC236}">
                  <a16:creationId xmlns:a16="http://schemas.microsoft.com/office/drawing/2014/main" id="{924EEA76-73A4-40DD-A76E-41E69DDC53A6}"/>
                </a:ext>
              </a:extLst>
            </p:cNvPr>
            <p:cNvSpPr/>
            <p:nvPr/>
          </p:nvSpPr>
          <p:spPr bwMode="auto">
            <a:xfrm>
              <a:off x="410435" y="3229448"/>
              <a:ext cx="2865666" cy="744057"/>
            </a:xfrm>
            <a:prstGeom prst="wedgeRoundRectCallout">
              <a:avLst>
                <a:gd name="adj1" fmla="val 54388"/>
                <a:gd name="adj2" fmla="val 46070"/>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Brauchen wir eine neue Unterrichtskultur?</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8" name="Abgerundete rechteckige Legende 5">
              <a:extLst>
                <a:ext uri="{FF2B5EF4-FFF2-40B4-BE49-F238E27FC236}">
                  <a16:creationId xmlns:a16="http://schemas.microsoft.com/office/drawing/2014/main" id="{F7140577-797A-48C6-B0D7-49D45D093FDF}"/>
                </a:ext>
              </a:extLst>
            </p:cNvPr>
            <p:cNvSpPr/>
            <p:nvPr/>
          </p:nvSpPr>
          <p:spPr bwMode="auto">
            <a:xfrm>
              <a:off x="1062127" y="5666987"/>
              <a:ext cx="2441622" cy="744057"/>
            </a:xfrm>
            <a:prstGeom prst="wedgeRoundRectCallout">
              <a:avLst>
                <a:gd name="adj1" fmla="val 64365"/>
                <a:gd name="adj2" fmla="val -4024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200" b="1" dirty="0">
                  <a:solidFill>
                    <a:schemeClr val="bg1">
                      <a:lumMod val="10000"/>
                    </a:schemeClr>
                  </a:solidFill>
                  <a:latin typeface="Arial" pitchFamily="-109" charset="0"/>
                  <a:ea typeface="ＭＳ Ｐゴシック" pitchFamily="-109" charset="-128"/>
                  <a:cs typeface="ＭＳ Ｐゴシック" pitchFamily="-109" charset="-128"/>
                </a:rPr>
                <a:t>Determinanten von Schulleistung</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9" name="Abgerundete rechteckige Legende 6">
              <a:extLst>
                <a:ext uri="{FF2B5EF4-FFF2-40B4-BE49-F238E27FC236}">
                  <a16:creationId xmlns:a16="http://schemas.microsoft.com/office/drawing/2014/main" id="{5335DDBE-80C2-4D7B-BD41-2B002AA002DD}"/>
                </a:ext>
              </a:extLst>
            </p:cNvPr>
            <p:cNvSpPr/>
            <p:nvPr/>
          </p:nvSpPr>
          <p:spPr bwMode="auto">
            <a:xfrm>
              <a:off x="5683149" y="5585008"/>
              <a:ext cx="2865666" cy="936170"/>
            </a:xfrm>
            <a:prstGeom prst="wedgeRoundRectCallout">
              <a:avLst>
                <a:gd name="adj1" fmla="val -61472"/>
                <a:gd name="adj2" fmla="val -33725"/>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200" b="1" dirty="0">
                  <a:solidFill>
                    <a:schemeClr val="bg1">
                      <a:lumMod val="10000"/>
                    </a:schemeClr>
                  </a:solidFill>
                  <a:latin typeface="Arial" pitchFamily="-109" charset="0"/>
                  <a:ea typeface="ＭＳ Ｐゴシック" pitchFamily="-109" charset="-128"/>
                  <a:cs typeface="ＭＳ Ｐゴシック" pitchFamily="-109" charset="-128"/>
                </a:rPr>
                <a:t>Was sind die Determinanten von Schulleistung?</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0" name="Abgerundete rechteckige Legende 7">
              <a:extLst>
                <a:ext uri="{FF2B5EF4-FFF2-40B4-BE49-F238E27FC236}">
                  <a16:creationId xmlns:a16="http://schemas.microsoft.com/office/drawing/2014/main" id="{EE991CBA-FCF9-49CD-A524-4564CBBACA27}"/>
                </a:ext>
              </a:extLst>
            </p:cNvPr>
            <p:cNvSpPr/>
            <p:nvPr/>
          </p:nvSpPr>
          <p:spPr bwMode="auto">
            <a:xfrm>
              <a:off x="1747793" y="2342912"/>
              <a:ext cx="2013858" cy="589745"/>
            </a:xfrm>
            <a:prstGeom prst="wedgeRoundRectCallout">
              <a:avLst>
                <a:gd name="adj1" fmla="val 42694"/>
                <a:gd name="adj2" fmla="val 83547"/>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Leistungsangst</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1" name="Abgerundete rechteckige Legende 8">
              <a:extLst>
                <a:ext uri="{FF2B5EF4-FFF2-40B4-BE49-F238E27FC236}">
                  <a16:creationId xmlns:a16="http://schemas.microsoft.com/office/drawing/2014/main" id="{FC2CCDCF-28FB-4E57-9953-5C3FD1DE469F}"/>
                </a:ext>
              </a:extLst>
            </p:cNvPr>
            <p:cNvSpPr/>
            <p:nvPr/>
          </p:nvSpPr>
          <p:spPr bwMode="auto">
            <a:xfrm>
              <a:off x="4114798" y="2152148"/>
              <a:ext cx="4129271" cy="744057"/>
            </a:xfrm>
            <a:prstGeom prst="wedgeRoundRectCallout">
              <a:avLst>
                <a:gd name="adj1" fmla="val -33900"/>
                <a:gd name="adj2" fmla="val 103128"/>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200" b="1" dirty="0">
                  <a:solidFill>
                    <a:schemeClr val="bg1">
                      <a:lumMod val="10000"/>
                    </a:schemeClr>
                  </a:solidFill>
                  <a:latin typeface="Arial" pitchFamily="-109" charset="0"/>
                  <a:ea typeface="ＭＳ Ｐゴシック" pitchFamily="-109" charset="-128"/>
                  <a:cs typeface="ＭＳ Ｐゴシック" pitchFamily="-109" charset="-128"/>
                </a:rPr>
                <a:t>Trägt das gegliederte Schulsystem zu soz. Ungleichheit bei?</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2" name="Abgerundete rechteckige Legende 12">
              <a:extLst>
                <a:ext uri="{FF2B5EF4-FFF2-40B4-BE49-F238E27FC236}">
                  <a16:creationId xmlns:a16="http://schemas.microsoft.com/office/drawing/2014/main" id="{75FCE200-08C5-4FC6-A79B-EE704BE958FD}"/>
                </a:ext>
              </a:extLst>
            </p:cNvPr>
            <p:cNvSpPr/>
            <p:nvPr/>
          </p:nvSpPr>
          <p:spPr bwMode="auto">
            <a:xfrm>
              <a:off x="6179433" y="4285134"/>
              <a:ext cx="2865666" cy="963052"/>
            </a:xfrm>
            <a:prstGeom prst="wedgeRoundRectCallout">
              <a:avLst>
                <a:gd name="adj1" fmla="val -55394"/>
                <a:gd name="adj2" fmla="val 35829"/>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Berufswahl-entscheidungen von Mädchen und Jungen</a:t>
              </a:r>
              <a:endParaRPr kumimoji="0" lang="en-US" sz="12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sp>
          <p:nvSpPr>
            <p:cNvPr id="13" name="Abgerundete rechteckige Legende 13">
              <a:extLst>
                <a:ext uri="{FF2B5EF4-FFF2-40B4-BE49-F238E27FC236}">
                  <a16:creationId xmlns:a16="http://schemas.microsoft.com/office/drawing/2014/main" id="{BB3B5690-7523-47A8-B2E5-15DD73819F47}"/>
                </a:ext>
              </a:extLst>
            </p:cNvPr>
            <p:cNvSpPr/>
            <p:nvPr/>
          </p:nvSpPr>
          <p:spPr bwMode="auto">
            <a:xfrm>
              <a:off x="156845" y="4345614"/>
              <a:ext cx="3057049" cy="949263"/>
            </a:xfrm>
            <a:prstGeom prst="wedgeRoundRectCallout">
              <a:avLst>
                <a:gd name="adj1" fmla="val 57236"/>
                <a:gd name="adj2" fmla="val 13961"/>
                <a:gd name="adj3" fmla="val 16667"/>
              </a:avLst>
            </a:prstGeom>
            <a:solidFill>
              <a:srgbClr val="92D050"/>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11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rPr>
                <a:t>Welche Faktoren tragen zu Leistungsunterschieden bei Mädchen und Jungen bei?</a:t>
              </a:r>
              <a:endParaRPr kumimoji="0" lang="en-US" sz="1100" b="1" i="0" u="none" strike="noStrike" cap="none" normalizeH="0" baseline="0" dirty="0">
                <a:ln>
                  <a:noFill/>
                </a:ln>
                <a:solidFill>
                  <a:schemeClr val="bg1">
                    <a:lumMod val="10000"/>
                  </a:schemeClr>
                </a:solidFill>
                <a:effectLst/>
                <a:latin typeface="Arial" pitchFamily="-109" charset="0"/>
                <a:ea typeface="ＭＳ Ｐゴシック" pitchFamily="-109" charset="-128"/>
                <a:cs typeface="ＭＳ Ｐゴシック" pitchFamily="-109" charset="-128"/>
              </a:endParaRPr>
            </a:p>
          </p:txBody>
        </p:sp>
      </p:grpSp>
    </p:spTree>
    <p:extLst>
      <p:ext uri="{BB962C8B-B14F-4D97-AF65-F5344CB8AC3E}">
        <p14:creationId xmlns:p14="http://schemas.microsoft.com/office/powerpoint/2010/main" val="25046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out)">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98C8-F0BC-4F2F-9773-1423E8F061E0}"/>
              </a:ext>
            </a:extLst>
          </p:cNvPr>
          <p:cNvSpPr>
            <a:spLocks noGrp="1"/>
          </p:cNvSpPr>
          <p:nvPr>
            <p:ph type="title"/>
          </p:nvPr>
        </p:nvSpPr>
        <p:spPr/>
        <p:txBody>
          <a:bodyPr/>
          <a:lstStyle/>
          <a:p>
            <a:r>
              <a:rPr lang="de-DE" sz="3200" dirty="0">
                <a:solidFill>
                  <a:srgbClr val="92D050"/>
                </a:solidFill>
              </a:rPr>
              <a:t>Herausforderung 1: </a:t>
            </a:r>
            <a:r>
              <a:rPr lang="de-DE" sz="3200" dirty="0">
                <a:solidFill>
                  <a:schemeClr val="tx1"/>
                </a:solidFill>
              </a:rPr>
              <a:t>Zu allgemeine Fragen</a:t>
            </a:r>
            <a:endParaRPr lang="de-DE" dirty="0"/>
          </a:p>
        </p:txBody>
      </p:sp>
      <p:sp>
        <p:nvSpPr>
          <p:cNvPr id="3" name="Text Placeholder 2">
            <a:extLst>
              <a:ext uri="{FF2B5EF4-FFF2-40B4-BE49-F238E27FC236}">
                <a16:creationId xmlns:a16="http://schemas.microsoft.com/office/drawing/2014/main" id="{2E4F4B6B-415B-4CAC-9E83-DFC567108B21}"/>
              </a:ext>
            </a:extLst>
          </p:cNvPr>
          <p:cNvSpPr>
            <a:spLocks noGrp="1"/>
          </p:cNvSpPr>
          <p:nvPr>
            <p:ph type="body" sz="quarter" idx="10"/>
          </p:nvPr>
        </p:nvSpPr>
        <p:spPr/>
        <p:txBody>
          <a:bodyPr/>
          <a:lstStyle/>
          <a:p>
            <a:pPr>
              <a:lnSpc>
                <a:spcPct val="160000"/>
              </a:lnSpc>
            </a:pPr>
            <a:r>
              <a:rPr lang="de-DE" sz="1400" dirty="0"/>
              <a:t>„Welche Rolle spielt Leistungsangst in der Schule?“</a:t>
            </a:r>
          </a:p>
          <a:p>
            <a:pPr lvl="1"/>
            <a:r>
              <a:rPr lang="de-DE" sz="1600" dirty="0"/>
              <a:t>Was ist Leistungsangst? Wovon hängt sie ab? Rolle für was? </a:t>
            </a:r>
          </a:p>
          <a:p>
            <a:pPr lvl="1"/>
            <a:r>
              <a:rPr lang="de-DE" sz="1600" dirty="0"/>
              <a:t>Welche Aspekte von Angst sollen untersucht werden? </a:t>
            </a:r>
            <a:br>
              <a:rPr lang="de-DE" sz="1600" dirty="0"/>
            </a:br>
            <a:r>
              <a:rPr lang="de-DE" sz="1000" dirty="0">
                <a:solidFill>
                  <a:srgbClr val="92D050"/>
                </a:solidFill>
              </a:rPr>
              <a:t>(z.B. Genderunterschiede, Ursachen, Konsequenzen…)</a:t>
            </a:r>
            <a:endParaRPr lang="de-DE" sz="1600" dirty="0">
              <a:solidFill>
                <a:srgbClr val="92D050"/>
              </a:solidFill>
            </a:endParaRPr>
          </a:p>
          <a:p>
            <a:pPr lvl="1"/>
            <a:r>
              <a:rPr lang="de-DE" sz="1600" dirty="0"/>
              <a:t>Wie kann man „Angst“ beobachtbar/messbar machen? </a:t>
            </a:r>
          </a:p>
          <a:p>
            <a:pPr lvl="1"/>
            <a:r>
              <a:rPr lang="de-DE" sz="1600" dirty="0"/>
              <a:t>Was wird in der vorhandenen Forschung untersucht? </a:t>
            </a:r>
          </a:p>
          <a:p>
            <a:pPr lvl="1"/>
            <a:r>
              <a:rPr lang="de-DE" sz="1600" dirty="0"/>
              <a:t>Was sind die Vor- und Nachteile unterschiedlicher Definitionen und Messung von „Angst“? usw.</a:t>
            </a:r>
          </a:p>
          <a:p>
            <a:pPr marL="671512" lvl="2" indent="0">
              <a:buNone/>
            </a:pPr>
            <a:endParaRPr lang="de-DE" sz="1400" dirty="0"/>
          </a:p>
          <a:p>
            <a:endParaRPr lang="de-DE" sz="1400" dirty="0"/>
          </a:p>
        </p:txBody>
      </p:sp>
    </p:spTree>
    <p:extLst>
      <p:ext uri="{BB962C8B-B14F-4D97-AF65-F5344CB8AC3E}">
        <p14:creationId xmlns:p14="http://schemas.microsoft.com/office/powerpoint/2010/main" val="3830102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29946-697E-4351-9D7F-80F938792FCB}"/>
              </a:ext>
            </a:extLst>
          </p:cNvPr>
          <p:cNvSpPr>
            <a:spLocks noGrp="1"/>
          </p:cNvSpPr>
          <p:nvPr>
            <p:ph type="title"/>
          </p:nvPr>
        </p:nvSpPr>
        <p:spPr/>
        <p:txBody>
          <a:bodyPr/>
          <a:lstStyle/>
          <a:p>
            <a:r>
              <a:rPr lang="de-DE" sz="3200" dirty="0">
                <a:solidFill>
                  <a:srgbClr val="92D050"/>
                </a:solidFill>
              </a:rPr>
              <a:t>Herausforderung 2:</a:t>
            </a:r>
            <a:r>
              <a:rPr lang="de-DE" sz="3200" dirty="0">
                <a:solidFill>
                  <a:schemeClr val="tx1"/>
                </a:solidFill>
              </a:rPr>
              <a:t> Zu komplexe Fragen</a:t>
            </a:r>
            <a:endParaRPr lang="de-DE" dirty="0"/>
          </a:p>
        </p:txBody>
      </p:sp>
      <p:sp>
        <p:nvSpPr>
          <p:cNvPr id="3" name="Text Placeholder 2">
            <a:extLst>
              <a:ext uri="{FF2B5EF4-FFF2-40B4-BE49-F238E27FC236}">
                <a16:creationId xmlns:a16="http://schemas.microsoft.com/office/drawing/2014/main" id="{A3BB4D4F-319B-48B2-9511-D598B1890B13}"/>
              </a:ext>
            </a:extLst>
          </p:cNvPr>
          <p:cNvSpPr>
            <a:spLocks noGrp="1"/>
          </p:cNvSpPr>
          <p:nvPr>
            <p:ph type="body" sz="quarter" idx="10"/>
          </p:nvPr>
        </p:nvSpPr>
        <p:spPr/>
        <p:txBody>
          <a:bodyPr/>
          <a:lstStyle/>
          <a:p>
            <a:pPr>
              <a:lnSpc>
                <a:spcPct val="170000"/>
              </a:lnSpc>
            </a:pPr>
            <a:r>
              <a:rPr lang="de-DE" sz="1600" dirty="0"/>
              <a:t>„Wie kann man soz. Ungleichheit reduzieren?“</a:t>
            </a:r>
          </a:p>
          <a:p>
            <a:pPr lvl="1"/>
            <a:r>
              <a:rPr lang="de-DE" sz="1800" dirty="0"/>
              <a:t>Definition? Aspekte? Wirkmechanismen? </a:t>
            </a:r>
          </a:p>
          <a:p>
            <a:endParaRPr lang="de-DE" sz="1600" dirty="0"/>
          </a:p>
        </p:txBody>
      </p:sp>
      <p:sp>
        <p:nvSpPr>
          <p:cNvPr id="4" name="Abgerundete rechteckige Legende 10">
            <a:extLst>
              <a:ext uri="{FF2B5EF4-FFF2-40B4-BE49-F238E27FC236}">
                <a16:creationId xmlns:a16="http://schemas.microsoft.com/office/drawing/2014/main" id="{26BFE536-E593-40F5-B3AA-EBD28EE4F148}"/>
              </a:ext>
            </a:extLst>
          </p:cNvPr>
          <p:cNvSpPr/>
          <p:nvPr/>
        </p:nvSpPr>
        <p:spPr bwMode="auto">
          <a:xfrm>
            <a:off x="205275" y="3075806"/>
            <a:ext cx="2891227" cy="949126"/>
          </a:xfrm>
          <a:prstGeom prst="wedgeRoundRectCallout">
            <a:avLst>
              <a:gd name="adj1" fmla="val 41689"/>
              <a:gd name="adj2" fmla="val -73889"/>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de-DE" sz="1800" b="1" i="1" dirty="0">
                <a:solidFill>
                  <a:schemeClr val="tx1"/>
                </a:solidFill>
                <a:latin typeface="Arial" pitchFamily="-109" charset="0"/>
                <a:ea typeface="ＭＳ Ｐゴシック" pitchFamily="-109" charset="-128"/>
                <a:cs typeface="ＭＳ Ｐゴシック" pitchFamily="-109" charset="-128"/>
              </a:rPr>
              <a:t>Umfassende Literaturrecherchen sind notwendig!</a:t>
            </a:r>
            <a:endParaRPr lang="en-US" sz="1800" b="1" i="1" dirty="0">
              <a:solidFill>
                <a:schemeClr val="tx1"/>
              </a:solidFill>
              <a:latin typeface="Arial" pitchFamily="-109" charset="0"/>
              <a:ea typeface="ＭＳ Ｐゴシック" pitchFamily="-109" charset="-128"/>
              <a:cs typeface="ＭＳ Ｐゴシック" pitchFamily="-109" charset="-128"/>
            </a:endParaRPr>
          </a:p>
        </p:txBody>
      </p:sp>
      <p:sp>
        <p:nvSpPr>
          <p:cNvPr id="5" name="Abgerundete rechteckige Legende 11">
            <a:extLst>
              <a:ext uri="{FF2B5EF4-FFF2-40B4-BE49-F238E27FC236}">
                <a16:creationId xmlns:a16="http://schemas.microsoft.com/office/drawing/2014/main" id="{D04156BE-A538-4CAF-A88D-31339699499F}"/>
              </a:ext>
            </a:extLst>
          </p:cNvPr>
          <p:cNvSpPr/>
          <p:nvPr/>
        </p:nvSpPr>
        <p:spPr bwMode="auto">
          <a:xfrm>
            <a:off x="3518797" y="3075806"/>
            <a:ext cx="5386600" cy="949126"/>
          </a:xfrm>
          <a:prstGeom prst="wedgeRoundRectCallout">
            <a:avLst>
              <a:gd name="adj1" fmla="val 5497"/>
              <a:gd name="adj2" fmla="val -77548"/>
              <a:gd name="adj3" fmla="val 16667"/>
            </a:avLst>
          </a:prstGeom>
          <a:solidFill>
            <a:schemeClr val="bg2">
              <a:lumMod val="60000"/>
              <a:lumOff val="40000"/>
            </a:schemeClr>
          </a:solidFill>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square" lIns="91440" tIns="45720" rIns="91440" bIns="45720" numCol="1" rtlCol="0" anchor="ctr" anchorCtr="0" compatLnSpc="1">
            <a:prstTxWarp prst="textNoShape">
              <a:avLst/>
            </a:prstTxWarp>
          </a:bodyPr>
          <a:lstStyle/>
          <a:p>
            <a:pPr algn="ctr"/>
            <a:r>
              <a:rPr lang="de-DE" sz="1800" b="1" i="1" dirty="0">
                <a:solidFill>
                  <a:schemeClr val="tx1"/>
                </a:solidFill>
                <a:latin typeface="Arial" pitchFamily="-109" charset="0"/>
                <a:ea typeface="ＭＳ Ｐゴシック" pitchFamily="-109" charset="-128"/>
                <a:cs typeface="ＭＳ Ｐゴシック" pitchFamily="-109" charset="-128"/>
              </a:rPr>
              <a:t>Bei wenig Forschungserfahrung: </a:t>
            </a:r>
            <a:br>
              <a:rPr lang="de-DE" sz="1800" b="1" i="1" dirty="0">
                <a:solidFill>
                  <a:schemeClr val="tx1"/>
                </a:solidFill>
                <a:latin typeface="Arial" pitchFamily="-109" charset="0"/>
                <a:ea typeface="ＭＳ Ｐゴシック" pitchFamily="-109" charset="-128"/>
                <a:cs typeface="ＭＳ Ｐゴシック" pitchFamily="-109" charset="-128"/>
              </a:rPr>
            </a:br>
            <a:r>
              <a:rPr lang="de-DE" sz="1800" b="1" i="1" dirty="0">
                <a:solidFill>
                  <a:schemeClr val="tx1"/>
                </a:solidFill>
                <a:latin typeface="Arial" pitchFamily="-109" charset="0"/>
                <a:ea typeface="ＭＳ Ｐゴシック" pitchFamily="-109" charset="-128"/>
                <a:cs typeface="ＭＳ Ｐゴシック" pitchFamily="-109" charset="-128"/>
              </a:rPr>
              <a:t>Bekannte Studie replizieren/modifizieren statt übertriebener Originalitätsanspruch</a:t>
            </a:r>
            <a:endParaRPr lang="en-US" sz="1800" b="1" i="1" dirty="0">
              <a:solidFill>
                <a:schemeClr val="tx1"/>
              </a:solidFill>
              <a:latin typeface="Arial" pitchFamily="-109" charset="0"/>
              <a:ea typeface="ＭＳ Ｐゴシック" pitchFamily="-109" charset="-128"/>
              <a:cs typeface="ＭＳ Ｐゴシック" pitchFamily="-109" charset="-128"/>
            </a:endParaRPr>
          </a:p>
        </p:txBody>
      </p:sp>
    </p:spTree>
    <p:extLst>
      <p:ext uri="{BB962C8B-B14F-4D97-AF65-F5344CB8AC3E}">
        <p14:creationId xmlns:p14="http://schemas.microsoft.com/office/powerpoint/2010/main" val="259457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30C3-71D1-4049-BAEB-CF83AD79961A}"/>
              </a:ext>
            </a:extLst>
          </p:cNvPr>
          <p:cNvSpPr>
            <a:spLocks noGrp="1"/>
          </p:cNvSpPr>
          <p:nvPr>
            <p:ph type="title"/>
          </p:nvPr>
        </p:nvSpPr>
        <p:spPr/>
        <p:txBody>
          <a:bodyPr/>
          <a:lstStyle/>
          <a:p>
            <a:r>
              <a:rPr lang="de-DE" dirty="0"/>
              <a:t>Hypothesen vs. Forschungsfragen</a:t>
            </a:r>
          </a:p>
        </p:txBody>
      </p:sp>
      <p:sp>
        <p:nvSpPr>
          <p:cNvPr id="3" name="Text Placeholder 2">
            <a:extLst>
              <a:ext uri="{FF2B5EF4-FFF2-40B4-BE49-F238E27FC236}">
                <a16:creationId xmlns:a16="http://schemas.microsoft.com/office/drawing/2014/main" id="{D576EAAD-FC2C-4C73-9A24-B56AAC374EBC}"/>
              </a:ext>
            </a:extLst>
          </p:cNvPr>
          <p:cNvSpPr>
            <a:spLocks noGrp="1"/>
          </p:cNvSpPr>
          <p:nvPr>
            <p:ph type="body" sz="quarter" idx="10"/>
          </p:nvPr>
        </p:nvSpPr>
        <p:spPr/>
        <p:txBody>
          <a:bodyPr/>
          <a:lstStyle/>
          <a:p>
            <a:r>
              <a:rPr lang="de-DE" sz="1600" dirty="0">
                <a:solidFill>
                  <a:srgbClr val="92D050"/>
                </a:solidFill>
              </a:rPr>
              <a:t>Hypothesen:</a:t>
            </a:r>
            <a:r>
              <a:rPr lang="de-DE" sz="1600" dirty="0"/>
              <a:t> </a:t>
            </a:r>
          </a:p>
          <a:p>
            <a:pPr lvl="1"/>
            <a:r>
              <a:rPr lang="de-DE" sz="1800" dirty="0"/>
              <a:t>Bei eine klare theoretische Grundlage („Wenn A, dann B“)</a:t>
            </a:r>
          </a:p>
          <a:p>
            <a:pPr lvl="2"/>
            <a:r>
              <a:rPr lang="de-DE" sz="1600" dirty="0"/>
              <a:t>„Angst“ </a:t>
            </a:r>
            <a:r>
              <a:rPr lang="de-DE" sz="1600" b="1" dirty="0">
                <a:solidFill>
                  <a:srgbClr val="92D050"/>
                </a:solidFill>
              </a:rPr>
              <a:t>=</a:t>
            </a:r>
            <a:r>
              <a:rPr lang="de-DE" sz="1600" dirty="0"/>
              <a:t> „Geringe Erfolgserwartung“ </a:t>
            </a:r>
            <a:r>
              <a:rPr lang="de-DE" sz="1600" b="1" dirty="0">
                <a:solidFill>
                  <a:srgbClr val="92D050"/>
                </a:solidFill>
              </a:rPr>
              <a:t>&amp;</a:t>
            </a:r>
            <a:r>
              <a:rPr lang="de-DE" sz="1600" dirty="0"/>
              <a:t> „Subjektive Wichtigkeit“</a:t>
            </a:r>
          </a:p>
          <a:p>
            <a:pPr lvl="1"/>
            <a:r>
              <a:rPr lang="de-DE" sz="1800" dirty="0"/>
              <a:t>Stützen sich auf vorherige Studien </a:t>
            </a:r>
            <a:r>
              <a:rPr lang="de-DE" sz="1100" dirty="0"/>
              <a:t>(z.B. </a:t>
            </a:r>
            <a:r>
              <a:rPr lang="de-DE" sz="1100" dirty="0" err="1"/>
              <a:t>Pekrun</a:t>
            </a:r>
            <a:r>
              <a:rPr lang="de-DE" sz="1100" dirty="0"/>
              <a:t>, 1992, 2002)</a:t>
            </a: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1" i="1" dirty="0">
                <a:solidFill>
                  <a:schemeClr val="tx1"/>
                </a:solidFill>
                <a:latin typeface="Arial" pitchFamily="-109" charset="0"/>
                <a:ea typeface="ＭＳ Ｐゴシック" pitchFamily="-109" charset="-128"/>
                <a:cs typeface="ＭＳ Ｐゴシック" pitchFamily="-109" charset="-128"/>
              </a:rPr>
              <a:t>H1: </a:t>
            </a:r>
            <a:r>
              <a:rPr lang="de-DE" sz="1100" b="1" dirty="0">
                <a:solidFill>
                  <a:schemeClr val="tx1"/>
                </a:solidFill>
                <a:latin typeface="Arial" pitchFamily="-109" charset="0"/>
                <a:ea typeface="ＭＳ Ｐゴシック" pitchFamily="-109" charset="-128"/>
                <a:cs typeface="ＭＳ Ｐゴシック" pitchFamily="-109" charset="-128"/>
              </a:rPr>
              <a:t>Es besteht ein negativer Zusammenhang zwischen Fähigkeitsselbstkonzept und Leistungsangst im Fach Mathematik.</a:t>
            </a:r>
            <a:endParaRPr kumimoji="0" lang="en-US" sz="1100" b="1" i="0" u="none" strike="noStrike" cap="none" normalizeH="0" baseline="0" dirty="0">
              <a:ln>
                <a:noFill/>
              </a:ln>
              <a:solidFill>
                <a:schemeClr val="tx1"/>
              </a:solidFill>
              <a:effectLst/>
              <a:latin typeface="Arial" pitchFamily="-109" charset="0"/>
              <a:ea typeface="ＭＳ Ｐゴシック" pitchFamily="-109" charset="-128"/>
              <a:cs typeface="ＭＳ Ｐゴシック" pitchFamily="-109"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100" b="1" i="1" dirty="0">
                <a:solidFill>
                  <a:schemeClr val="tx1"/>
                </a:solidFill>
                <a:latin typeface="Arial" pitchFamily="-109" charset="0"/>
                <a:ea typeface="ＭＳ Ｐゴシック" pitchFamily="-109" charset="-128"/>
                <a:cs typeface="ＭＳ Ｐゴシック" pitchFamily="-109" charset="-128"/>
              </a:rPr>
              <a:t>H2: </a:t>
            </a:r>
            <a:r>
              <a:rPr lang="de-DE" sz="1100" b="1" dirty="0">
                <a:solidFill>
                  <a:schemeClr val="tx1"/>
                </a:solidFill>
                <a:latin typeface="Arial" pitchFamily="-109" charset="0"/>
                <a:ea typeface="ＭＳ Ｐゴシック" pitchFamily="-109" charset="-128"/>
                <a:cs typeface="ＭＳ Ｐゴシック" pitchFamily="-109" charset="-128"/>
              </a:rPr>
              <a:t>Im Durchschnitt haben Mädchen im Fach Mathematik ein geringeres Fähigkeitsselbstkonzept und berichten mehr Leistungsangst als Jungen.</a:t>
            </a:r>
            <a:endParaRPr lang="en-US" sz="1100" b="1" dirty="0">
              <a:solidFill>
                <a:schemeClr val="tx1"/>
              </a:solidFill>
              <a:latin typeface="Arial" pitchFamily="-109" charset="0"/>
              <a:ea typeface="ＭＳ Ｐゴシック" pitchFamily="-109" charset="-128"/>
              <a:cs typeface="ＭＳ Ｐゴシック" pitchFamily="-109" charset="-128"/>
            </a:endParaRPr>
          </a:p>
          <a:p>
            <a:endParaRPr lang="de-DE" sz="800" dirty="0"/>
          </a:p>
          <a:p>
            <a:r>
              <a:rPr lang="de-DE" sz="1800" dirty="0">
                <a:solidFill>
                  <a:srgbClr val="92D050"/>
                </a:solidFill>
              </a:rPr>
              <a:t>Forschungsfragen</a:t>
            </a:r>
            <a:endParaRPr lang="de-DE" sz="1800" dirty="0"/>
          </a:p>
          <a:p>
            <a:pPr lvl="1"/>
            <a:r>
              <a:rPr lang="de-DE" sz="2000" dirty="0"/>
              <a:t>Bei zu wenig Vorwissen, um Hypothesen aufstellen zu können</a:t>
            </a:r>
          </a:p>
          <a:p>
            <a:pPr lvl="1"/>
            <a:r>
              <a:rPr lang="de-DE" sz="2000" dirty="0"/>
              <a:t>Widersprüchliche Evidenz = eindeutige Hypothese nicht möglich</a:t>
            </a:r>
          </a:p>
          <a:p>
            <a:pPr marL="0" indent="0">
              <a:buNone/>
            </a:pPr>
            <a:r>
              <a:rPr lang="de-DE" sz="1100" b="1" i="1" dirty="0">
                <a:solidFill>
                  <a:schemeClr val="tx1"/>
                </a:solidFill>
                <a:latin typeface="Arial" pitchFamily="-109" charset="0"/>
                <a:ea typeface="ＭＳ Ｐゴシック" pitchFamily="-109" charset="-128"/>
                <a:cs typeface="ＭＳ Ｐゴシック" pitchFamily="-109" charset="-128"/>
              </a:rPr>
              <a:t>Forschungsfrage: Gibt es Geschlechtsunterschiede bzgl. Leistungsangst als </a:t>
            </a:r>
            <a:r>
              <a:rPr lang="de-DE" sz="1100" b="1" i="1" dirty="0" err="1">
                <a:solidFill>
                  <a:schemeClr val="tx1"/>
                </a:solidFill>
                <a:latin typeface="Arial" pitchFamily="-109" charset="0"/>
                <a:ea typeface="ＭＳ Ｐゴシック" pitchFamily="-109" charset="-128"/>
                <a:cs typeface="ＭＳ Ｐゴシック" pitchFamily="-109" charset="-128"/>
              </a:rPr>
              <a:t>Trait</a:t>
            </a:r>
            <a:r>
              <a:rPr lang="de-DE" sz="1100" b="1" i="1" dirty="0">
                <a:solidFill>
                  <a:schemeClr val="tx1"/>
                </a:solidFill>
                <a:latin typeface="Arial" pitchFamily="-109" charset="0"/>
                <a:ea typeface="ＭＳ Ｐゴシック" pitchFamily="-109" charset="-128"/>
                <a:cs typeface="ＭＳ Ｐゴシック" pitchFamily="-109" charset="-128"/>
              </a:rPr>
              <a:t> vs. State?  </a:t>
            </a:r>
            <a:endParaRPr lang="en-US" sz="1100" b="1" i="1" dirty="0">
              <a:solidFill>
                <a:schemeClr val="tx1"/>
              </a:solidFill>
              <a:latin typeface="Arial" pitchFamily="-109" charset="0"/>
              <a:ea typeface="ＭＳ Ｐゴシック" pitchFamily="-109" charset="-128"/>
              <a:cs typeface="ＭＳ Ｐゴシック" pitchFamily="-109" charset="-128"/>
            </a:endParaRPr>
          </a:p>
          <a:p>
            <a:endParaRPr lang="de-DE" sz="1100" dirty="0"/>
          </a:p>
          <a:p>
            <a:endParaRPr lang="de-DE" sz="900" dirty="0"/>
          </a:p>
        </p:txBody>
      </p:sp>
    </p:spTree>
    <p:extLst>
      <p:ext uri="{BB962C8B-B14F-4D97-AF65-F5344CB8AC3E}">
        <p14:creationId xmlns:p14="http://schemas.microsoft.com/office/powerpoint/2010/main" val="166742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BAA42-8CDC-4A20-998B-24D342627B0C}"/>
              </a:ext>
            </a:extLst>
          </p:cNvPr>
          <p:cNvSpPr>
            <a:spLocks noGrp="1"/>
          </p:cNvSpPr>
          <p:nvPr>
            <p:ph type="title"/>
          </p:nvPr>
        </p:nvSpPr>
        <p:spPr/>
        <p:txBody>
          <a:bodyPr/>
          <a:lstStyle/>
          <a:p>
            <a:endParaRPr lang="de-DE"/>
          </a:p>
        </p:txBody>
      </p:sp>
      <p:pic>
        <p:nvPicPr>
          <p:cNvPr id="5" name="Picture 4">
            <a:extLst>
              <a:ext uri="{FF2B5EF4-FFF2-40B4-BE49-F238E27FC236}">
                <a16:creationId xmlns:a16="http://schemas.microsoft.com/office/drawing/2014/main" id="{9BA80BE1-AF59-4C66-B9DB-26EDAEFFED37}"/>
              </a:ext>
            </a:extLst>
          </p:cNvPr>
          <p:cNvPicPr>
            <a:picLocks noChangeAspect="1"/>
          </p:cNvPicPr>
          <p:nvPr/>
        </p:nvPicPr>
        <p:blipFill>
          <a:blip r:embed="rId2"/>
          <a:stretch>
            <a:fillRect/>
          </a:stretch>
        </p:blipFill>
        <p:spPr>
          <a:xfrm>
            <a:off x="945514" y="843558"/>
            <a:ext cx="6724268" cy="4176464"/>
          </a:xfrm>
          <a:prstGeom prst="rect">
            <a:avLst/>
          </a:prstGeom>
        </p:spPr>
      </p:pic>
      <p:sp>
        <p:nvSpPr>
          <p:cNvPr id="3" name="Text Placeholder 2">
            <a:extLst>
              <a:ext uri="{FF2B5EF4-FFF2-40B4-BE49-F238E27FC236}">
                <a16:creationId xmlns:a16="http://schemas.microsoft.com/office/drawing/2014/main" id="{617EC3E3-1EB7-43E2-A7E4-C9A72A2A192A}"/>
              </a:ext>
            </a:extLst>
          </p:cNvPr>
          <p:cNvSpPr>
            <a:spLocks noGrp="1"/>
          </p:cNvSpPr>
          <p:nvPr>
            <p:ph type="body" sz="quarter" idx="10"/>
          </p:nvPr>
        </p:nvSpPr>
        <p:spPr/>
        <p:txBody>
          <a:bodyPr/>
          <a:lstStyle/>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endParaRPr lang="sv-SE" sz="1200" dirty="0"/>
          </a:p>
          <a:p>
            <a:pPr marL="0" indent="0" algn="r">
              <a:buNone/>
            </a:pPr>
            <a:r>
              <a:rPr lang="sv-SE" sz="1200" dirty="0"/>
              <a:t>Döring &amp; Bortz (2016)</a:t>
            </a:r>
            <a:endParaRPr lang="de-DE" sz="1200" dirty="0"/>
          </a:p>
        </p:txBody>
      </p:sp>
    </p:spTree>
    <p:extLst>
      <p:ext uri="{BB962C8B-B14F-4D97-AF65-F5344CB8AC3E}">
        <p14:creationId xmlns:p14="http://schemas.microsoft.com/office/powerpoint/2010/main" val="2196071453"/>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1646</Words>
  <Application>Microsoft Office PowerPoint</Application>
  <PresentationFormat>On-screen Show (16:9)</PresentationFormat>
  <Paragraphs>215</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Akkurat</vt:lpstr>
      <vt:lpstr>Arial</vt:lpstr>
      <vt:lpstr>Calibri</vt:lpstr>
      <vt:lpstr>Masterfolie</vt:lpstr>
      <vt:lpstr>PowerPoint Presentation</vt:lpstr>
      <vt:lpstr>PowerPoint Presentation</vt:lpstr>
      <vt:lpstr>Ziele der heutigen Sitzung</vt:lpstr>
      <vt:lpstr>Thema und Problem</vt:lpstr>
      <vt:lpstr>Thema und Problem</vt:lpstr>
      <vt:lpstr>Herausforderung 1: Zu allgemeine Fragen</vt:lpstr>
      <vt:lpstr>Herausforderung 2: Zu komplexe Fragen</vt:lpstr>
      <vt:lpstr>Hypothesen vs. Forschungsfragen</vt:lpstr>
      <vt:lpstr>PowerPoint Presentation</vt:lpstr>
      <vt:lpstr>PowerPoint Presentation</vt:lpstr>
      <vt:lpstr>Literaturrecherche…</vt:lpstr>
      <vt:lpstr>Nützliche Quellen identifizieren</vt:lpstr>
      <vt:lpstr>Beispiel: Sammelbände</vt:lpstr>
      <vt:lpstr>Beispiel: Übersichtsartikel („Special Issue“) </vt:lpstr>
      <vt:lpstr>Beispiel: Meta-Analysis</vt:lpstr>
      <vt:lpstr>Beispiel: Aktuelle Zeitschriftenbeiträge</vt:lpstr>
      <vt:lpstr>Beispiel: Pionierstudien / Klassiker</vt:lpstr>
      <vt:lpstr>Nützliche Quellen identifizieren</vt:lpstr>
      <vt:lpstr>Bibliotheken der TU  Dortmund</vt:lpstr>
      <vt:lpstr>Konkretisierung eines Forschungsproblems</vt:lpstr>
      <vt:lpstr>Werkstatt: Literaturrecherche vorbereiten und beginnen</vt:lpstr>
      <vt:lpstr>Nächste Woche: Zitieren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136</cp:revision>
  <dcterms:created xsi:type="dcterms:W3CDTF">2017-06-13T08:51:48Z</dcterms:created>
  <dcterms:modified xsi:type="dcterms:W3CDTF">2021-05-10T08:42:53Z</dcterms:modified>
</cp:coreProperties>
</file>