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4" r:id="rId10"/>
    <p:sldId id="269" r:id="rId11"/>
    <p:sldId id="261" r:id="rId12"/>
    <p:sldId id="262" r:id="rId13"/>
    <p:sldId id="271" r:id="rId14"/>
    <p:sldId id="263" r:id="rId15"/>
    <p:sldId id="270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8"/>
            <p14:sldId id="259"/>
            <p14:sldId id="260"/>
            <p14:sldId id="265"/>
            <p14:sldId id="266"/>
            <p14:sldId id="267"/>
            <p14:sldId id="268"/>
            <p14:sldId id="264"/>
            <p14:sldId id="269"/>
            <p14:sldId id="261"/>
            <p14:sldId id="262"/>
            <p14:sldId id="271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 varScale="1">
        <p:scale>
          <a:sx n="59" d="100"/>
          <a:sy n="59" d="100"/>
        </p:scale>
        <p:origin x="78" y="14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Textanalyse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Methoden der Textanalyse und des wissenschaftlichen Arbeitens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1. Sitzung: Einführung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14.04.21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8A0D-08C2-49A5-8EED-5418708E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18C7-91EB-4D78-AF0C-FCA5EC649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Empirisch</a:t>
            </a:r>
            <a:r>
              <a:rPr lang="en-US" dirty="0"/>
              <a:t>, </a:t>
            </a:r>
            <a:r>
              <a:rPr lang="en-US" dirty="0" err="1"/>
              <a:t>historisch</a:t>
            </a:r>
            <a:r>
              <a:rPr lang="en-US" dirty="0"/>
              <a:t>, </a:t>
            </a:r>
            <a:r>
              <a:rPr lang="en-US" dirty="0" err="1"/>
              <a:t>praktisch</a:t>
            </a:r>
            <a:r>
              <a:rPr lang="en-US" dirty="0"/>
              <a:t>, … ?</a:t>
            </a:r>
          </a:p>
        </p:txBody>
      </p:sp>
    </p:spTree>
    <p:extLst>
      <p:ext uri="{BB962C8B-B14F-4D97-AF65-F5344CB8AC3E}">
        <p14:creationId xmlns:p14="http://schemas.microsoft.com/office/powerpoint/2010/main" val="246719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969C7-28A0-4B8A-9442-7D5AF721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33774"/>
              </p:ext>
            </p:extLst>
          </p:nvPr>
        </p:nvGraphicFramePr>
        <p:xfrm>
          <a:off x="2483768" y="843558"/>
          <a:ext cx="5123106" cy="4248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3136">
                  <a:extLst>
                    <a:ext uri="{9D8B030D-6E8A-4147-A177-3AD203B41FA5}">
                      <a16:colId xmlns:a16="http://schemas.microsoft.com/office/drawing/2014/main" val="3730906732"/>
                    </a:ext>
                  </a:extLst>
                </a:gridCol>
                <a:gridCol w="2043666">
                  <a:extLst>
                    <a:ext uri="{9D8B030D-6E8A-4147-A177-3AD203B41FA5}">
                      <a16:colId xmlns:a16="http://schemas.microsoft.com/office/drawing/2014/main" val="135126783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2945402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74388553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W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Thema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Vorbereitung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680739718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Organisatorisches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2097279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Identifikation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25717585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Wissenschaft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 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54481072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Literatursuche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+ </a:t>
                      </a:r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02143418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Literaturverwaltung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+ </a:t>
                      </a:r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 2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586223281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Einfuehrung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Teil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4842667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Pfingsten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9699755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Einfuehrung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Teil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03454730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94879681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Verschriftlichung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3416109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Nachbesprechung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1502494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69810664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Verschriftlichung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45962255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Nachbesprechung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4 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85052928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Individualtermine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77138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>
                <a:latin typeface="+mj-lt"/>
              </a:rPr>
              <a:t>Inhalt: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Methoden der wissenschaftlichen Textinterpretation (inklusive der Gestaltung von wissenschaftlichen Texten).</a:t>
            </a:r>
          </a:p>
          <a:p>
            <a:r>
              <a:rPr lang="de-DE" sz="1800" dirty="0">
                <a:latin typeface="+mj-lt"/>
              </a:rPr>
              <a:t>Kompetenzen: Die Studierenden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sind in der Lage, in begründeter Form wissenschaftliches Wissen von Alltagswissen zu unterscheiden,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können basale Techniken des wissenschaftlichen Arbeitens anwenden und kennen die Regeln des Umgangs mit wissenschaftlichen Texten,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können wissenschaftliche Texte lesen, analysieren und die Ergebnisse der Analyse in eine angemessene schriftliche Form bringen.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60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>
                <a:latin typeface="+mj-lt"/>
              </a:rPr>
              <a:t>Inhalt: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Methoden der wissenschaftlichen Textinterpretation (inklusive der Gestaltung von wissenschaftlichen Texten).</a:t>
            </a:r>
          </a:p>
          <a:p>
            <a:r>
              <a:rPr lang="de-DE" sz="1800" dirty="0">
                <a:latin typeface="+mj-lt"/>
              </a:rPr>
              <a:t>Kompetenzen: Die Studierenden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sind in der Lage, in begründeter Form wissenschaftliches Wissen von Alltagswissen zu unterscheiden,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können basale Techniken des wissenschaftlichen Arbeitens anwenden und kennen die Regeln des Umgangs mit wissenschaftlichen Texten,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können wissenschaftliche Texte lesen, analysieren und die Ergebnisse der Analyse in eine angemessene schriftliche Form bringen.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450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9AD-2D1D-4A85-9B58-0C8E444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94F0-E40A-4D67-89A4-A2E205AE2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Studium an der Universität heißt auch: Eigenverantwortung</a:t>
            </a:r>
          </a:p>
          <a:p>
            <a:r>
              <a:rPr lang="de-DE" dirty="0"/>
              <a:t>Seminar als Impulsgeber</a:t>
            </a:r>
          </a:p>
          <a:p>
            <a:r>
              <a:rPr lang="de-DE" dirty="0"/>
              <a:t>Seminar wird durch ihre Mitarbeit und Fragen spannend!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Naechste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: </a:t>
            </a:r>
            <a:r>
              <a:rPr lang="en-US" dirty="0" err="1"/>
              <a:t>Textidentifikation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Vorzubereitende Texte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4p Rost, Friedrich (2008): Lern- und Arbeitstechniken für das Studium. 5., aktualisierte und erweiterte Auflage. Wiesbaden: VS Verlag für Sozialwissenschaften, S. 182-186.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6p </a:t>
            </a:r>
            <a:r>
              <a:rPr lang="de-DE" sz="1400" dirty="0" err="1"/>
              <a:t>Stary</a:t>
            </a:r>
            <a:r>
              <a:rPr lang="de-DE" sz="1400" dirty="0"/>
              <a:t>, Joachim/ Kretschmer, Horst (1994): Umgang mit wissenschaftlicher Literatur. Eine Arbeitshilfe für das sozial- und geisteswissenschaftliche Studium. Berlin: Cornelsen Scriptor (= Studium kompakt Lesemethoden, schneller lesen), S. 14-33.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5p Vogel, Peter (1999): Der Theorie-Praxis-Konflikt in der Pädagogik als Deutungsmuster für den Studienalltag – oder Was lernt man eigentlich im wissenschaftlichen Studium? In: Pädagogischer Blick 7. Jg., Heft 1, S. 34-40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4p Seminarleistung + Syllabus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B39-61BE-4AF7-B6F1-BD81A8B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Herzlich</a:t>
            </a:r>
            <a:r>
              <a:rPr lang="en-US" dirty="0"/>
              <a:t> </a:t>
            </a:r>
            <a:r>
              <a:rPr lang="en-US" dirty="0" err="1"/>
              <a:t>Willkommen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7534-0DC7-4E63-8E8E-210FA3E15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2643758"/>
            <a:ext cx="8642350" cy="20879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4B818"/>
                </a:solidFill>
              </a:rPr>
              <a:t>Job Schepens</a:t>
            </a:r>
          </a:p>
          <a:p>
            <a:pPr marL="0" indent="0">
              <a:buNone/>
            </a:pPr>
            <a:r>
              <a:rPr lang="en-US" sz="2000" dirty="0"/>
              <a:t>job.schepens@tu-dortmund.de</a:t>
            </a:r>
          </a:p>
          <a:p>
            <a:pPr marL="0" indent="0">
              <a:buNone/>
            </a:pPr>
            <a:r>
              <a:rPr lang="en-US" sz="2000" dirty="0"/>
              <a:t>IFS, TU Dortmund </a:t>
            </a:r>
          </a:p>
        </p:txBody>
      </p:sp>
    </p:spTree>
    <p:extLst>
      <p:ext uri="{BB962C8B-B14F-4D97-AF65-F5344CB8AC3E}">
        <p14:creationId xmlns:p14="http://schemas.microsoft.com/office/powerpoint/2010/main" val="162114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Sie erkennen die Relevanz wissenschaftlicher Forschungskompetenz für sich. </a:t>
            </a:r>
          </a:p>
          <a:p>
            <a:endParaRPr lang="de-DE" dirty="0"/>
          </a:p>
          <a:p>
            <a:r>
              <a:rPr lang="de-DE" dirty="0"/>
              <a:t>Sie haben einen Überblick über den Seminarverlauf und haben einen Eindruck, was auf Sie zukommt.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AFD-CFD7-485A-A93E-D5370D296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r>
              <a:rPr lang="de-DE" sz="2400" dirty="0" err="1"/>
              <a:t>Beschreieben</a:t>
            </a:r>
            <a:r>
              <a:rPr lang="de-DE" sz="2400" dirty="0"/>
              <a:t> Sie spontan, was Ihnen zu den Begriffen in den Kopf kommt. (5‘ Gruppenarbeit, dann Plenum) </a:t>
            </a:r>
          </a:p>
          <a:p>
            <a:endParaRPr lang="en-US" sz="200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A662C9A-1D5D-4851-84DD-805EEC14D041}"/>
              </a:ext>
            </a:extLst>
          </p:cNvPr>
          <p:cNvSpPr/>
          <p:nvPr/>
        </p:nvSpPr>
        <p:spPr>
          <a:xfrm>
            <a:off x="514282" y="1010553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Wissenschaft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FA49D83-306D-46DE-8721-672E874F3737}"/>
              </a:ext>
            </a:extLst>
          </p:cNvPr>
          <p:cNvSpPr/>
          <p:nvPr/>
        </p:nvSpPr>
        <p:spPr>
          <a:xfrm>
            <a:off x="4572000" y="92469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Wissenschaftliches Arbeiten</a:t>
            </a:r>
          </a:p>
        </p:txBody>
      </p:sp>
    </p:spTree>
    <p:extLst>
      <p:ext uri="{BB962C8B-B14F-4D97-AF65-F5344CB8AC3E}">
        <p14:creationId xmlns:p14="http://schemas.microsoft.com/office/powerpoint/2010/main" val="32073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4ED80B-04DF-4770-AB2D-CA430D24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5566"/>
            <a:ext cx="9145016" cy="369332"/>
          </a:xfrm>
        </p:spPr>
        <p:txBody>
          <a:bodyPr/>
          <a:lstStyle/>
          <a:p>
            <a:r>
              <a:rPr lang="de-DE" sz="3200" dirty="0"/>
              <a:t>Wozu </a:t>
            </a:r>
            <a:r>
              <a:rPr lang="de-DE" dirty="0"/>
              <a:t>Forschungs- und Methodenkompetenz?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3C5B17-DB86-4831-8555-4DE9444B22BF}"/>
              </a:ext>
            </a:extLst>
          </p:cNvPr>
          <p:cNvSpPr txBox="1">
            <a:spLocks/>
          </p:cNvSpPr>
          <p:nvPr/>
        </p:nvSpPr>
        <p:spPr>
          <a:xfrm>
            <a:off x="328290" y="1607161"/>
            <a:ext cx="7704138" cy="41703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Fähigkeiten, um wissenschaftliche Originalquellen verstehen, beurteilen und selbst produzieren zu können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Studium: Primärquellen verstehen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Beruf: eigene Arbeit überprüfen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Alltag: Voraussetzung für Mündigkeit</a:t>
            </a:r>
          </a:p>
        </p:txBody>
      </p:sp>
    </p:spTree>
    <p:extLst>
      <p:ext uri="{BB962C8B-B14F-4D97-AF65-F5344CB8AC3E}">
        <p14:creationId xmlns:p14="http://schemas.microsoft.com/office/powerpoint/2010/main" val="8726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9C6-32F2-411C-86ED-3E89B0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4CE8-1392-4B33-A8FD-246688CBC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Estrellado</a:t>
            </a:r>
            <a:r>
              <a:rPr lang="en-US" sz="1600" dirty="0"/>
              <a:t> et al. (in press). Data science in education using R. Routledge.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96887-7FE3-4FB5-B055-445F2EB0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20242"/>
            <a:ext cx="4889887" cy="37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9C6-32F2-411C-86ED-3E89B0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4CE8-1392-4B33-A8FD-246688CBC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Estrellado</a:t>
            </a:r>
            <a:r>
              <a:rPr lang="en-US" sz="1600" dirty="0"/>
              <a:t> et al. (in press). Data science in education using R. Routledge.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17A8D-C3A5-428D-8EFB-EC922EF1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04" y="915566"/>
            <a:ext cx="5022191" cy="35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F1FF-5024-45AC-93BF-8A2A754A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61D96-2954-474C-8B6B-F90D2CF6D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600" dirty="0"/>
              <a:t>Schepens et al. (under revision).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42A30-014D-4D80-AE4E-433C79E1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02374"/>
            <a:ext cx="6696744" cy="36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9CE0-5EB7-4FD8-B75E-7DD311B9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Wissenschaftliche Forschung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6443-9856-4258-97D5-C2081C696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„Wer wissenschaftliche Forschung betreibt, sucht mithilfe </a:t>
            </a:r>
            <a:r>
              <a:rPr lang="de-DE" sz="1800" dirty="0">
                <a:solidFill>
                  <a:schemeClr val="tx2"/>
                </a:solidFill>
              </a:rPr>
              <a:t>anerkannter wissenschaftlicher Methoden </a:t>
            </a:r>
            <a:r>
              <a:rPr lang="de-DE" sz="1800" dirty="0"/>
              <a:t>und Methodologie auf der Basis des bisherigen </a:t>
            </a:r>
            <a:r>
              <a:rPr lang="de-DE" sz="1800" dirty="0">
                <a:solidFill>
                  <a:schemeClr val="tx2"/>
                </a:solidFill>
              </a:rPr>
              <a:t>Forschungsstandes </a:t>
            </a:r>
            <a:r>
              <a:rPr lang="de-DE" sz="1800" dirty="0"/>
              <a:t>(d.h. vorliegender Theorien und empirischer Befunde) </a:t>
            </a:r>
            <a:r>
              <a:rPr lang="de-DE" sz="1800" dirty="0">
                <a:solidFill>
                  <a:schemeClr val="tx2"/>
                </a:solidFill>
              </a:rPr>
              <a:t>zielgerichtet</a:t>
            </a:r>
            <a:r>
              <a:rPr lang="de-DE" sz="1800" dirty="0"/>
              <a:t> nach gesicherten </a:t>
            </a:r>
            <a:r>
              <a:rPr lang="de-DE" sz="1800" dirty="0">
                <a:solidFill>
                  <a:schemeClr val="tx2"/>
                </a:solidFill>
              </a:rPr>
              <a:t>neuen Erkenntnissen</a:t>
            </a:r>
            <a:r>
              <a:rPr lang="de-DE" sz="1800" dirty="0"/>
              <a:t>, </a:t>
            </a:r>
            <a:r>
              <a:rPr lang="de-DE" sz="1800" dirty="0">
                <a:solidFill>
                  <a:schemeClr val="tx2"/>
                </a:solidFill>
              </a:rPr>
              <a:t>dokumentiert</a:t>
            </a:r>
            <a:r>
              <a:rPr lang="de-DE" sz="1800" dirty="0"/>
              <a:t> den Forschungsprozess sowie dessen Ergebnisse in </a:t>
            </a:r>
            <a:r>
              <a:rPr lang="de-DE" sz="1800" dirty="0">
                <a:solidFill>
                  <a:schemeClr val="tx2"/>
                </a:solidFill>
              </a:rPr>
              <a:t>nachvollziehbarer</a:t>
            </a:r>
            <a:r>
              <a:rPr lang="de-DE" sz="1800" dirty="0"/>
              <a:t> Weise und stellt die Studien in </a:t>
            </a:r>
            <a:r>
              <a:rPr lang="de-DE" sz="1800" dirty="0">
                <a:solidFill>
                  <a:schemeClr val="tx2"/>
                </a:solidFill>
              </a:rPr>
              <a:t>Vorträgen</a:t>
            </a:r>
            <a:r>
              <a:rPr lang="de-DE" sz="1800" dirty="0"/>
              <a:t> und </a:t>
            </a:r>
            <a:r>
              <a:rPr lang="de-DE" sz="1800" dirty="0">
                <a:solidFill>
                  <a:schemeClr val="tx2"/>
                </a:solidFill>
              </a:rPr>
              <a:t>Publikationen</a:t>
            </a:r>
            <a:r>
              <a:rPr lang="de-DE" sz="1800" dirty="0"/>
              <a:t> der Fachöffentlichkeit vor“</a:t>
            </a:r>
          </a:p>
          <a:p>
            <a:pPr marL="0" indent="0" algn="r">
              <a:buNone/>
            </a:pPr>
            <a:r>
              <a:rPr lang="de-DE" sz="1400" dirty="0"/>
              <a:t>Döring &amp; Bortz, 2016, S. 7</a:t>
            </a:r>
          </a:p>
        </p:txBody>
      </p:sp>
    </p:spTree>
    <p:extLst>
      <p:ext uri="{BB962C8B-B14F-4D97-AF65-F5344CB8AC3E}">
        <p14:creationId xmlns:p14="http://schemas.microsoft.com/office/powerpoint/2010/main" val="13452309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619</Words>
  <Application>Microsoft Office PowerPoint</Application>
  <PresentationFormat>On-screen Show (16:9)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Akkurat</vt:lpstr>
      <vt:lpstr>Arial</vt:lpstr>
      <vt:lpstr>Calibri</vt:lpstr>
      <vt:lpstr>Masterfolie</vt:lpstr>
      <vt:lpstr>PowerPoint Presentation</vt:lpstr>
      <vt:lpstr>Herzlich Willkommen!</vt:lpstr>
      <vt:lpstr>Ziele der heutigen Sitzung</vt:lpstr>
      <vt:lpstr>PowerPoint Presentation</vt:lpstr>
      <vt:lpstr>Wozu Forschungs- und Methodenkompetenz?</vt:lpstr>
      <vt:lpstr>PowerPoint Presentation</vt:lpstr>
      <vt:lpstr>PowerPoint Presentation</vt:lpstr>
      <vt:lpstr>PowerPoint Presentation</vt:lpstr>
      <vt:lpstr>Definition Wissenschaftliche Forschung</vt:lpstr>
      <vt:lpstr>Diskussion</vt:lpstr>
      <vt:lpstr>PowerPoint Presentation</vt:lpstr>
      <vt:lpstr>Ziele der Veranstaltung (Modulhandbuch)</vt:lpstr>
      <vt:lpstr>Ziele der Veranstaltung (Modulhandbuch)</vt:lpstr>
      <vt:lpstr>Wie wir miteinander Arbeiten</vt:lpstr>
      <vt:lpstr>Naechste Woche: Textidentifikation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110</cp:revision>
  <dcterms:created xsi:type="dcterms:W3CDTF">2017-06-13T08:51:48Z</dcterms:created>
  <dcterms:modified xsi:type="dcterms:W3CDTF">2021-04-13T19:04:48Z</dcterms:modified>
</cp:coreProperties>
</file>