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8" r:id="rId9"/>
    <p:sldId id="264" r:id="rId10"/>
    <p:sldId id="269" r:id="rId11"/>
    <p:sldId id="261" r:id="rId12"/>
    <p:sldId id="262" r:id="rId13"/>
    <p:sldId id="263" r:id="rId14"/>
    <p:sldId id="270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77305-5555-4F75-A98A-E4A4AFE81357}">
          <p14:sldIdLst>
            <p14:sldId id="257"/>
            <p14:sldId id="258"/>
            <p14:sldId id="259"/>
            <p14:sldId id="260"/>
            <p14:sldId id="265"/>
            <p14:sldId id="266"/>
            <p14:sldId id="267"/>
            <p14:sldId id="268"/>
            <p14:sldId id="264"/>
            <p14:sldId id="269"/>
            <p14:sldId id="261"/>
            <p14:sldId id="262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howGuides="1">
      <p:cViewPr varScale="1">
        <p:scale>
          <a:sx n="205" d="100"/>
          <a:sy n="205" d="100"/>
        </p:scale>
        <p:origin x="432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000D9-2858-4F4C-AF5C-64F79A7C2410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FAF7-5C4E-4642-B377-C3A2CDCC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1520" y="1707654"/>
            <a:ext cx="8640960" cy="1368152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Textanalyse </a:t>
            </a:r>
            <a:br>
              <a:rPr lang="de-DE" dirty="0"/>
            </a:br>
            <a:r>
              <a:rPr lang="de-DE" dirty="0"/>
              <a:t>Woche 1 </a:t>
            </a:r>
          </a:p>
        </p:txBody>
      </p:sp>
      <p:pic>
        <p:nvPicPr>
          <p:cNvPr id="1027" name="Picture 3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272755"/>
            <a:ext cx="9073008" cy="152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50825" y="1491630"/>
            <a:ext cx="8642350" cy="3240087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91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sz="half" idx="12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5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251522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4788024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49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lte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1"/>
          </p:nvPr>
        </p:nvSpPr>
        <p:spPr>
          <a:xfrm>
            <a:off x="251520" y="1491631"/>
            <a:ext cx="4104456" cy="3232454"/>
          </a:xfrm>
          <a:prstGeom prst="rect">
            <a:avLst/>
          </a:prstGeom>
        </p:spPr>
        <p:txBody>
          <a:bodyPr/>
          <a:lstStyle>
            <a:lvl1pPr>
              <a:buClr>
                <a:srgbClr val="84B818"/>
              </a:buClr>
              <a:defRPr sz="240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kkurat" panose="02000503040000020004" pitchFamily="2" charset="0"/>
              </a:defRPr>
            </a:lvl2pPr>
            <a:lvl3pPr>
              <a:defRPr sz="2000">
                <a:latin typeface="Akkurat" panose="02000503040000020004" pitchFamily="2" charset="0"/>
              </a:defRPr>
            </a:lvl3pPr>
            <a:lvl4pPr>
              <a:defRPr sz="1800">
                <a:latin typeface="Akkurat" panose="02000503040000020004" pitchFamily="2" charset="0"/>
              </a:defRPr>
            </a:lvl4pPr>
            <a:lvl5pPr>
              <a:defRPr sz="1800">
                <a:latin typeface="Akkurat" panose="02000503040000020004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/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2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idx="10"/>
          </p:nvPr>
        </p:nvSpPr>
        <p:spPr>
          <a:xfrm>
            <a:off x="251520" y="1491630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4788027" y="1493476"/>
            <a:ext cx="4104453" cy="3225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98352" y="4894008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18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51520" y="915566"/>
            <a:ext cx="8640960" cy="50405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1520" y="1491630"/>
            <a:ext cx="8640960" cy="32403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408" y="4876006"/>
            <a:ext cx="550360" cy="209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ßenbereich der Mensa, im Hintergrund der Mathe-Tower, auf dem sich das grüne TU-Logo dreht." title="Campus der TU Dortmund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90" b="7297"/>
          <a:stretch/>
        </p:blipFill>
        <p:spPr bwMode="auto">
          <a:xfrm>
            <a:off x="972344" y="951655"/>
            <a:ext cx="719931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>
            <a:off x="1423511" y="4272166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80"/>
          <a:stretch/>
        </p:blipFill>
        <p:spPr bwMode="auto">
          <a:xfrm rot="10800000">
            <a:off x="7143817" y="4316877"/>
            <a:ext cx="591654" cy="41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 userDrawn="1"/>
        </p:nvSpPr>
        <p:spPr>
          <a:xfrm>
            <a:off x="0" y="429994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656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www.tu-dortmund.de </a:t>
            </a:r>
          </a:p>
        </p:txBody>
      </p:sp>
    </p:spTree>
    <p:extLst>
      <p:ext uri="{BB962C8B-B14F-4D97-AF65-F5344CB8AC3E}">
        <p14:creationId xmlns:p14="http://schemas.microsoft.com/office/powerpoint/2010/main" val="13057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8"/>
          <p:cNvCxnSpPr/>
          <p:nvPr userDrawn="1"/>
        </p:nvCxnSpPr>
        <p:spPr>
          <a:xfrm>
            <a:off x="-2390" y="810102"/>
            <a:ext cx="9194688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37567" y="4764596"/>
            <a:ext cx="3056704" cy="2554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de-DE"/>
            </a:defPPr>
            <a:lvl1pPr marL="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800" kern="1200">
                <a:solidFill>
                  <a:srgbClr val="565656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Schepens | Textanalyse</a:t>
            </a: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923279" y="184410"/>
            <a:ext cx="3960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Einrichtung/ </a:t>
            </a:r>
          </a:p>
          <a:p>
            <a:pPr algn="r">
              <a:defRPr/>
            </a:pPr>
            <a:r>
              <a:rPr lang="nl-NL" altLang="de-DE" sz="1500" dirty="0">
                <a:solidFill>
                  <a:srgbClr val="565656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Fakultät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" y="17350"/>
            <a:ext cx="2843807" cy="78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3F31E-5013-4257-AE76-1193CDD2E7C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53999" y="62695"/>
            <a:ext cx="1331640" cy="7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40" r:id="rId2"/>
    <p:sldLayoutId id="2147483722" r:id="rId3"/>
    <p:sldLayoutId id="2147483738" r:id="rId4"/>
    <p:sldLayoutId id="2147483723" r:id="rId5"/>
    <p:sldLayoutId id="2147483737" r:id="rId6"/>
    <p:sldLayoutId id="2147483725" r:id="rId7"/>
    <p:sldLayoutId id="214748374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sz="quarter" idx="4294967295"/>
          </p:nvPr>
        </p:nvSpPr>
        <p:spPr>
          <a:xfrm>
            <a:off x="251520" y="1275606"/>
            <a:ext cx="8651304" cy="172819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Einführung in die Methoden der Textanalyse und des wissenschaftlichen Arbeitens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1. Sitzung: Einführung</a:t>
            </a:r>
          </a:p>
          <a:p>
            <a:pPr marL="0" indent="0" algn="ctr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14.04.21</a:t>
            </a:r>
          </a:p>
        </p:txBody>
      </p:sp>
    </p:spTree>
    <p:extLst>
      <p:ext uri="{BB962C8B-B14F-4D97-AF65-F5344CB8AC3E}">
        <p14:creationId xmlns:p14="http://schemas.microsoft.com/office/powerpoint/2010/main" val="350619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8A0D-08C2-49A5-8EED-5418708E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Diskussion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18C7-91EB-4D78-AF0C-FCA5EC649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Empirisch</a:t>
            </a:r>
            <a:r>
              <a:rPr lang="en-US" dirty="0"/>
              <a:t>, </a:t>
            </a:r>
            <a:r>
              <a:rPr lang="en-US" dirty="0" err="1"/>
              <a:t>historisch</a:t>
            </a:r>
            <a:r>
              <a:rPr lang="en-US" dirty="0"/>
              <a:t>, </a:t>
            </a:r>
            <a:r>
              <a:rPr lang="en-US" dirty="0" err="1"/>
              <a:t>praktisch</a:t>
            </a:r>
            <a:r>
              <a:rPr lang="en-US" dirty="0"/>
              <a:t>, … ?</a:t>
            </a:r>
          </a:p>
        </p:txBody>
      </p:sp>
    </p:spTree>
    <p:extLst>
      <p:ext uri="{BB962C8B-B14F-4D97-AF65-F5344CB8AC3E}">
        <p14:creationId xmlns:p14="http://schemas.microsoft.com/office/powerpoint/2010/main" val="246719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1969C7-28A0-4B8A-9442-7D5AF7217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45585"/>
              </p:ext>
            </p:extLst>
          </p:nvPr>
        </p:nvGraphicFramePr>
        <p:xfrm>
          <a:off x="2483768" y="843558"/>
          <a:ext cx="5123106" cy="4248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43136">
                  <a:extLst>
                    <a:ext uri="{9D8B030D-6E8A-4147-A177-3AD203B41FA5}">
                      <a16:colId xmlns:a16="http://schemas.microsoft.com/office/drawing/2014/main" val="3730906732"/>
                    </a:ext>
                  </a:extLst>
                </a:gridCol>
                <a:gridCol w="2043666">
                  <a:extLst>
                    <a:ext uri="{9D8B030D-6E8A-4147-A177-3AD203B41FA5}">
                      <a16:colId xmlns:a16="http://schemas.microsoft.com/office/drawing/2014/main" val="1351267838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2945402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74388553"/>
                    </a:ext>
                  </a:extLst>
                </a:gridCol>
              </a:tblGrid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W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Thema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Art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Vorbereitung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68073971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Organisatorisches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2097279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Identifikation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25717585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Wissenschaft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54481072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Literatursuche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1021434183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Literaturverwaltung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 + </a:t>
                      </a:r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 2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586223281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Folien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14842667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Pfingsten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9699755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Einfuehrung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Teil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03454730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294879681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4034161094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1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3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15024947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698106640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Verschriftlichung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459622556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Textanalyse</a:t>
                      </a:r>
                      <a:r>
                        <a:rPr lang="en-US" sz="1200" dirty="0"/>
                        <a:t> Text 2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Nachbesprechung</a:t>
                      </a:r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Vorleistung</a:t>
                      </a:r>
                      <a:r>
                        <a:rPr lang="en-US" sz="1200" dirty="0"/>
                        <a:t> 4 </a:t>
                      </a:r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785052928"/>
                  </a:ext>
                </a:extLst>
              </a:tr>
              <a:tr h="265530"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Individualtermine</a:t>
                      </a:r>
                      <a:r>
                        <a:rPr lang="en-US" sz="1200" dirty="0"/>
                        <a:t> </a:t>
                      </a:r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6318" marR="76318" marT="38159" marB="38159"/>
                </a:tc>
                <a:extLst>
                  <a:ext uri="{0D108BD9-81ED-4DB2-BD59-A6C34878D82A}">
                    <a16:rowId xmlns:a16="http://schemas.microsoft.com/office/drawing/2014/main" val="377138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52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A889-FFCA-48B9-BA00-A6243B44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Veranstaltung (Modulhandbuch)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3179-E5AA-448B-868C-B3BA1F529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>
                <a:latin typeface="+mj-lt"/>
              </a:rPr>
              <a:t>Inhalt: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Methoden der wissenschaftlichen Textinterpretation (inklusive der Gestaltung von wissenschaftlichen Texten).</a:t>
            </a:r>
          </a:p>
          <a:p>
            <a:r>
              <a:rPr lang="de-DE" sz="1800" dirty="0">
                <a:latin typeface="+mj-lt"/>
              </a:rPr>
              <a:t>Kompetenzen: Die Studierenden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sind in der Lage, in begründeter Form wissenschaftliches Wissen von Alltagswissen zu unterscheiden,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basale Techniken des wissenschaftlichen Arbeitens anwenden und kennen die Regeln des Umgangs mit wissenschaftlichen Texten,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dirty="0">
                <a:latin typeface="+mj-lt"/>
              </a:rPr>
              <a:t>können wissenschaftliche Texte lesen, analysieren und die Ergebnisse der Analyse in eine angemessene schriftliche Form bringen.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60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C9AD-2D1D-4A85-9B58-0C8E4440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miteinander 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94F0-E40A-4D67-89A4-A2E205AE2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Studium an der Universität heißt auch: Eigenverantwortung</a:t>
            </a:r>
          </a:p>
          <a:p>
            <a:r>
              <a:rPr lang="de-DE" dirty="0"/>
              <a:t>Seminar als Impulsgeber</a:t>
            </a:r>
          </a:p>
          <a:p>
            <a:r>
              <a:rPr lang="de-DE" dirty="0"/>
              <a:t>Seminar wird durch ihre Mitarbeit und Fragen spannend!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7077-DE75-4E1A-9675-9E8C39ED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Naechste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: </a:t>
            </a:r>
            <a:r>
              <a:rPr lang="en-US" dirty="0" err="1"/>
              <a:t>Textidentifikation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9131-451A-4C09-ABBC-166016A89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400" dirty="0"/>
              <a:t>Vorzubereitende Texte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Rost, Friedrich (2008): Lern- und Arbeitstechniken für das Studium. 5., aktualisierte und erweiterte Auflage. Wiesbaden: VS Verlag für Sozialwissenschaften, S. 182-186.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6p </a:t>
            </a:r>
            <a:r>
              <a:rPr lang="de-DE" sz="1400" dirty="0" err="1"/>
              <a:t>Stary</a:t>
            </a:r>
            <a:r>
              <a:rPr lang="de-DE" sz="1400" dirty="0"/>
              <a:t>, Joachim/ Kretschmer, Horst (1994): Umgang mit wissenschaftlicher Literatur. Eine Arbeitshilfe für das sozial- und geisteswissenschaftliche Studium. Berlin: Cornelsen Scriptor (= Studium kompakt Lesemethoden, schneller lesen), S. 14-33.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5p Vogel, Peter (1999): Der Theorie-Praxis-Konflikt in der Pädagogik als Deutungsmuster für den Studienalltag – oder Was lernt man eigentlich im wissenschaftlichen Studium? In: Pädagogischer Blick 7. Jg., Heft 1, S. 34-40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4p Seminarleistung + Syllabus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59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CB39-61BE-4AF7-B6F1-BD81A8B5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Herzlich</a:t>
            </a:r>
            <a:r>
              <a:rPr lang="en-US" dirty="0"/>
              <a:t> </a:t>
            </a:r>
            <a:r>
              <a:rPr lang="en-US" dirty="0" err="1"/>
              <a:t>Willkommen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7534-0DC7-4E63-8E8E-210FA3E15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5" y="2643758"/>
            <a:ext cx="8642350" cy="20879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4B818"/>
                </a:solidFill>
              </a:rPr>
              <a:t>Job Schepens</a:t>
            </a:r>
          </a:p>
          <a:p>
            <a:pPr marL="0" indent="0">
              <a:buNone/>
            </a:pPr>
            <a:r>
              <a:rPr lang="en-US" sz="2000" dirty="0"/>
              <a:t>job.schepens@tu-dortmund.de</a:t>
            </a:r>
          </a:p>
          <a:p>
            <a:pPr marL="0" indent="0">
              <a:buNone/>
            </a:pPr>
            <a:r>
              <a:rPr lang="en-US" sz="2000" dirty="0"/>
              <a:t>IFS, TU Dortmund </a:t>
            </a:r>
          </a:p>
        </p:txBody>
      </p:sp>
    </p:spTree>
    <p:extLst>
      <p:ext uri="{BB962C8B-B14F-4D97-AF65-F5344CB8AC3E}">
        <p14:creationId xmlns:p14="http://schemas.microsoft.com/office/powerpoint/2010/main" val="162114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3402-6E1A-447B-A6B1-3D553FCF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heutigen Sitzung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70FF5-5284-4B2C-9F6B-C076FA0221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Sie erkennen die Relevanz wissenschaftlicher Forschungskompetenz für sich. </a:t>
            </a:r>
          </a:p>
          <a:p>
            <a:endParaRPr lang="de-DE" dirty="0"/>
          </a:p>
          <a:p>
            <a:r>
              <a:rPr lang="de-DE" dirty="0"/>
              <a:t>Sie haben einen Überblick über den Seminarverlauf und haben einen Eindruck, was auf Sie zukommt.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1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0FAFD-CFD7-485A-A93E-D5370D296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endParaRPr lang="de-DE" sz="2400" dirty="0"/>
          </a:p>
          <a:p>
            <a:pPr marL="180975" lvl="1" indent="0">
              <a:buNone/>
            </a:pPr>
            <a:r>
              <a:rPr lang="de-DE" sz="2400" dirty="0" err="1"/>
              <a:t>Beschreieben</a:t>
            </a:r>
            <a:r>
              <a:rPr lang="de-DE" sz="2400" dirty="0"/>
              <a:t> Sie spontan, was Ihnen zu den Begriffen in den Kopf kommt. (5‘ Gruppenarbeit, dann Plenum) </a:t>
            </a:r>
          </a:p>
          <a:p>
            <a:endParaRPr lang="en-US" sz="200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3A662C9A-1D5D-4851-84DD-805EEC14D041}"/>
              </a:ext>
            </a:extLst>
          </p:cNvPr>
          <p:cNvSpPr/>
          <p:nvPr/>
        </p:nvSpPr>
        <p:spPr>
          <a:xfrm>
            <a:off x="514282" y="1010553"/>
            <a:ext cx="3867873" cy="182416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FA49D83-306D-46DE-8721-672E874F3737}"/>
              </a:ext>
            </a:extLst>
          </p:cNvPr>
          <p:cNvSpPr/>
          <p:nvPr/>
        </p:nvSpPr>
        <p:spPr>
          <a:xfrm>
            <a:off x="4572000" y="924690"/>
            <a:ext cx="4131330" cy="1935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2"/>
                </a:solidFill>
              </a:rPr>
              <a:t>Wissenschaftliches Arbeiten</a:t>
            </a:r>
          </a:p>
        </p:txBody>
      </p:sp>
    </p:spTree>
    <p:extLst>
      <p:ext uri="{BB962C8B-B14F-4D97-AF65-F5344CB8AC3E}">
        <p14:creationId xmlns:p14="http://schemas.microsoft.com/office/powerpoint/2010/main" val="320736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4ED80B-04DF-4770-AB2D-CA430D24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15566"/>
            <a:ext cx="9145016" cy="369332"/>
          </a:xfrm>
        </p:spPr>
        <p:txBody>
          <a:bodyPr/>
          <a:lstStyle/>
          <a:p>
            <a:r>
              <a:rPr lang="de-DE" sz="3200" dirty="0"/>
              <a:t>Wozu </a:t>
            </a:r>
            <a:r>
              <a:rPr lang="de-DE" dirty="0"/>
              <a:t>Forschungs- und Methodenkompetenz?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3C5B17-DB86-4831-8555-4DE9444B22BF}"/>
              </a:ext>
            </a:extLst>
          </p:cNvPr>
          <p:cNvSpPr txBox="1">
            <a:spLocks/>
          </p:cNvSpPr>
          <p:nvPr/>
        </p:nvSpPr>
        <p:spPr>
          <a:xfrm>
            <a:off x="328290" y="1607161"/>
            <a:ext cx="7704138" cy="41703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/>
              <a:t>Fähigkeiten, um wissenschaftliche Originalquellen verstehen, beurteilen und selbst produzieren zu können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Studium: Primärquellen verstehen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Beruf: eigene Arbeit überprüfen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de-DE" sz="2000" dirty="0"/>
              <a:t>Alltag: Voraussetzung für Mündigkeit</a:t>
            </a:r>
          </a:p>
        </p:txBody>
      </p:sp>
    </p:spTree>
    <p:extLst>
      <p:ext uri="{BB962C8B-B14F-4D97-AF65-F5344CB8AC3E}">
        <p14:creationId xmlns:p14="http://schemas.microsoft.com/office/powerpoint/2010/main" val="8726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96887-7FE3-4FB5-B055-445F2EB0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20242"/>
            <a:ext cx="4889887" cy="37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9C6-32F2-411C-86ED-3E89B0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64CE8-1392-4B33-A8FD-246688CBC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Estrellado</a:t>
            </a:r>
            <a:r>
              <a:rPr lang="en-US" sz="1600" dirty="0"/>
              <a:t> et al. (in press). Data science in education using R. Routledge.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17A8D-C3A5-428D-8EFB-EC922EF1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04" y="915566"/>
            <a:ext cx="5022191" cy="35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4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F1FF-5024-45AC-93BF-8A2A754A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61D96-2954-474C-8B6B-F90D2CF6D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dirty="0"/>
              <a:t>Schepens et al. (under revision).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42A30-014D-4D80-AE4E-433C79E1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802374"/>
            <a:ext cx="6696744" cy="36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CE0-5EB7-4FD8-B75E-7DD311B9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Wissenschaftliche Forschung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6443-9856-4258-97D5-C2081C696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„Wer wissenschaftliche Forschung betreibt, sucht mithilfe </a:t>
            </a:r>
            <a:r>
              <a:rPr lang="de-DE" sz="1800" dirty="0">
                <a:solidFill>
                  <a:schemeClr val="tx2"/>
                </a:solidFill>
              </a:rPr>
              <a:t>anerkannter wissenschaftlicher Methoden </a:t>
            </a:r>
            <a:r>
              <a:rPr lang="de-DE" sz="1800" dirty="0"/>
              <a:t>und Methodologie auf der Basis des bisherigen </a:t>
            </a:r>
            <a:r>
              <a:rPr lang="de-DE" sz="1800" dirty="0">
                <a:solidFill>
                  <a:schemeClr val="tx2"/>
                </a:solidFill>
              </a:rPr>
              <a:t>Forschungsstandes </a:t>
            </a:r>
            <a:r>
              <a:rPr lang="de-DE" sz="1800" dirty="0"/>
              <a:t>(d.h. vorliegender Theorien und empirischer Befunde) </a:t>
            </a:r>
            <a:r>
              <a:rPr lang="de-DE" sz="1800" dirty="0">
                <a:solidFill>
                  <a:schemeClr val="tx2"/>
                </a:solidFill>
              </a:rPr>
              <a:t>zielgerichtet</a:t>
            </a:r>
            <a:r>
              <a:rPr lang="de-DE" sz="1800" dirty="0"/>
              <a:t> nach gesicherten </a:t>
            </a:r>
            <a:r>
              <a:rPr lang="de-DE" sz="1800" dirty="0">
                <a:solidFill>
                  <a:schemeClr val="tx2"/>
                </a:solidFill>
              </a:rPr>
              <a:t>neuen Erkenntnissen</a:t>
            </a:r>
            <a:r>
              <a:rPr lang="de-DE" sz="1800" dirty="0"/>
              <a:t>, </a:t>
            </a:r>
            <a:r>
              <a:rPr lang="de-DE" sz="1800" dirty="0">
                <a:solidFill>
                  <a:schemeClr val="tx2"/>
                </a:solidFill>
              </a:rPr>
              <a:t>dokumentiert</a:t>
            </a:r>
            <a:r>
              <a:rPr lang="de-DE" sz="1800" dirty="0"/>
              <a:t> den Forschungsprozess sowie dessen Ergebnisse in </a:t>
            </a:r>
            <a:r>
              <a:rPr lang="de-DE" sz="1800" dirty="0">
                <a:solidFill>
                  <a:schemeClr val="tx2"/>
                </a:solidFill>
              </a:rPr>
              <a:t>nachvollziehbarer</a:t>
            </a:r>
            <a:r>
              <a:rPr lang="de-DE" sz="1800" dirty="0"/>
              <a:t> Weise und stellt die Studien in </a:t>
            </a:r>
            <a:r>
              <a:rPr lang="de-DE" sz="1800" dirty="0">
                <a:solidFill>
                  <a:schemeClr val="tx2"/>
                </a:solidFill>
              </a:rPr>
              <a:t>Vorträgen</a:t>
            </a:r>
            <a:r>
              <a:rPr lang="de-DE" sz="1800" dirty="0"/>
              <a:t> und </a:t>
            </a:r>
            <a:r>
              <a:rPr lang="de-DE" sz="1800" dirty="0">
                <a:solidFill>
                  <a:schemeClr val="tx2"/>
                </a:solidFill>
              </a:rPr>
              <a:t>Publikationen</a:t>
            </a:r>
            <a:r>
              <a:rPr lang="de-DE" sz="1800" dirty="0"/>
              <a:t> der Fachöffentlichkeit vor“</a:t>
            </a:r>
          </a:p>
          <a:p>
            <a:pPr marL="0" indent="0" algn="r">
              <a:buNone/>
            </a:pPr>
            <a:r>
              <a:rPr lang="de-DE" sz="1400" dirty="0"/>
              <a:t>Döring &amp; Bortz, 2016, S. 7</a:t>
            </a:r>
          </a:p>
        </p:txBody>
      </p:sp>
    </p:spTree>
    <p:extLst>
      <p:ext uri="{BB962C8B-B14F-4D97-AF65-F5344CB8AC3E}">
        <p14:creationId xmlns:p14="http://schemas.microsoft.com/office/powerpoint/2010/main" val="13452309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543</Words>
  <Application>Microsoft Office PowerPoint</Application>
  <PresentationFormat>On-screen Show (16:9)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Akkurat</vt:lpstr>
      <vt:lpstr>Arial</vt:lpstr>
      <vt:lpstr>Calibri</vt:lpstr>
      <vt:lpstr>Masterfolie</vt:lpstr>
      <vt:lpstr>PowerPoint Presentation</vt:lpstr>
      <vt:lpstr>Herzlich Willkommen!</vt:lpstr>
      <vt:lpstr>Ziele der heutigen Sitzung</vt:lpstr>
      <vt:lpstr>PowerPoint Presentation</vt:lpstr>
      <vt:lpstr>Wozu Forschungs- und Methodenkompetenz?</vt:lpstr>
      <vt:lpstr>PowerPoint Presentation</vt:lpstr>
      <vt:lpstr>PowerPoint Presentation</vt:lpstr>
      <vt:lpstr>PowerPoint Presentation</vt:lpstr>
      <vt:lpstr>Definition Wissenschaftliche Forschung</vt:lpstr>
      <vt:lpstr>Diskussion</vt:lpstr>
      <vt:lpstr>PowerPoint Presentation</vt:lpstr>
      <vt:lpstr>Ziele der Veranstaltung (Modulhandbuch)</vt:lpstr>
      <vt:lpstr>Wie wir miteinander Arbeiten</vt:lpstr>
      <vt:lpstr>Naechste Woche: Textidentifikation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Schäfer, Sabine</dc:creator>
  <cp:lastModifiedBy>Job Schepens</cp:lastModifiedBy>
  <cp:revision>107</cp:revision>
  <dcterms:created xsi:type="dcterms:W3CDTF">2017-06-13T08:51:48Z</dcterms:created>
  <dcterms:modified xsi:type="dcterms:W3CDTF">2021-04-13T15:32:45Z</dcterms:modified>
</cp:coreProperties>
</file>