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259" r:id="rId3"/>
    <p:sldId id="276" r:id="rId4"/>
    <p:sldId id="273" r:id="rId5"/>
    <p:sldId id="272" r:id="rId6"/>
    <p:sldId id="277" r:id="rId7"/>
    <p:sldId id="285" r:id="rId8"/>
    <p:sldId id="264" r:id="rId9"/>
    <p:sldId id="280" r:id="rId10"/>
    <p:sldId id="284" r:id="rId11"/>
    <p:sldId id="286" r:id="rId12"/>
    <p:sldId id="282" r:id="rId13"/>
    <p:sldId id="283" r:id="rId14"/>
    <p:sldId id="278" r:id="rId15"/>
    <p:sldId id="279" r:id="rId16"/>
    <p:sldId id="270"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59"/>
            <p14:sldId id="276"/>
            <p14:sldId id="273"/>
            <p14:sldId id="272"/>
            <p14:sldId id="277"/>
            <p14:sldId id="285"/>
            <p14:sldId id="264"/>
            <p14:sldId id="280"/>
            <p14:sldId id="284"/>
            <p14:sldId id="286"/>
            <p14:sldId id="282"/>
            <p14:sldId id="283"/>
            <p14:sldId id="278"/>
            <p14:sldId id="27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683" autoAdjust="0"/>
  </p:normalViewPr>
  <p:slideViewPr>
    <p:cSldViewPr showGuides="1">
      <p:cViewPr>
        <p:scale>
          <a:sx n="125" d="100"/>
          <a:sy n="125" d="100"/>
        </p:scale>
        <p:origin x="2712" y="11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Induct</a:t>
            </a:r>
            <a:r>
              <a:rPr lang="de-DE" dirty="0"/>
              <a:t> </a:t>
            </a:r>
            <a:r>
              <a:rPr lang="de-DE" dirty="0" err="1"/>
              <a:t>Hypotheses</a:t>
            </a:r>
            <a:r>
              <a:rPr lang="de-DE" dirty="0"/>
              <a:t> </a:t>
            </a:r>
            <a:r>
              <a:rPr lang="de-DE" dirty="0" err="1"/>
              <a:t>from</a:t>
            </a:r>
            <a:r>
              <a:rPr lang="de-DE" dirty="0"/>
              <a:t> explorative </a:t>
            </a:r>
            <a:r>
              <a:rPr lang="de-DE" dirty="0" err="1"/>
              <a:t>observations</a:t>
            </a:r>
            <a:endParaRPr lang="de-DE" dirty="0"/>
          </a:p>
          <a:p>
            <a:r>
              <a:rPr lang="de-DE" dirty="0" err="1"/>
              <a:t>Deduct</a:t>
            </a:r>
            <a:r>
              <a:rPr lang="de-DE" dirty="0"/>
              <a:t> </a:t>
            </a:r>
            <a:r>
              <a:rPr lang="de-DE" dirty="0" err="1"/>
              <a:t>predictions</a:t>
            </a:r>
            <a:r>
              <a:rPr lang="de-DE" dirty="0"/>
              <a:t> </a:t>
            </a:r>
            <a:r>
              <a:rPr lang="de-DE" dirty="0" err="1"/>
              <a:t>from</a:t>
            </a:r>
            <a:r>
              <a:rPr lang="de-DE" dirty="0"/>
              <a:t> </a:t>
            </a:r>
            <a:r>
              <a:rPr lang="de-DE" dirty="0" err="1"/>
              <a:t>hypothesis</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297816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Standards?</a:t>
            </a:r>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161057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15</a:t>
            </a:fld>
            <a:endParaRPr lang="en-US"/>
          </a:p>
        </p:txBody>
      </p:sp>
    </p:spTree>
    <p:extLst>
      <p:ext uri="{BB962C8B-B14F-4D97-AF65-F5344CB8AC3E}">
        <p14:creationId xmlns:p14="http://schemas.microsoft.com/office/powerpoint/2010/main" val="1998776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eutschlandfunknova.de/beitrag/betrug-ein-wissenschaftler-f%C3%A4lscht-forschungsdate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800" b="1" dirty="0">
                <a:latin typeface="Arial" panose="020B0604020202020204" pitchFamily="34" charset="0"/>
                <a:cs typeface="Arial" panose="020B0604020202020204" pitchFamily="34" charset="0"/>
              </a:rPr>
              <a:t>Einführung in die Methoden der Textanalyse und des wissenschaftlichen Arbeitens</a:t>
            </a:r>
          </a:p>
          <a:p>
            <a:pPr marL="0" indent="0" algn="ctr">
              <a:buNone/>
            </a:pPr>
            <a:r>
              <a:rPr lang="de-DE" sz="2800" dirty="0">
                <a:latin typeface="Arial" panose="020B0604020202020204" pitchFamily="34" charset="0"/>
                <a:cs typeface="Arial" panose="020B0604020202020204" pitchFamily="34" charset="0"/>
              </a:rPr>
              <a:t>3. Sitzung: Wissenschaft</a:t>
            </a:r>
          </a:p>
          <a:p>
            <a:pPr marL="0" indent="0" algn="ctr">
              <a:buNone/>
            </a:pPr>
            <a:r>
              <a:rPr lang="de-DE" sz="2800" dirty="0">
                <a:latin typeface="Arial" panose="020B0604020202020204" pitchFamily="34" charset="0"/>
                <a:cs typeface="Arial" panose="020B0604020202020204" pitchFamily="34" charset="0"/>
              </a:rPr>
              <a:t>27.04.21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C3E5-1E21-461C-B596-F7E632DBDA2E}"/>
              </a:ext>
            </a:extLst>
          </p:cNvPr>
          <p:cNvSpPr>
            <a:spLocks noGrp="1"/>
          </p:cNvSpPr>
          <p:nvPr>
            <p:ph type="title"/>
          </p:nvPr>
        </p:nvSpPr>
        <p:spPr/>
        <p:txBody>
          <a:bodyPr/>
          <a:lstStyle/>
          <a:p>
            <a:r>
              <a:rPr lang="de-DE" dirty="0"/>
              <a:t>Bewertung wissenschaftlicher Qualität </a:t>
            </a:r>
          </a:p>
        </p:txBody>
      </p:sp>
      <p:sp>
        <p:nvSpPr>
          <p:cNvPr id="3" name="Text Placeholder 2">
            <a:extLst>
              <a:ext uri="{FF2B5EF4-FFF2-40B4-BE49-F238E27FC236}">
                <a16:creationId xmlns:a16="http://schemas.microsoft.com/office/drawing/2014/main" id="{BC174FF6-D14E-47E6-B8F3-4DC39D0021A7}"/>
              </a:ext>
            </a:extLst>
          </p:cNvPr>
          <p:cNvSpPr>
            <a:spLocks noGrp="1"/>
          </p:cNvSpPr>
          <p:nvPr>
            <p:ph type="body" sz="quarter" idx="10"/>
          </p:nvPr>
        </p:nvSpPr>
        <p:spPr/>
        <p:txBody>
          <a:bodyPr/>
          <a:lstStyle/>
          <a:p>
            <a:pPr marL="457200" lvl="0" indent="-457200">
              <a:buFont typeface="+mj-lt"/>
              <a:buAutoNum type="arabicPeriod"/>
            </a:pPr>
            <a:r>
              <a:rPr lang="de-DE" sz="1400" dirty="0"/>
              <a:t>Inhaltliche Relevanz</a:t>
            </a:r>
          </a:p>
          <a:p>
            <a:pPr marL="457200" lvl="0" indent="-457200">
              <a:buFont typeface="+mj-lt"/>
              <a:buAutoNum type="arabicPeriod"/>
            </a:pPr>
            <a:r>
              <a:rPr lang="de-DE" sz="1400" dirty="0"/>
              <a:t>Methodische Strenge</a:t>
            </a:r>
          </a:p>
          <a:p>
            <a:pPr marL="457200" lvl="0" indent="-457200">
              <a:buFont typeface="+mj-lt"/>
              <a:buAutoNum type="arabicPeriod"/>
            </a:pPr>
            <a:r>
              <a:rPr lang="de-DE" sz="1400" b="1" dirty="0"/>
              <a:t>Ethische Strenge </a:t>
            </a:r>
            <a:r>
              <a:rPr lang="de-DE" sz="1400" b="1" dirty="0">
                <a:sym typeface="Wingdings" panose="05000000000000000000" pitchFamily="2" charset="2"/>
              </a:rPr>
              <a:t> Bewertung durch Ethikkommission</a:t>
            </a:r>
            <a:endParaRPr lang="de-DE" sz="1400" b="1" dirty="0"/>
          </a:p>
          <a:p>
            <a:pPr marL="457200" lvl="0" indent="-457200">
              <a:buFont typeface="+mj-lt"/>
              <a:buAutoNum type="arabicPeriod"/>
            </a:pPr>
            <a:r>
              <a:rPr lang="de-DE" sz="1400" dirty="0"/>
              <a:t>Präsentationsqualität</a:t>
            </a:r>
          </a:p>
          <a:p>
            <a:pPr marL="0" indent="0">
              <a:buNone/>
            </a:pPr>
            <a:endParaRPr lang="de-DE" sz="1400" dirty="0"/>
          </a:p>
          <a:p>
            <a:pPr lvl="0">
              <a:buFont typeface="Wingdings" panose="05000000000000000000" pitchFamily="2" charset="2"/>
              <a:buChar char="à"/>
            </a:pPr>
            <a:r>
              <a:rPr lang="de-DE" sz="1400" dirty="0">
                <a:sym typeface="Wingdings" panose="05000000000000000000" pitchFamily="2" charset="2"/>
              </a:rPr>
              <a:t>K</a:t>
            </a:r>
            <a:r>
              <a:rPr lang="de-DE" sz="1400" dirty="0"/>
              <a:t>ontinuierlich: mehr oder minder gute oder schlechte wissenschaftliche Studie</a:t>
            </a:r>
          </a:p>
          <a:p>
            <a:endParaRPr lang="de-DE" sz="1400" dirty="0"/>
          </a:p>
          <a:p>
            <a:r>
              <a:rPr lang="de-DE" sz="1400" dirty="0"/>
              <a:t>Was ist eine gute Theorie?:</a:t>
            </a:r>
          </a:p>
          <a:p>
            <a:pPr lvl="1">
              <a:buFontTx/>
              <a:buChar char="-"/>
            </a:pPr>
            <a:r>
              <a:rPr lang="de-DE" sz="1400" dirty="0"/>
              <a:t>Mehr als nur empirischen Bewährung </a:t>
            </a:r>
          </a:p>
          <a:p>
            <a:pPr lvl="1">
              <a:buFontTx/>
              <a:buChar char="-"/>
            </a:pPr>
            <a:r>
              <a:rPr lang="de-DE" sz="1400" dirty="0"/>
              <a:t>Erklärungskraft! </a:t>
            </a:r>
          </a:p>
          <a:p>
            <a:pPr lvl="1">
              <a:buFontTx/>
              <a:buChar char="-"/>
            </a:pPr>
            <a:r>
              <a:rPr lang="de-DE" sz="1400" dirty="0"/>
              <a:t>zahlreiche interessante Hypothesen ableitbar </a:t>
            </a:r>
          </a:p>
          <a:p>
            <a:pPr lvl="1">
              <a:buFontTx/>
              <a:buChar char="-"/>
            </a:pPr>
            <a:r>
              <a:rPr lang="de-DE" sz="1400" dirty="0"/>
              <a:t>innovative Ideen für die Forschung zu gewinnen </a:t>
            </a:r>
          </a:p>
          <a:p>
            <a:endParaRPr lang="de-DE" sz="1400" dirty="0"/>
          </a:p>
        </p:txBody>
      </p:sp>
    </p:spTree>
    <p:extLst>
      <p:ext uri="{BB962C8B-B14F-4D97-AF65-F5344CB8AC3E}">
        <p14:creationId xmlns:p14="http://schemas.microsoft.com/office/powerpoint/2010/main" val="3013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A6-D8A3-4680-935C-6005A95F14A8}"/>
              </a:ext>
            </a:extLst>
          </p:cNvPr>
          <p:cNvSpPr>
            <a:spLocks noGrp="1"/>
          </p:cNvSpPr>
          <p:nvPr>
            <p:ph type="title"/>
          </p:nvPr>
        </p:nvSpPr>
        <p:spPr/>
        <p:txBody>
          <a:bodyPr/>
          <a:lstStyle/>
          <a:p>
            <a:r>
              <a:rPr lang="de-DE" dirty="0"/>
              <a:t>Prinzipien guter wissenschaftlicher Praxis </a:t>
            </a:r>
          </a:p>
        </p:txBody>
      </p:sp>
      <p:sp>
        <p:nvSpPr>
          <p:cNvPr id="3" name="Text Placeholder 2">
            <a:extLst>
              <a:ext uri="{FF2B5EF4-FFF2-40B4-BE49-F238E27FC236}">
                <a16:creationId xmlns:a16="http://schemas.microsoft.com/office/drawing/2014/main" id="{768447D5-5A4A-4498-B7CC-5903DA670017}"/>
              </a:ext>
            </a:extLst>
          </p:cNvPr>
          <p:cNvSpPr>
            <a:spLocks noGrp="1"/>
          </p:cNvSpPr>
          <p:nvPr>
            <p:ph type="body" sz="quarter" idx="10"/>
          </p:nvPr>
        </p:nvSpPr>
        <p:spPr/>
        <p:txBody>
          <a:bodyPr/>
          <a:lstStyle/>
          <a:p>
            <a:r>
              <a:rPr lang="de-DE" sz="1800" b="1" dirty="0"/>
              <a:t>Zuverlässigkeit</a:t>
            </a:r>
            <a:r>
              <a:rPr lang="de-DE" sz="1800" dirty="0"/>
              <a:t> (</a:t>
            </a:r>
            <a:r>
              <a:rPr lang="de-DE" sz="1800" dirty="0" err="1"/>
              <a:t>Reliability</a:t>
            </a:r>
            <a:r>
              <a:rPr lang="de-DE" sz="1800" dirty="0"/>
              <a:t>) bei Qualitätssicherung der Forschung</a:t>
            </a:r>
          </a:p>
          <a:p>
            <a:r>
              <a:rPr lang="de-DE" sz="1800" b="1" dirty="0"/>
              <a:t>Ehrlichkeit </a:t>
            </a:r>
            <a:r>
              <a:rPr lang="de-DE" sz="1800" dirty="0"/>
              <a:t>(</a:t>
            </a:r>
            <a:r>
              <a:rPr lang="de-DE" sz="1800" dirty="0" err="1"/>
              <a:t>Honesty</a:t>
            </a:r>
            <a:r>
              <a:rPr lang="de-DE" sz="1800" dirty="0"/>
              <a:t>) bei allen Schritten wissenschaftlichen Arbeitens</a:t>
            </a:r>
          </a:p>
          <a:p>
            <a:r>
              <a:rPr lang="de-DE" sz="1800" b="1" dirty="0"/>
              <a:t>Respekt</a:t>
            </a:r>
            <a:r>
              <a:rPr lang="de-DE" sz="1800" dirty="0"/>
              <a:t> (</a:t>
            </a:r>
            <a:r>
              <a:rPr lang="de-DE" sz="1800" dirty="0" err="1"/>
              <a:t>Respect</a:t>
            </a:r>
            <a:r>
              <a:rPr lang="de-DE" sz="1800" dirty="0"/>
              <a:t>) für Kollegen, Gesellschaft, Ökosystemen, Umwelt…</a:t>
            </a:r>
          </a:p>
          <a:p>
            <a:r>
              <a:rPr lang="de-DE" sz="1800" b="1" dirty="0"/>
              <a:t>Verantwortung</a:t>
            </a:r>
            <a:r>
              <a:rPr lang="de-DE" sz="1800" dirty="0"/>
              <a:t> (</a:t>
            </a:r>
            <a:r>
              <a:rPr lang="de-DE" sz="1800" dirty="0" err="1"/>
              <a:t>Accountability</a:t>
            </a:r>
            <a:r>
              <a:rPr lang="de-DE" sz="1800" dirty="0"/>
              <a:t>) für die Forschung von der Idee bis zur Veröffentlichung</a:t>
            </a:r>
          </a:p>
          <a:p>
            <a:endParaRPr lang="de-DE" sz="1800" dirty="0"/>
          </a:p>
          <a:p>
            <a:r>
              <a:rPr lang="de-DE" sz="1800" dirty="0">
                <a:hlinkClick r:id="rId2"/>
              </a:rPr>
              <a:t>https://www.tu-dortmund.de/forschung/forschungsethik/gute-wissenschaftliche-praxis/</a:t>
            </a:r>
            <a:endParaRPr lang="de-DE" sz="1800" dirty="0"/>
          </a:p>
        </p:txBody>
      </p:sp>
    </p:spTree>
    <p:extLst>
      <p:ext uri="{BB962C8B-B14F-4D97-AF65-F5344CB8AC3E}">
        <p14:creationId xmlns:p14="http://schemas.microsoft.com/office/powerpoint/2010/main" val="92774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745D-7D5C-4E2E-B9B1-EBED1E30706D}"/>
              </a:ext>
            </a:extLst>
          </p:cNvPr>
          <p:cNvSpPr>
            <a:spLocks noGrp="1"/>
          </p:cNvSpPr>
          <p:nvPr>
            <p:ph type="title"/>
          </p:nvPr>
        </p:nvSpPr>
        <p:spPr/>
        <p:txBody>
          <a:bodyPr/>
          <a:lstStyle/>
          <a:p>
            <a:r>
              <a:rPr lang="de-DE" dirty="0"/>
              <a:t>Sicherung guter wissenschaftlicher Praxis</a:t>
            </a:r>
          </a:p>
        </p:txBody>
      </p:sp>
      <p:sp>
        <p:nvSpPr>
          <p:cNvPr id="3" name="Text Placeholder 2">
            <a:extLst>
              <a:ext uri="{FF2B5EF4-FFF2-40B4-BE49-F238E27FC236}">
                <a16:creationId xmlns:a16="http://schemas.microsoft.com/office/drawing/2014/main" id="{FD13BD51-78CC-4A2D-BC51-B2B1BB286388}"/>
              </a:ext>
            </a:extLst>
          </p:cNvPr>
          <p:cNvSpPr>
            <a:spLocks noGrp="1"/>
          </p:cNvSpPr>
          <p:nvPr>
            <p:ph type="body" sz="quarter" idx="10"/>
          </p:nvPr>
        </p:nvSpPr>
        <p:spPr/>
        <p:txBody>
          <a:bodyPr/>
          <a:lstStyle/>
          <a:p>
            <a:r>
              <a:rPr lang="de-DE" sz="2000" dirty="0"/>
              <a:t>Deutsche Forschungsgemeinschaft (DFG): Leitlinien guter wissenschaftlicher Praxis </a:t>
            </a:r>
          </a:p>
          <a:p>
            <a:r>
              <a:rPr lang="en-US" sz="2000" dirty="0"/>
              <a:t>The European Code of Conduct for Research Integrity</a:t>
            </a:r>
            <a:endParaRPr lang="de-DE" sz="2000" dirty="0"/>
          </a:p>
          <a:p>
            <a:r>
              <a:rPr lang="de-DE" sz="2000" dirty="0">
                <a:hlinkClick r:id="rId2"/>
              </a:rPr>
              <a:t>https://www.tu-dortmund.de/forschung/forschungsethik/gute-wissenschaftliche-praxis/</a:t>
            </a:r>
            <a:endParaRPr lang="de-DE" sz="2000" dirty="0"/>
          </a:p>
          <a:p>
            <a:r>
              <a:rPr lang="de-DE" sz="2000" dirty="0"/>
              <a:t>Fachzeitschriften</a:t>
            </a:r>
          </a:p>
          <a:p>
            <a:endParaRPr lang="de-DE" sz="2000" dirty="0"/>
          </a:p>
        </p:txBody>
      </p:sp>
    </p:spTree>
    <p:extLst>
      <p:ext uri="{BB962C8B-B14F-4D97-AF65-F5344CB8AC3E}">
        <p14:creationId xmlns:p14="http://schemas.microsoft.com/office/powerpoint/2010/main" val="328885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C7EC-C0E8-4FC3-96D2-95185FFF5F3C}"/>
              </a:ext>
            </a:extLst>
          </p:cNvPr>
          <p:cNvSpPr>
            <a:spLocks noGrp="1"/>
          </p:cNvSpPr>
          <p:nvPr>
            <p:ph type="title"/>
          </p:nvPr>
        </p:nvSpPr>
        <p:spPr/>
        <p:txBody>
          <a:bodyPr/>
          <a:lstStyle/>
          <a:p>
            <a:r>
              <a:rPr lang="de-DE" dirty="0"/>
              <a:t>Wissenschaftliches Fehlverhalten</a:t>
            </a:r>
          </a:p>
        </p:txBody>
      </p:sp>
      <p:sp>
        <p:nvSpPr>
          <p:cNvPr id="3" name="Text Placeholder 2">
            <a:extLst>
              <a:ext uri="{FF2B5EF4-FFF2-40B4-BE49-F238E27FC236}">
                <a16:creationId xmlns:a16="http://schemas.microsoft.com/office/drawing/2014/main" id="{A58DDB03-A9D0-4407-820C-48D478EF9CC0}"/>
              </a:ext>
            </a:extLst>
          </p:cNvPr>
          <p:cNvSpPr>
            <a:spLocks noGrp="1"/>
          </p:cNvSpPr>
          <p:nvPr>
            <p:ph type="body" sz="quarter" idx="10"/>
          </p:nvPr>
        </p:nvSpPr>
        <p:spPr/>
        <p:txBody>
          <a:bodyPr/>
          <a:lstStyle/>
          <a:p>
            <a:r>
              <a:rPr lang="de-DE" sz="1600" dirty="0"/>
              <a:t>Wissenschaftsfälschung</a:t>
            </a:r>
          </a:p>
          <a:p>
            <a:pPr lvl="1"/>
            <a:r>
              <a:rPr lang="de-DE" sz="2000" dirty="0"/>
              <a:t>E.g. </a:t>
            </a:r>
            <a:r>
              <a:rPr lang="de-DE" sz="2000" dirty="0" err="1"/>
              <a:t>Diederik</a:t>
            </a:r>
            <a:r>
              <a:rPr lang="de-DE" sz="2000" dirty="0"/>
              <a:t> Stapel, </a:t>
            </a:r>
            <a:r>
              <a:rPr lang="de-DE" sz="2000" dirty="0">
                <a:hlinkClick r:id="rId2"/>
              </a:rPr>
              <a:t>https://www.deutschlandfunknova.de/beitrag/betrug-ein-wissenschaftler-f%C3%A4lscht-forschungsdaten</a:t>
            </a:r>
            <a:endParaRPr lang="de-DE" sz="2000" dirty="0"/>
          </a:p>
          <a:p>
            <a:r>
              <a:rPr lang="de-DE" sz="1600" dirty="0" err="1"/>
              <a:t>Plagiarismus</a:t>
            </a:r>
            <a:endParaRPr lang="de-DE" sz="1600" dirty="0"/>
          </a:p>
          <a:p>
            <a:pPr marL="0" indent="0">
              <a:buNone/>
            </a:pPr>
            <a:endParaRPr lang="de-DE" sz="1600" dirty="0"/>
          </a:p>
          <a:p>
            <a:pPr marL="0" indent="0">
              <a:buNone/>
            </a:pPr>
            <a:endParaRPr lang="de-DE" sz="1600" dirty="0"/>
          </a:p>
          <a:p>
            <a:endParaRPr lang="de-DE" sz="1600" dirty="0"/>
          </a:p>
        </p:txBody>
      </p:sp>
    </p:spTree>
    <p:extLst>
      <p:ext uri="{BB962C8B-B14F-4D97-AF65-F5344CB8AC3E}">
        <p14:creationId xmlns:p14="http://schemas.microsoft.com/office/powerpoint/2010/main" val="145725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C4C8-AF81-4D59-9FE2-2712BDA6C3FF}"/>
              </a:ext>
            </a:extLst>
          </p:cNvPr>
          <p:cNvSpPr>
            <a:spLocks noGrp="1"/>
          </p:cNvSpPr>
          <p:nvPr>
            <p:ph type="title"/>
          </p:nvPr>
        </p:nvSpPr>
        <p:spPr/>
        <p:txBody>
          <a:bodyPr/>
          <a:lstStyle/>
          <a:p>
            <a:r>
              <a:rPr lang="de-DE" sz="2800" dirty="0"/>
              <a:t>Wann kommt wissenschaftliches Wissen an seine Grenzen?</a:t>
            </a:r>
            <a:br>
              <a:rPr lang="de-DE" sz="2800" dirty="0"/>
            </a:br>
            <a:endParaRPr lang="de-DE" sz="2800" dirty="0"/>
          </a:p>
        </p:txBody>
      </p:sp>
      <p:sp>
        <p:nvSpPr>
          <p:cNvPr id="3" name="Text Placeholder 2">
            <a:extLst>
              <a:ext uri="{FF2B5EF4-FFF2-40B4-BE49-F238E27FC236}">
                <a16:creationId xmlns:a16="http://schemas.microsoft.com/office/drawing/2014/main" id="{2BE07BE5-8DE9-4CFF-9BE8-035236D6E10E}"/>
              </a:ext>
            </a:extLst>
          </p:cNvPr>
          <p:cNvSpPr>
            <a:spLocks noGrp="1"/>
          </p:cNvSpPr>
          <p:nvPr>
            <p:ph type="body" sz="quarter" idx="10"/>
          </p:nvPr>
        </p:nvSpPr>
        <p:spPr/>
        <p:txBody>
          <a:bodyPr/>
          <a:lstStyle/>
          <a:p>
            <a:endParaRPr lang="de-DE" sz="1600" dirty="0"/>
          </a:p>
          <a:p>
            <a:r>
              <a:rPr lang="de-DE" sz="1600" dirty="0"/>
              <a:t>Anwendung wissenschaftlichen Wissens auf praktische Tätigkeitsfelder: </a:t>
            </a:r>
            <a:r>
              <a:rPr lang="de-DE" sz="1600" b="1" dirty="0"/>
              <a:t>Wertentscheidungen</a:t>
            </a:r>
          </a:p>
          <a:p>
            <a:r>
              <a:rPr lang="de-DE" sz="1600" dirty="0" err="1"/>
              <a:t>Socio</a:t>
            </a:r>
            <a:r>
              <a:rPr lang="de-DE" sz="1600" dirty="0"/>
              <a:t> </a:t>
            </a:r>
            <a:r>
              <a:rPr lang="de-DE" sz="1600" dirty="0" err="1"/>
              <a:t>scientific</a:t>
            </a:r>
            <a:r>
              <a:rPr lang="de-DE" sz="1600" dirty="0"/>
              <a:t> </a:t>
            </a:r>
            <a:r>
              <a:rPr lang="de-DE" sz="1600" dirty="0" err="1"/>
              <a:t>issues</a:t>
            </a:r>
            <a:r>
              <a:rPr lang="de-DE" sz="1600" dirty="0"/>
              <a:t> (SSI; </a:t>
            </a:r>
            <a:r>
              <a:rPr lang="de-DE" sz="1600" dirty="0" err="1"/>
              <a:t>Sadler</a:t>
            </a:r>
            <a:r>
              <a:rPr lang="de-DE" sz="1600" dirty="0"/>
              <a:t>, 2011): gesellschaftliche Problemstellungen, die vielfältige Bezüge zu wissenschaftlichen Theorien und Methoden haben </a:t>
            </a:r>
          </a:p>
          <a:p>
            <a:r>
              <a:rPr lang="de-DE" sz="1600" dirty="0"/>
              <a:t>Fachdidaktik Naturwissenschaften; z.B. Gentechnologie, Nuklearenergie</a:t>
            </a:r>
          </a:p>
          <a:p>
            <a:r>
              <a:rPr lang="de-DE" sz="1600" dirty="0"/>
              <a:t>In Pädagogischer Psychologie? </a:t>
            </a:r>
          </a:p>
          <a:p>
            <a:endParaRPr lang="de-DE" sz="1600" dirty="0"/>
          </a:p>
        </p:txBody>
      </p:sp>
    </p:spTree>
    <p:extLst>
      <p:ext uri="{BB962C8B-B14F-4D97-AF65-F5344CB8AC3E}">
        <p14:creationId xmlns:p14="http://schemas.microsoft.com/office/powerpoint/2010/main" val="5513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05-4F54-43E4-A67B-D3569C356B89}"/>
              </a:ext>
            </a:extLst>
          </p:cNvPr>
          <p:cNvSpPr>
            <a:spLocks noGrp="1"/>
          </p:cNvSpPr>
          <p:nvPr>
            <p:ph type="title"/>
          </p:nvPr>
        </p:nvSpPr>
        <p:spPr/>
        <p:txBody>
          <a:bodyPr/>
          <a:lstStyle/>
          <a:p>
            <a:r>
              <a:rPr lang="de-DE" dirty="0"/>
              <a:t>Grenzen wissenschaftlichen Wissens: Übung</a:t>
            </a:r>
          </a:p>
        </p:txBody>
      </p:sp>
      <p:sp>
        <p:nvSpPr>
          <p:cNvPr id="3" name="Text Placeholder 2">
            <a:extLst>
              <a:ext uri="{FF2B5EF4-FFF2-40B4-BE49-F238E27FC236}">
                <a16:creationId xmlns:a16="http://schemas.microsoft.com/office/drawing/2014/main" id="{6B38F360-6AFD-465D-9CB5-FE47B09F4404}"/>
              </a:ext>
            </a:extLst>
          </p:cNvPr>
          <p:cNvSpPr>
            <a:spLocks noGrp="1"/>
          </p:cNvSpPr>
          <p:nvPr>
            <p:ph type="body" sz="quarter" idx="10"/>
          </p:nvPr>
        </p:nvSpPr>
        <p:spPr/>
        <p:txBody>
          <a:bodyPr/>
          <a:lstStyle/>
          <a:p>
            <a:pPr marL="0" indent="0">
              <a:buNone/>
            </a:pPr>
            <a:r>
              <a:rPr lang="de-DE" sz="1800" dirty="0"/>
              <a:t>Suchen Sie mit ihrem Nachbarn /ihrer Nachbarin ein Beispiel für einen Sachverhalt in der Pädagogischen Psychologie, bei dem wissenschaftliches Wissen an seine Grenzen kommt. Diskutieren Sie verschiedene Positionen, die dazu angeführt werden können (z.B. Wissenschaft, Gesellschaft, Ethik…) </a:t>
            </a:r>
          </a:p>
          <a:p>
            <a:pPr marL="0" indent="0">
              <a:buNone/>
            </a:pPr>
            <a:endParaRPr lang="de-DE" sz="1800" dirty="0"/>
          </a:p>
          <a:p>
            <a:pPr marL="0" indent="0">
              <a:buNone/>
            </a:pPr>
            <a:r>
              <a:rPr lang="de-DE" sz="1800" dirty="0"/>
              <a:t>10 Min in Partnerarbeit</a:t>
            </a:r>
          </a:p>
          <a:p>
            <a:pPr marL="0" indent="0">
              <a:buNone/>
            </a:pPr>
            <a:r>
              <a:rPr lang="de-DE" sz="1800" dirty="0"/>
              <a:t>Dann kurzes Feedback im Plenum</a:t>
            </a:r>
          </a:p>
          <a:p>
            <a:pPr marL="0" indent="0">
              <a:buNone/>
            </a:pPr>
            <a:endParaRPr lang="de-DE" sz="1800" dirty="0"/>
          </a:p>
          <a:p>
            <a:endParaRPr lang="de-DE" sz="1800" dirty="0"/>
          </a:p>
        </p:txBody>
      </p:sp>
    </p:spTree>
    <p:extLst>
      <p:ext uri="{BB962C8B-B14F-4D97-AF65-F5344CB8AC3E}">
        <p14:creationId xmlns:p14="http://schemas.microsoft.com/office/powerpoint/2010/main" val="389609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Nächste Woche: Forschungsfrage und Literaturrecherche</a:t>
            </a:r>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250825" y="1491630"/>
            <a:ext cx="8642350" cy="3240087"/>
          </a:xfrm>
        </p:spPr>
        <p:txBody>
          <a:bodyPr/>
          <a:lstStyle/>
          <a:p>
            <a:r>
              <a:rPr lang="de-DE" sz="1600" kern="0" dirty="0"/>
              <a:t>Setzen Sie sich zu zweit zusammen, suchen Sie sich einen thematischen Schwerpunkt aus (oder ordnen Sie sich gleich einem Thema zu – 4 Personen pro Thema)</a:t>
            </a:r>
          </a:p>
          <a:p>
            <a:pPr marL="361950" lvl="2" indent="0">
              <a:buClr>
                <a:schemeClr val="tx2"/>
              </a:buClr>
              <a:buSzPct val="100000"/>
              <a:buNone/>
            </a:pPr>
            <a:r>
              <a:rPr lang="de-DE" sz="1600" b="1" kern="0" dirty="0"/>
              <a:t>Typische „IFS“ Schwerpunkte: Intelligenz &amp; Wissen, Motivation, Selbstkonzept, Selbstregulation, Schulqualität, Unterrichtsqualität, Medien, Entwicklung in sozialen Kontexten, Lehr-Lern-Ansätze, Lernstrategien, soziale Ungleichheiten, Geschlechtsbezogene Disparitäten</a:t>
            </a:r>
          </a:p>
          <a:p>
            <a:pPr marL="361950" lvl="2" indent="0">
              <a:buClr>
                <a:schemeClr val="tx2"/>
              </a:buClr>
              <a:buSzPct val="100000"/>
              <a:buNone/>
            </a:pPr>
            <a:endParaRPr lang="de-DE" sz="1600" b="1" kern="0" dirty="0"/>
          </a:p>
          <a:p>
            <a:r>
              <a:rPr lang="de-DE" sz="1600" kern="0" dirty="0"/>
              <a:t>Lesen Sie bis nächste Woche ein Abschnitt (3-5 Seiten) aus Seel &amp; Hanke (2015) </a:t>
            </a:r>
          </a:p>
          <a:p>
            <a:pPr lvl="1"/>
            <a:r>
              <a:rPr lang="de-DE" sz="2000" kern="0" dirty="0"/>
              <a:t>https://katalog.ub.tu-dortmund.de/id/ir01388a:ubd.lobid:TT050432640</a:t>
            </a:r>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pPr>
              <a:buFont typeface="+mj-lt"/>
              <a:buAutoNum type="arabicPeriod"/>
            </a:pPr>
            <a:r>
              <a:rPr lang="de-DE" sz="1800" dirty="0"/>
              <a:t>Sie können die EW in das </a:t>
            </a:r>
            <a:r>
              <a:rPr lang="de-DE" sz="1800" b="1" dirty="0"/>
              <a:t>Wissenschaftssystem</a:t>
            </a:r>
            <a:r>
              <a:rPr lang="de-DE" sz="1800" dirty="0"/>
              <a:t> einordnen </a:t>
            </a:r>
          </a:p>
          <a:p>
            <a:pPr>
              <a:buFont typeface="+mj-lt"/>
              <a:buAutoNum type="arabicPeriod"/>
            </a:pPr>
            <a:r>
              <a:rPr lang="de-DE" sz="1800" dirty="0"/>
              <a:t>Wissenschaft von Nicht-Wissenschaft, Pseudo- und Parawissenschaft </a:t>
            </a:r>
            <a:r>
              <a:rPr lang="de-DE" sz="1800" b="1" dirty="0"/>
              <a:t>abgrenzen</a:t>
            </a:r>
            <a:r>
              <a:rPr lang="de-DE" sz="1800" dirty="0"/>
              <a:t> können.</a:t>
            </a:r>
          </a:p>
          <a:p>
            <a:pPr>
              <a:buFont typeface="+mj-lt"/>
              <a:buAutoNum type="arabicPeriod"/>
            </a:pPr>
            <a:r>
              <a:rPr lang="de-DE" sz="1800" dirty="0"/>
              <a:t>Wissen, </a:t>
            </a:r>
            <a:r>
              <a:rPr lang="de-DE" sz="1800" b="1" dirty="0"/>
              <a:t>wozu</a:t>
            </a:r>
            <a:r>
              <a:rPr lang="de-DE" sz="1800" dirty="0"/>
              <a:t> </a:t>
            </a:r>
            <a:r>
              <a:rPr lang="de-DE" sz="1800" b="1" dirty="0"/>
              <a:t>Kriterien</a:t>
            </a:r>
            <a:r>
              <a:rPr lang="de-DE" sz="1800" dirty="0"/>
              <a:t> der wissenschaftlichen Qualität in der empirischen Sozialforschung dienen und wie man sie strukturieren kann.</a:t>
            </a:r>
          </a:p>
          <a:p>
            <a:pPr>
              <a:buFont typeface="+mj-lt"/>
              <a:buAutoNum type="arabicPeriod"/>
            </a:pPr>
            <a:r>
              <a:rPr lang="de-DE" sz="1800" dirty="0"/>
              <a:t>Sie sind in der Lage, Grenzen wissenschaftlichen Wissens zu benennen </a:t>
            </a:r>
          </a:p>
          <a:p>
            <a:pPr>
              <a:buFont typeface="+mj-lt"/>
              <a:buAutoNum type="arabicPeriod"/>
            </a:pPr>
            <a:endParaRPr lang="de-DE" sz="1800" dirty="0"/>
          </a:p>
          <a:p>
            <a:pPr>
              <a:buFont typeface="+mj-lt"/>
              <a:buAutoNum type="arabicPeriod"/>
            </a:pPr>
            <a:endParaRPr lang="de-DE" sz="1800" dirty="0"/>
          </a:p>
          <a:p>
            <a:pPr>
              <a:buFont typeface="+mj-lt"/>
              <a:buAutoNum type="arabicPeriod"/>
            </a:pPr>
            <a:endParaRPr lang="en-US" sz="1800" dirty="0"/>
          </a:p>
        </p:txBody>
      </p:sp>
    </p:spTree>
    <p:extLst>
      <p:ext uri="{BB962C8B-B14F-4D97-AF65-F5344CB8AC3E}">
        <p14:creationId xmlns:p14="http://schemas.microsoft.com/office/powerpoint/2010/main" val="178721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479AEB-15F2-49AC-BD0F-48BB2CFFE30C}"/>
              </a:ext>
            </a:extLst>
          </p:cNvPr>
          <p:cNvSpPr>
            <a:spLocks noGrp="1"/>
          </p:cNvSpPr>
          <p:nvPr>
            <p:ph type="title"/>
          </p:nvPr>
        </p:nvSpPr>
        <p:spPr/>
        <p:txBody>
          <a:bodyPr/>
          <a:lstStyle/>
          <a:p>
            <a:r>
              <a:rPr lang="de-DE" dirty="0"/>
              <a:t>Forschungsansatz </a:t>
            </a:r>
          </a:p>
        </p:txBody>
      </p:sp>
      <p:sp>
        <p:nvSpPr>
          <p:cNvPr id="6" name="Content Placeholder 5">
            <a:extLst>
              <a:ext uri="{FF2B5EF4-FFF2-40B4-BE49-F238E27FC236}">
                <a16:creationId xmlns:a16="http://schemas.microsoft.com/office/drawing/2014/main" id="{F918F2F3-9ED8-4747-A4B8-464D818787A2}"/>
              </a:ext>
            </a:extLst>
          </p:cNvPr>
          <p:cNvSpPr>
            <a:spLocks noGrp="1"/>
          </p:cNvSpPr>
          <p:nvPr>
            <p:ph sz="half" idx="12"/>
          </p:nvPr>
        </p:nvSpPr>
        <p:spPr/>
        <p:txBody>
          <a:bodyPr/>
          <a:lstStyle/>
          <a:p>
            <a:pPr marL="57150" indent="0">
              <a:buClr>
                <a:schemeClr val="tx2"/>
              </a:buClr>
              <a:buNone/>
            </a:pPr>
            <a:r>
              <a:rPr lang="de-DE" sz="1800" dirty="0"/>
              <a:t>Quantitativ</a:t>
            </a:r>
          </a:p>
          <a:p>
            <a:pPr indent="-285750">
              <a:buClr>
                <a:schemeClr val="tx2"/>
              </a:buClr>
            </a:pPr>
            <a:r>
              <a:rPr lang="de-DE" sz="1800" dirty="0"/>
              <a:t>Strukturierte Methoden der Datenerhebung</a:t>
            </a:r>
          </a:p>
          <a:p>
            <a:pPr indent="-285750">
              <a:buClr>
                <a:schemeClr val="tx2"/>
              </a:buClr>
            </a:pPr>
            <a:r>
              <a:rPr lang="de-DE" sz="1800" b="1" dirty="0"/>
              <a:t>Numerische</a:t>
            </a:r>
            <a:r>
              <a:rPr lang="de-DE" sz="1800" dirty="0"/>
              <a:t> Daten</a:t>
            </a:r>
          </a:p>
          <a:p>
            <a:pPr indent="-285750">
              <a:buClr>
                <a:schemeClr val="tx2"/>
              </a:buClr>
            </a:pPr>
            <a:r>
              <a:rPr lang="de-DE" sz="1800" dirty="0"/>
              <a:t>Umfrage-, Experimentalforschung, Tests… </a:t>
            </a:r>
          </a:p>
          <a:p>
            <a:pPr indent="-285750">
              <a:buClr>
                <a:schemeClr val="tx2"/>
              </a:buClr>
            </a:pPr>
            <a:r>
              <a:rPr lang="de-DE" sz="1800" dirty="0"/>
              <a:t>Objektivität</a:t>
            </a:r>
          </a:p>
          <a:p>
            <a:pPr indent="-285750">
              <a:buClr>
                <a:schemeClr val="tx2"/>
              </a:buClr>
            </a:pPr>
            <a:r>
              <a:rPr lang="de-DE" sz="1800" dirty="0"/>
              <a:t>Kritischer Rationalismus als Wissenschaftstheorie</a:t>
            </a:r>
          </a:p>
        </p:txBody>
      </p:sp>
      <p:sp>
        <p:nvSpPr>
          <p:cNvPr id="5" name="Content Placeholder 4">
            <a:extLst>
              <a:ext uri="{FF2B5EF4-FFF2-40B4-BE49-F238E27FC236}">
                <a16:creationId xmlns:a16="http://schemas.microsoft.com/office/drawing/2014/main" id="{2DB5FD1C-15FD-4808-9AEE-8D75E8C519E5}"/>
              </a:ext>
            </a:extLst>
          </p:cNvPr>
          <p:cNvSpPr>
            <a:spLocks noGrp="1"/>
          </p:cNvSpPr>
          <p:nvPr>
            <p:ph sz="half" idx="11"/>
          </p:nvPr>
        </p:nvSpPr>
        <p:spPr/>
        <p:txBody>
          <a:bodyPr/>
          <a:lstStyle/>
          <a:p>
            <a:pPr marL="57150" marR="0" lvl="0" indent="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None/>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Qualitativ</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Unstrukturierte Methoden der Datenerhebung</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1"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Nicht-numerische</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Daten</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565656"/>
                </a:solidFill>
                <a:effectLst/>
                <a:uLnTx/>
                <a:uFillTx/>
                <a:latin typeface="Arial" panose="020B0604020202020204" pitchFamily="34" charset="0"/>
                <a:ea typeface="+mn-ea"/>
                <a:cs typeface="Arial" panose="020B0604020202020204" pitchFamily="34" charset="0"/>
              </a:rPr>
              <a:t>Biografieforschung</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ethnographische Feldforschung…</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Subjektivität</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565656"/>
                </a:solidFill>
                <a:effectLst/>
                <a:uLnTx/>
                <a:uFillTx/>
                <a:latin typeface="Arial" panose="020B0604020202020204" pitchFamily="34" charset="0"/>
                <a:ea typeface="+mn-ea"/>
                <a:cs typeface="Arial" panose="020B0604020202020204" pitchFamily="34" charset="0"/>
              </a:rPr>
              <a:t>Sozialkonstruktivismus</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als Wissenschaftstheorie</a:t>
            </a:r>
          </a:p>
          <a:p>
            <a:endParaRPr lang="de-DE" dirty="0"/>
          </a:p>
        </p:txBody>
      </p:sp>
    </p:spTree>
    <p:extLst>
      <p:ext uri="{BB962C8B-B14F-4D97-AF65-F5344CB8AC3E}">
        <p14:creationId xmlns:p14="http://schemas.microsoft.com/office/powerpoint/2010/main" val="347817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FEAF-CD39-4A1A-AD1D-E9877D733CD5}"/>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5BA42B09-04EC-4419-B613-A3BC3D3A74F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65A5F11A-8B16-40EC-A12E-B6855EDA6DB4}"/>
              </a:ext>
            </a:extLst>
          </p:cNvPr>
          <p:cNvPicPr>
            <a:picLocks noChangeAspect="1"/>
          </p:cNvPicPr>
          <p:nvPr/>
        </p:nvPicPr>
        <p:blipFill>
          <a:blip r:embed="rId3"/>
          <a:stretch>
            <a:fillRect/>
          </a:stretch>
        </p:blipFill>
        <p:spPr>
          <a:xfrm>
            <a:off x="2339752" y="877175"/>
            <a:ext cx="5619989" cy="4266325"/>
          </a:xfrm>
          <a:prstGeom prst="rect">
            <a:avLst/>
          </a:prstGeom>
        </p:spPr>
      </p:pic>
    </p:spTree>
    <p:extLst>
      <p:ext uri="{BB962C8B-B14F-4D97-AF65-F5344CB8AC3E}">
        <p14:creationId xmlns:p14="http://schemas.microsoft.com/office/powerpoint/2010/main" val="7785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C666-19C9-44EE-9C5C-3BDA80CFEFA4}"/>
              </a:ext>
            </a:extLst>
          </p:cNvPr>
          <p:cNvSpPr>
            <a:spLocks noGrp="1"/>
          </p:cNvSpPr>
          <p:nvPr>
            <p:ph type="title"/>
          </p:nvPr>
        </p:nvSpPr>
        <p:spPr/>
        <p:txBody>
          <a:bodyPr/>
          <a:lstStyle/>
          <a:p>
            <a:r>
              <a:rPr lang="de-DE" dirty="0"/>
              <a:t>Forschungsansatz</a:t>
            </a:r>
          </a:p>
        </p:txBody>
      </p:sp>
      <p:sp>
        <p:nvSpPr>
          <p:cNvPr id="3" name="Text Placeholder 2">
            <a:extLst>
              <a:ext uri="{FF2B5EF4-FFF2-40B4-BE49-F238E27FC236}">
                <a16:creationId xmlns:a16="http://schemas.microsoft.com/office/drawing/2014/main" id="{B166D51B-7E6A-44D0-B38F-2E8FE45413F6}"/>
              </a:ext>
            </a:extLst>
          </p:cNvPr>
          <p:cNvSpPr>
            <a:spLocks noGrp="1"/>
          </p:cNvSpPr>
          <p:nvPr>
            <p:ph type="body" sz="quarter" idx="10"/>
          </p:nvPr>
        </p:nvSpPr>
        <p:spPr/>
        <p:txBody>
          <a:bodyPr/>
          <a:lstStyle/>
          <a:p>
            <a:pPr marL="0" indent="0">
              <a:buNone/>
            </a:pPr>
            <a:r>
              <a:rPr lang="de-DE" sz="1400" dirty="0"/>
              <a:t>Induktion </a:t>
            </a:r>
          </a:p>
          <a:p>
            <a:r>
              <a:rPr lang="de-DE" sz="1400" dirty="0"/>
              <a:t>vom Speziellen auf das Allgemeine</a:t>
            </a:r>
          </a:p>
          <a:p>
            <a:r>
              <a:rPr lang="de-DE" sz="1400" dirty="0"/>
              <a:t>von einzelne beobachtete Fälle auf übergeordnete wissenschaftliche Theorien</a:t>
            </a:r>
          </a:p>
          <a:p>
            <a:r>
              <a:rPr lang="de-DE" sz="1400" dirty="0"/>
              <a:t>qualitativ</a:t>
            </a:r>
          </a:p>
          <a:p>
            <a:pPr marL="0" indent="0">
              <a:buNone/>
            </a:pPr>
            <a:r>
              <a:rPr lang="de-DE" sz="1400" dirty="0"/>
              <a:t>Deduktion  </a:t>
            </a:r>
          </a:p>
          <a:p>
            <a:r>
              <a:rPr lang="de-DE" sz="1400" dirty="0"/>
              <a:t>vom Allgemeinen auf das Spezielle</a:t>
            </a:r>
          </a:p>
          <a:p>
            <a:r>
              <a:rPr lang="de-DE" sz="1400" dirty="0"/>
              <a:t>von Theorien auf empirische Daten, die von der Theorie vorhergesagt werden</a:t>
            </a:r>
          </a:p>
          <a:p>
            <a:r>
              <a:rPr lang="de-DE" sz="1400" dirty="0"/>
              <a:t>quantitativ</a:t>
            </a:r>
          </a:p>
        </p:txBody>
      </p:sp>
    </p:spTree>
    <p:extLst>
      <p:ext uri="{BB962C8B-B14F-4D97-AF65-F5344CB8AC3E}">
        <p14:creationId xmlns:p14="http://schemas.microsoft.com/office/powerpoint/2010/main" val="110554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36E-2D54-430E-8FE9-E5F437797BDF}"/>
              </a:ext>
            </a:extLst>
          </p:cNvPr>
          <p:cNvSpPr>
            <a:spLocks noGrp="1"/>
          </p:cNvSpPr>
          <p:nvPr>
            <p:ph type="title"/>
          </p:nvPr>
        </p:nvSpPr>
        <p:spPr/>
        <p:txBody>
          <a:bodyPr/>
          <a:lstStyle/>
          <a:p>
            <a:r>
              <a:rPr lang="de-DE" dirty="0"/>
              <a:t>Kritischer Rationalismus</a:t>
            </a:r>
          </a:p>
        </p:txBody>
      </p:sp>
      <p:sp>
        <p:nvSpPr>
          <p:cNvPr id="5" name="Text Placeholder 4">
            <a:extLst>
              <a:ext uri="{FF2B5EF4-FFF2-40B4-BE49-F238E27FC236}">
                <a16:creationId xmlns:a16="http://schemas.microsoft.com/office/drawing/2014/main" id="{1BEC5C3A-ABC8-48A8-9AE3-7F6F19BF62EC}"/>
              </a:ext>
            </a:extLst>
          </p:cNvPr>
          <p:cNvSpPr>
            <a:spLocks noGrp="1"/>
          </p:cNvSpPr>
          <p:nvPr>
            <p:ph type="body" sz="quarter" idx="10"/>
          </p:nvPr>
        </p:nvSpPr>
        <p:spPr/>
        <p:txBody>
          <a:bodyPr/>
          <a:lstStyle/>
          <a:p>
            <a:pPr>
              <a:buClr>
                <a:schemeClr val="tx2"/>
              </a:buClr>
            </a:pPr>
            <a:r>
              <a:rPr lang="de-DE" sz="1800" dirty="0"/>
              <a:t>Begründer: Karl Popper (1902-1994)</a:t>
            </a:r>
          </a:p>
          <a:p>
            <a:pPr>
              <a:buClr>
                <a:schemeClr val="tx2"/>
              </a:buClr>
            </a:pPr>
            <a:r>
              <a:rPr lang="de-DE" sz="1800" dirty="0"/>
              <a:t>Gegenmodell zum Positivismus</a:t>
            </a:r>
          </a:p>
          <a:p>
            <a:pPr>
              <a:buClr>
                <a:schemeClr val="tx2"/>
              </a:buClr>
            </a:pPr>
            <a:r>
              <a:rPr lang="de-DE" sz="1800" dirty="0"/>
              <a:t>Theorien als Ausgangspunkt </a:t>
            </a:r>
          </a:p>
          <a:p>
            <a:pPr>
              <a:buClr>
                <a:schemeClr val="tx2"/>
              </a:buClr>
            </a:pPr>
            <a:r>
              <a:rPr lang="de-DE" sz="1800" dirty="0"/>
              <a:t>Falsifikation</a:t>
            </a:r>
          </a:p>
          <a:p>
            <a:pPr>
              <a:buClr>
                <a:schemeClr val="tx2"/>
              </a:buClr>
            </a:pPr>
            <a:r>
              <a:rPr lang="de-DE" sz="1800" dirty="0"/>
              <a:t>Bewährungsgrad einer Theorie</a:t>
            </a:r>
          </a:p>
          <a:p>
            <a:pPr>
              <a:buClr>
                <a:schemeClr val="tx2"/>
              </a:buClr>
            </a:pPr>
            <a:r>
              <a:rPr lang="de-DE" sz="1800" dirty="0"/>
              <a:t>Nie endende Wahrheitssuche</a:t>
            </a:r>
          </a:p>
          <a:p>
            <a:pPr>
              <a:buClr>
                <a:schemeClr val="tx2"/>
              </a:buClr>
            </a:pPr>
            <a:r>
              <a:rPr lang="de-DE" sz="1800" dirty="0" err="1"/>
              <a:t>Solved</a:t>
            </a:r>
            <a:r>
              <a:rPr lang="de-DE" sz="1800" dirty="0"/>
              <a:t> </a:t>
            </a:r>
            <a:r>
              <a:rPr lang="de-DE" sz="1800" dirty="0" err="1"/>
              <a:t>the</a:t>
            </a:r>
            <a:r>
              <a:rPr lang="de-DE" sz="1800" dirty="0"/>
              <a:t> </a:t>
            </a:r>
            <a:r>
              <a:rPr lang="de-DE" sz="1800" dirty="0" err="1"/>
              <a:t>problem</a:t>
            </a:r>
            <a:r>
              <a:rPr lang="de-DE" sz="1800" dirty="0"/>
              <a:t> of </a:t>
            </a:r>
            <a:r>
              <a:rPr lang="de-DE" sz="1800" dirty="0" err="1"/>
              <a:t>induction</a:t>
            </a:r>
            <a:endParaRPr lang="de-DE" sz="1800" dirty="0"/>
          </a:p>
          <a:p>
            <a:pPr>
              <a:buClr>
                <a:schemeClr val="tx2"/>
              </a:buClr>
            </a:pPr>
            <a:r>
              <a:rPr lang="de-DE" sz="1800" dirty="0" err="1"/>
              <a:t>Theories</a:t>
            </a:r>
            <a:r>
              <a:rPr lang="de-DE" sz="1800" dirty="0"/>
              <a:t> </a:t>
            </a:r>
            <a:r>
              <a:rPr lang="de-DE" sz="1800" dirty="0" err="1"/>
              <a:t>are</a:t>
            </a:r>
            <a:r>
              <a:rPr lang="de-DE" sz="1800" dirty="0"/>
              <a:t> </a:t>
            </a:r>
            <a:r>
              <a:rPr lang="de-DE" sz="1800" dirty="0" err="1"/>
              <a:t>about</a:t>
            </a:r>
            <a:r>
              <a:rPr lang="de-DE" sz="1800" dirty="0"/>
              <a:t> </a:t>
            </a:r>
            <a:r>
              <a:rPr lang="de-DE" sz="1800" dirty="0" err="1"/>
              <a:t>the</a:t>
            </a:r>
            <a:r>
              <a:rPr lang="de-DE" sz="1800" dirty="0"/>
              <a:t> </a:t>
            </a:r>
            <a:r>
              <a:rPr lang="de-DE" sz="1800" dirty="0" err="1"/>
              <a:t>world</a:t>
            </a:r>
            <a:r>
              <a:rPr lang="de-DE" sz="1800" dirty="0"/>
              <a:t> </a:t>
            </a:r>
            <a:br>
              <a:rPr lang="de-DE" sz="1800" dirty="0"/>
            </a:br>
            <a:r>
              <a:rPr lang="de-DE" sz="1800" dirty="0"/>
              <a:t>not </a:t>
            </a:r>
            <a:r>
              <a:rPr lang="de-DE" sz="1800" dirty="0" err="1"/>
              <a:t>about</a:t>
            </a:r>
            <a:r>
              <a:rPr lang="de-DE" sz="1800" dirty="0"/>
              <a:t> </a:t>
            </a:r>
            <a:r>
              <a:rPr lang="de-DE" sz="1800" dirty="0" err="1"/>
              <a:t>observations</a:t>
            </a:r>
            <a:r>
              <a:rPr lang="de-DE" sz="1800" dirty="0"/>
              <a:t> </a:t>
            </a:r>
            <a:r>
              <a:rPr lang="de-DE" sz="1800" dirty="0" err="1"/>
              <a:t>about</a:t>
            </a:r>
            <a:r>
              <a:rPr lang="de-DE" sz="1800" dirty="0"/>
              <a:t> </a:t>
            </a:r>
            <a:r>
              <a:rPr lang="de-DE" sz="1800" dirty="0" err="1"/>
              <a:t>the</a:t>
            </a:r>
            <a:r>
              <a:rPr lang="de-DE" sz="1800" dirty="0"/>
              <a:t> </a:t>
            </a:r>
            <a:r>
              <a:rPr lang="de-DE" sz="1800" dirty="0" err="1"/>
              <a:t>world</a:t>
            </a:r>
            <a:endParaRPr lang="de-DE" sz="1800" dirty="0"/>
          </a:p>
          <a:p>
            <a:endParaRPr lang="de-DE" sz="1800" dirty="0"/>
          </a:p>
        </p:txBody>
      </p:sp>
      <p:grpSp>
        <p:nvGrpSpPr>
          <p:cNvPr id="6" name="Group 5">
            <a:extLst>
              <a:ext uri="{FF2B5EF4-FFF2-40B4-BE49-F238E27FC236}">
                <a16:creationId xmlns:a16="http://schemas.microsoft.com/office/drawing/2014/main" id="{4FEFEE94-5E94-4096-A462-4E3069D66198}"/>
              </a:ext>
            </a:extLst>
          </p:cNvPr>
          <p:cNvGrpSpPr/>
          <p:nvPr/>
        </p:nvGrpSpPr>
        <p:grpSpPr>
          <a:xfrm>
            <a:off x="5364088" y="1020679"/>
            <a:ext cx="2682115" cy="1295871"/>
            <a:chOff x="719138" y="4548553"/>
            <a:chExt cx="3619090" cy="1748573"/>
          </a:xfrm>
        </p:grpSpPr>
        <p:grpSp>
          <p:nvGrpSpPr>
            <p:cNvPr id="7" name="Group 6">
              <a:extLst>
                <a:ext uri="{FF2B5EF4-FFF2-40B4-BE49-F238E27FC236}">
                  <a16:creationId xmlns:a16="http://schemas.microsoft.com/office/drawing/2014/main" id="{4E54156C-4732-438E-A79A-43DEDF2AC612}"/>
                </a:ext>
              </a:extLst>
            </p:cNvPr>
            <p:cNvGrpSpPr/>
            <p:nvPr/>
          </p:nvGrpSpPr>
          <p:grpSpPr>
            <a:xfrm>
              <a:off x="719138" y="4548553"/>
              <a:ext cx="3619090" cy="1402130"/>
              <a:chOff x="2113493" y="3877833"/>
              <a:chExt cx="6628668" cy="2446069"/>
            </a:xfrm>
          </p:grpSpPr>
          <p:pic>
            <p:nvPicPr>
              <p:cNvPr id="9" name="Picture 8">
                <a:extLst>
                  <a:ext uri="{FF2B5EF4-FFF2-40B4-BE49-F238E27FC236}">
                    <a16:creationId xmlns:a16="http://schemas.microsoft.com/office/drawing/2014/main" id="{5BB96FB8-DF5D-4192-9842-F3CB656A14F5}"/>
                  </a:ext>
                </a:extLst>
              </p:cNvPr>
              <p:cNvPicPr>
                <a:picLocks noChangeAspect="1"/>
              </p:cNvPicPr>
              <p:nvPr/>
            </p:nvPicPr>
            <p:blipFill rotWithShape="1">
              <a:blip r:embed="rId2"/>
              <a:srcRect b="7603"/>
              <a:stretch/>
            </p:blipFill>
            <p:spPr>
              <a:xfrm>
                <a:off x="6131632" y="4854636"/>
                <a:ext cx="860653" cy="645494"/>
              </a:xfrm>
              <a:prstGeom prst="rect">
                <a:avLst/>
              </a:prstGeom>
            </p:spPr>
          </p:pic>
          <p:pic>
            <p:nvPicPr>
              <p:cNvPr id="10" name="Picture 9">
                <a:extLst>
                  <a:ext uri="{FF2B5EF4-FFF2-40B4-BE49-F238E27FC236}">
                    <a16:creationId xmlns:a16="http://schemas.microsoft.com/office/drawing/2014/main" id="{74A96C1E-0851-4A80-9301-F3AA659750A2}"/>
                  </a:ext>
                </a:extLst>
              </p:cNvPr>
              <p:cNvPicPr>
                <a:picLocks noChangeAspect="1"/>
              </p:cNvPicPr>
              <p:nvPr/>
            </p:nvPicPr>
            <p:blipFill rotWithShape="1">
              <a:blip r:embed="rId2"/>
              <a:srcRect b="7603"/>
              <a:stretch/>
            </p:blipFill>
            <p:spPr>
              <a:xfrm>
                <a:off x="7757285" y="4685756"/>
                <a:ext cx="450345" cy="337761"/>
              </a:xfrm>
              <a:prstGeom prst="rect">
                <a:avLst/>
              </a:prstGeom>
            </p:spPr>
          </p:pic>
          <p:pic>
            <p:nvPicPr>
              <p:cNvPr id="11" name="Picture 10">
                <a:extLst>
                  <a:ext uri="{FF2B5EF4-FFF2-40B4-BE49-F238E27FC236}">
                    <a16:creationId xmlns:a16="http://schemas.microsoft.com/office/drawing/2014/main" id="{1E97D9BD-E16E-4446-AC2A-DB740E7EA832}"/>
                  </a:ext>
                </a:extLst>
              </p:cNvPr>
              <p:cNvPicPr>
                <a:picLocks noChangeAspect="1"/>
              </p:cNvPicPr>
              <p:nvPr/>
            </p:nvPicPr>
            <p:blipFill rotWithShape="1">
              <a:blip r:embed="rId2"/>
              <a:srcRect b="7603"/>
              <a:stretch/>
            </p:blipFill>
            <p:spPr>
              <a:xfrm>
                <a:off x="7121804" y="5289158"/>
                <a:ext cx="860653" cy="645494"/>
              </a:xfrm>
              <a:prstGeom prst="rect">
                <a:avLst/>
              </a:prstGeom>
            </p:spPr>
          </p:pic>
          <p:pic>
            <p:nvPicPr>
              <p:cNvPr id="12" name="Picture 11">
                <a:extLst>
                  <a:ext uri="{FF2B5EF4-FFF2-40B4-BE49-F238E27FC236}">
                    <a16:creationId xmlns:a16="http://schemas.microsoft.com/office/drawing/2014/main" id="{FFB91DFC-27C1-4A49-A925-96912AB6303C}"/>
                  </a:ext>
                </a:extLst>
              </p:cNvPr>
              <p:cNvPicPr>
                <a:picLocks noChangeAspect="1"/>
              </p:cNvPicPr>
              <p:nvPr/>
            </p:nvPicPr>
            <p:blipFill rotWithShape="1">
              <a:blip r:embed="rId2"/>
              <a:srcRect b="7603"/>
              <a:stretch/>
            </p:blipFill>
            <p:spPr>
              <a:xfrm>
                <a:off x="8191177" y="5353529"/>
                <a:ext cx="550984" cy="413241"/>
              </a:xfrm>
              <a:prstGeom prst="rect">
                <a:avLst/>
              </a:prstGeom>
            </p:spPr>
          </p:pic>
          <p:pic>
            <p:nvPicPr>
              <p:cNvPr id="13" name="Picture 12">
                <a:extLst>
                  <a:ext uri="{FF2B5EF4-FFF2-40B4-BE49-F238E27FC236}">
                    <a16:creationId xmlns:a16="http://schemas.microsoft.com/office/drawing/2014/main" id="{41B06D4E-CF17-479B-98A7-20DE81B734E8}"/>
                  </a:ext>
                </a:extLst>
              </p:cNvPr>
              <p:cNvPicPr>
                <a:picLocks noChangeAspect="1"/>
              </p:cNvPicPr>
              <p:nvPr/>
            </p:nvPicPr>
            <p:blipFill>
              <a:blip r:embed="rId3"/>
              <a:stretch>
                <a:fillRect/>
              </a:stretch>
            </p:blipFill>
            <p:spPr>
              <a:xfrm>
                <a:off x="5442334" y="3941989"/>
                <a:ext cx="807923" cy="807923"/>
              </a:xfrm>
              <a:prstGeom prst="rect">
                <a:avLst/>
              </a:prstGeom>
            </p:spPr>
          </p:pic>
          <p:sp>
            <p:nvSpPr>
              <p:cNvPr id="14" name="Isosceles Triangle 13">
                <a:extLst>
                  <a:ext uri="{FF2B5EF4-FFF2-40B4-BE49-F238E27FC236}">
                    <a16:creationId xmlns:a16="http://schemas.microsoft.com/office/drawing/2014/main" id="{84FC3AAA-450A-4D4A-A58A-A3CFF2B45219}"/>
                  </a:ext>
                </a:extLst>
              </p:cNvPr>
              <p:cNvSpPr/>
              <p:nvPr/>
            </p:nvSpPr>
            <p:spPr>
              <a:xfrm rot="16371454">
                <a:off x="5966455" y="3563638"/>
                <a:ext cx="2051660" cy="3451038"/>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Picture 14">
                <a:extLst>
                  <a:ext uri="{FF2B5EF4-FFF2-40B4-BE49-F238E27FC236}">
                    <a16:creationId xmlns:a16="http://schemas.microsoft.com/office/drawing/2014/main" id="{8E1CB26F-9140-47E5-B61F-4A6A87CAD18D}"/>
                  </a:ext>
                </a:extLst>
              </p:cNvPr>
              <p:cNvPicPr>
                <a:picLocks noChangeAspect="1"/>
              </p:cNvPicPr>
              <p:nvPr/>
            </p:nvPicPr>
            <p:blipFill>
              <a:blip r:embed="rId3"/>
              <a:stretch>
                <a:fillRect/>
              </a:stretch>
            </p:blipFill>
            <p:spPr>
              <a:xfrm>
                <a:off x="3220509" y="3877833"/>
                <a:ext cx="807923" cy="807923"/>
              </a:xfrm>
              <a:prstGeom prst="rect">
                <a:avLst/>
              </a:prstGeom>
            </p:spPr>
          </p:pic>
          <p:pic>
            <p:nvPicPr>
              <p:cNvPr id="16" name="Picture 15">
                <a:extLst>
                  <a:ext uri="{FF2B5EF4-FFF2-40B4-BE49-F238E27FC236}">
                    <a16:creationId xmlns:a16="http://schemas.microsoft.com/office/drawing/2014/main" id="{B42B0302-F1EC-47C4-96AF-E54306828695}"/>
                  </a:ext>
                </a:extLst>
              </p:cNvPr>
              <p:cNvPicPr>
                <a:picLocks noChangeAspect="1"/>
              </p:cNvPicPr>
              <p:nvPr/>
            </p:nvPicPr>
            <p:blipFill>
              <a:blip r:embed="rId3"/>
              <a:stretch>
                <a:fillRect/>
              </a:stretch>
            </p:blipFill>
            <p:spPr>
              <a:xfrm>
                <a:off x="2113493" y="4619555"/>
                <a:ext cx="807923" cy="807923"/>
              </a:xfrm>
              <a:prstGeom prst="rect">
                <a:avLst/>
              </a:prstGeom>
            </p:spPr>
          </p:pic>
          <p:pic>
            <p:nvPicPr>
              <p:cNvPr id="17" name="Picture 16">
                <a:extLst>
                  <a:ext uri="{FF2B5EF4-FFF2-40B4-BE49-F238E27FC236}">
                    <a16:creationId xmlns:a16="http://schemas.microsoft.com/office/drawing/2014/main" id="{6234B9D5-ED0D-4B78-A934-3C8BACD0B1E9}"/>
                  </a:ext>
                </a:extLst>
              </p:cNvPr>
              <p:cNvPicPr>
                <a:picLocks noChangeAspect="1"/>
              </p:cNvPicPr>
              <p:nvPr/>
            </p:nvPicPr>
            <p:blipFill rotWithShape="1">
              <a:blip r:embed="rId4">
                <a:extLst>
                  <a:ext uri="{28A0092B-C50C-407E-A947-70E740481C1C}">
                    <a14:useLocalDpi xmlns:a14="http://schemas.microsoft.com/office/drawing/2010/main" val="0"/>
                  </a:ext>
                </a:extLst>
              </a:blip>
              <a:srcRect l="48420" t="513" r="32451" b="68205"/>
              <a:stretch/>
            </p:blipFill>
            <p:spPr>
              <a:xfrm>
                <a:off x="4078891" y="4178579"/>
                <a:ext cx="1312984" cy="2145323"/>
              </a:xfrm>
              <a:prstGeom prst="rect">
                <a:avLst/>
              </a:prstGeom>
            </p:spPr>
          </p:pic>
          <p:pic>
            <p:nvPicPr>
              <p:cNvPr id="18" name="Picture 17">
                <a:extLst>
                  <a:ext uri="{FF2B5EF4-FFF2-40B4-BE49-F238E27FC236}">
                    <a16:creationId xmlns:a16="http://schemas.microsoft.com/office/drawing/2014/main" id="{E3AFC927-329F-445D-8A5C-EC95B41FB9C6}"/>
                  </a:ext>
                </a:extLst>
              </p:cNvPr>
              <p:cNvPicPr>
                <a:picLocks noChangeAspect="1"/>
              </p:cNvPicPr>
              <p:nvPr/>
            </p:nvPicPr>
            <p:blipFill rotWithShape="1">
              <a:blip r:embed="rId5"/>
              <a:srcRect l="20594"/>
              <a:stretch/>
            </p:blipFill>
            <p:spPr>
              <a:xfrm>
                <a:off x="4650936" y="4749913"/>
                <a:ext cx="943958" cy="678038"/>
              </a:xfrm>
              <a:prstGeom prst="rect">
                <a:avLst/>
              </a:prstGeom>
            </p:spPr>
          </p:pic>
          <p:sp>
            <p:nvSpPr>
              <p:cNvPr id="19" name="Oval 18">
                <a:extLst>
                  <a:ext uri="{FF2B5EF4-FFF2-40B4-BE49-F238E27FC236}">
                    <a16:creationId xmlns:a16="http://schemas.microsoft.com/office/drawing/2014/main" id="{4815E5C4-A048-4147-B2B0-9FF88F5F322E}"/>
                  </a:ext>
                </a:extLst>
              </p:cNvPr>
              <p:cNvSpPr/>
              <p:nvPr/>
            </p:nvSpPr>
            <p:spPr>
              <a:xfrm>
                <a:off x="4547868" y="5354040"/>
                <a:ext cx="1213886" cy="266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Oval 19">
                <a:extLst>
                  <a:ext uri="{FF2B5EF4-FFF2-40B4-BE49-F238E27FC236}">
                    <a16:creationId xmlns:a16="http://schemas.microsoft.com/office/drawing/2014/main" id="{A068038C-EA62-4BB0-A457-71CA56E8E219}"/>
                  </a:ext>
                </a:extLst>
              </p:cNvPr>
              <p:cNvSpPr/>
              <p:nvPr/>
            </p:nvSpPr>
            <p:spPr>
              <a:xfrm flipV="1">
                <a:off x="4397044" y="4960393"/>
                <a:ext cx="301648" cy="32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TextBox 7">
              <a:extLst>
                <a:ext uri="{FF2B5EF4-FFF2-40B4-BE49-F238E27FC236}">
                  <a16:creationId xmlns:a16="http://schemas.microsoft.com/office/drawing/2014/main" id="{8F551E13-3C0F-413D-B2E2-DF63520C0CA8}"/>
                </a:ext>
              </a:extLst>
            </p:cNvPr>
            <p:cNvSpPr txBox="1"/>
            <p:nvPr/>
          </p:nvSpPr>
          <p:spPr>
            <a:xfrm>
              <a:off x="939691" y="5927794"/>
              <a:ext cx="3063659" cy="369332"/>
            </a:xfrm>
            <a:prstGeom prst="rect">
              <a:avLst/>
            </a:prstGeom>
            <a:noFill/>
          </p:spPr>
          <p:txBody>
            <a:bodyPr wrap="none" rtlCol="0">
              <a:spAutoFit/>
            </a:bodyPr>
            <a:lstStyle/>
            <a:p>
              <a:r>
                <a:rPr lang="de-DE" dirty="0">
                  <a:sym typeface="Wingdings" panose="05000000000000000000" pitchFamily="2" charset="2"/>
                </a:rPr>
                <a:t> „Alle Schwäne sind weiß“</a:t>
              </a:r>
              <a:endParaRPr lang="de-DE" dirty="0"/>
            </a:p>
          </p:txBody>
        </p:sp>
      </p:grpSp>
      <p:grpSp>
        <p:nvGrpSpPr>
          <p:cNvPr id="21" name="Group 20">
            <a:extLst>
              <a:ext uri="{FF2B5EF4-FFF2-40B4-BE49-F238E27FC236}">
                <a16:creationId xmlns:a16="http://schemas.microsoft.com/office/drawing/2014/main" id="{5118F9F3-A348-4238-9EF0-2888B0DA6215}"/>
              </a:ext>
            </a:extLst>
          </p:cNvPr>
          <p:cNvGrpSpPr/>
          <p:nvPr/>
        </p:nvGrpSpPr>
        <p:grpSpPr>
          <a:xfrm>
            <a:off x="5296600" y="2692864"/>
            <a:ext cx="2688656" cy="2020862"/>
            <a:chOff x="4973481" y="3615182"/>
            <a:chExt cx="3627916" cy="2726834"/>
          </a:xfrm>
        </p:grpSpPr>
        <p:pic>
          <p:nvPicPr>
            <p:cNvPr id="22" name="Picture 21">
              <a:extLst>
                <a:ext uri="{FF2B5EF4-FFF2-40B4-BE49-F238E27FC236}">
                  <a16:creationId xmlns:a16="http://schemas.microsoft.com/office/drawing/2014/main" id="{EB99DCC6-5B99-42C7-B91C-35F2D05D4102}"/>
                </a:ext>
              </a:extLst>
            </p:cNvPr>
            <p:cNvPicPr>
              <a:picLocks noChangeAspect="1"/>
            </p:cNvPicPr>
            <p:nvPr/>
          </p:nvPicPr>
          <p:blipFill>
            <a:blip r:embed="rId3"/>
            <a:stretch>
              <a:fillRect/>
            </a:stretch>
          </p:blipFill>
          <p:spPr>
            <a:xfrm>
              <a:off x="7437260" y="5301690"/>
              <a:ext cx="441106" cy="463116"/>
            </a:xfrm>
            <a:prstGeom prst="rect">
              <a:avLst/>
            </a:prstGeom>
          </p:spPr>
        </p:pic>
        <p:sp>
          <p:nvSpPr>
            <p:cNvPr id="23" name="Cloud Callout 19">
              <a:extLst>
                <a:ext uri="{FF2B5EF4-FFF2-40B4-BE49-F238E27FC236}">
                  <a16:creationId xmlns:a16="http://schemas.microsoft.com/office/drawing/2014/main" id="{9CD24AAC-19A8-4D32-BD6B-4EF98FEBEA8E}"/>
                </a:ext>
              </a:extLst>
            </p:cNvPr>
            <p:cNvSpPr/>
            <p:nvPr/>
          </p:nvSpPr>
          <p:spPr>
            <a:xfrm>
              <a:off x="5582671" y="3615182"/>
              <a:ext cx="2611759" cy="89922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sz="1400" dirty="0"/>
                <a:t>„Alle Schwäne sind weiß</a:t>
              </a:r>
            </a:p>
          </p:txBody>
        </p:sp>
        <p:pic>
          <p:nvPicPr>
            <p:cNvPr id="24" name="Picture 23">
              <a:extLst>
                <a:ext uri="{FF2B5EF4-FFF2-40B4-BE49-F238E27FC236}">
                  <a16:creationId xmlns:a16="http://schemas.microsoft.com/office/drawing/2014/main" id="{CAE11022-BC5C-431D-8968-49DA141ADB28}"/>
                </a:ext>
              </a:extLst>
            </p:cNvPr>
            <p:cNvPicPr>
              <a:picLocks noChangeAspect="1"/>
            </p:cNvPicPr>
            <p:nvPr/>
          </p:nvPicPr>
          <p:blipFill rotWithShape="1">
            <a:blip r:embed="rId4">
              <a:extLst>
                <a:ext uri="{28A0092B-C50C-407E-A947-70E740481C1C}">
                  <a14:useLocalDpi xmlns:a14="http://schemas.microsoft.com/office/drawing/2010/main" val="0"/>
                </a:ext>
              </a:extLst>
            </a:blip>
            <a:srcRect l="48420" t="513" r="32451" b="68205"/>
            <a:stretch/>
          </p:blipFill>
          <p:spPr>
            <a:xfrm>
              <a:off x="5690898" y="4678286"/>
              <a:ext cx="716857" cy="1229737"/>
            </a:xfrm>
            <a:prstGeom prst="rect">
              <a:avLst/>
            </a:prstGeom>
          </p:spPr>
        </p:pic>
        <p:pic>
          <p:nvPicPr>
            <p:cNvPr id="25" name="Picture 24">
              <a:extLst>
                <a:ext uri="{FF2B5EF4-FFF2-40B4-BE49-F238E27FC236}">
                  <a16:creationId xmlns:a16="http://schemas.microsoft.com/office/drawing/2014/main" id="{BDF19A39-8BE5-4467-AB01-939509CC0B2B}"/>
                </a:ext>
              </a:extLst>
            </p:cNvPr>
            <p:cNvPicPr>
              <a:picLocks noChangeAspect="1"/>
            </p:cNvPicPr>
            <p:nvPr/>
          </p:nvPicPr>
          <p:blipFill rotWithShape="1">
            <a:blip r:embed="rId5"/>
            <a:srcRect l="20594"/>
            <a:stretch/>
          </p:blipFill>
          <p:spPr>
            <a:xfrm>
              <a:off x="6003221" y="5005785"/>
              <a:ext cx="515378" cy="388663"/>
            </a:xfrm>
            <a:prstGeom prst="rect">
              <a:avLst/>
            </a:prstGeom>
          </p:spPr>
        </p:pic>
        <p:sp>
          <p:nvSpPr>
            <p:cNvPr id="26" name="Oval 25">
              <a:extLst>
                <a:ext uri="{FF2B5EF4-FFF2-40B4-BE49-F238E27FC236}">
                  <a16:creationId xmlns:a16="http://schemas.microsoft.com/office/drawing/2014/main" id="{1CA44103-05FA-4D5D-8A08-59D1D79B771C}"/>
                </a:ext>
              </a:extLst>
            </p:cNvPr>
            <p:cNvSpPr/>
            <p:nvPr/>
          </p:nvSpPr>
          <p:spPr>
            <a:xfrm>
              <a:off x="5946948" y="5352081"/>
              <a:ext cx="662752" cy="152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Oval 26">
              <a:extLst>
                <a:ext uri="{FF2B5EF4-FFF2-40B4-BE49-F238E27FC236}">
                  <a16:creationId xmlns:a16="http://schemas.microsoft.com/office/drawing/2014/main" id="{7E2DC0D0-EB78-484B-816D-D32BBFEFD977}"/>
                </a:ext>
              </a:extLst>
            </p:cNvPr>
            <p:cNvSpPr/>
            <p:nvPr/>
          </p:nvSpPr>
          <p:spPr>
            <a:xfrm flipV="1">
              <a:off x="5864602" y="5126436"/>
              <a:ext cx="164692" cy="18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Isosceles Triangle 27">
              <a:extLst>
                <a:ext uri="{FF2B5EF4-FFF2-40B4-BE49-F238E27FC236}">
                  <a16:creationId xmlns:a16="http://schemas.microsoft.com/office/drawing/2014/main" id="{2EC51A1F-68C3-47C3-89C3-2E49C44A1565}"/>
                </a:ext>
              </a:extLst>
            </p:cNvPr>
            <p:cNvSpPr/>
            <p:nvPr/>
          </p:nvSpPr>
          <p:spPr>
            <a:xfrm rot="16414726">
              <a:off x="6831674" y="4768792"/>
              <a:ext cx="684262" cy="1528913"/>
            </a:xfrm>
            <a:prstGeom prst="triangle">
              <a:avLst>
                <a:gd name="adj" fmla="val 74748"/>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28">
              <a:extLst>
                <a:ext uri="{FF2B5EF4-FFF2-40B4-BE49-F238E27FC236}">
                  <a16:creationId xmlns:a16="http://schemas.microsoft.com/office/drawing/2014/main" id="{F5D8681B-37A5-46C7-A9E5-F5C456DC3ED3}"/>
                </a:ext>
              </a:extLst>
            </p:cNvPr>
            <p:cNvPicPr>
              <a:picLocks noChangeAspect="1"/>
            </p:cNvPicPr>
            <p:nvPr/>
          </p:nvPicPr>
          <p:blipFill rotWithShape="1">
            <a:blip r:embed="rId2"/>
            <a:srcRect b="7603"/>
            <a:stretch/>
          </p:blipFill>
          <p:spPr>
            <a:xfrm>
              <a:off x="7086365" y="4833642"/>
              <a:ext cx="300824" cy="236877"/>
            </a:xfrm>
            <a:prstGeom prst="rect">
              <a:avLst/>
            </a:prstGeom>
          </p:spPr>
        </p:pic>
        <p:pic>
          <p:nvPicPr>
            <p:cNvPr id="30" name="Picture 29">
              <a:extLst>
                <a:ext uri="{FF2B5EF4-FFF2-40B4-BE49-F238E27FC236}">
                  <a16:creationId xmlns:a16="http://schemas.microsoft.com/office/drawing/2014/main" id="{22F34C72-507A-4B98-936B-FCA37580FD4D}"/>
                </a:ext>
              </a:extLst>
            </p:cNvPr>
            <p:cNvPicPr>
              <a:picLocks noChangeAspect="1"/>
            </p:cNvPicPr>
            <p:nvPr/>
          </p:nvPicPr>
          <p:blipFill rotWithShape="1">
            <a:blip r:embed="rId2"/>
            <a:srcRect b="7603"/>
            <a:stretch/>
          </p:blipFill>
          <p:spPr>
            <a:xfrm>
              <a:off x="7702583" y="4545358"/>
              <a:ext cx="300824" cy="236877"/>
            </a:xfrm>
            <a:prstGeom prst="rect">
              <a:avLst/>
            </a:prstGeom>
          </p:spPr>
        </p:pic>
        <p:pic>
          <p:nvPicPr>
            <p:cNvPr id="31" name="Picture 30">
              <a:extLst>
                <a:ext uri="{FF2B5EF4-FFF2-40B4-BE49-F238E27FC236}">
                  <a16:creationId xmlns:a16="http://schemas.microsoft.com/office/drawing/2014/main" id="{D1490417-0F04-4C0C-95C4-575E77F5BEDD}"/>
                </a:ext>
              </a:extLst>
            </p:cNvPr>
            <p:cNvPicPr>
              <a:picLocks noChangeAspect="1"/>
            </p:cNvPicPr>
            <p:nvPr/>
          </p:nvPicPr>
          <p:blipFill rotWithShape="1">
            <a:blip r:embed="rId2"/>
            <a:srcRect b="7603"/>
            <a:stretch/>
          </p:blipFill>
          <p:spPr>
            <a:xfrm>
              <a:off x="7627377" y="4838048"/>
              <a:ext cx="300824" cy="236877"/>
            </a:xfrm>
            <a:prstGeom prst="rect">
              <a:avLst/>
            </a:prstGeom>
          </p:spPr>
        </p:pic>
        <p:sp>
          <p:nvSpPr>
            <p:cNvPr id="32" name="Isosceles Triangle 31">
              <a:extLst>
                <a:ext uri="{FF2B5EF4-FFF2-40B4-BE49-F238E27FC236}">
                  <a16:creationId xmlns:a16="http://schemas.microsoft.com/office/drawing/2014/main" id="{E2263D45-0E0A-4F4F-B55B-754A7F5647D6}"/>
                </a:ext>
              </a:extLst>
            </p:cNvPr>
            <p:cNvSpPr/>
            <p:nvPr/>
          </p:nvSpPr>
          <p:spPr>
            <a:xfrm rot="15289958">
              <a:off x="6833933" y="4204093"/>
              <a:ext cx="684262" cy="1528913"/>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Box 32">
              <a:extLst>
                <a:ext uri="{FF2B5EF4-FFF2-40B4-BE49-F238E27FC236}">
                  <a16:creationId xmlns:a16="http://schemas.microsoft.com/office/drawing/2014/main" id="{4182D49F-A720-4CDA-A59B-FEAE488D11E8}"/>
                </a:ext>
              </a:extLst>
            </p:cNvPr>
            <p:cNvSpPr txBox="1"/>
            <p:nvPr/>
          </p:nvSpPr>
          <p:spPr>
            <a:xfrm>
              <a:off x="4973481" y="5972684"/>
              <a:ext cx="3627916" cy="369332"/>
            </a:xfrm>
            <a:prstGeom prst="rect">
              <a:avLst/>
            </a:prstGeom>
            <a:noFill/>
          </p:spPr>
          <p:txBody>
            <a:bodyPr wrap="none" rtlCol="0">
              <a:spAutoFit/>
            </a:bodyPr>
            <a:lstStyle/>
            <a:p>
              <a:r>
                <a:rPr lang="de-DE" dirty="0">
                  <a:sym typeface="Wingdings" panose="05000000000000000000" pitchFamily="2" charset="2"/>
                </a:rPr>
                <a:t> „Nicht alle Schwäne sind weiß“</a:t>
              </a:r>
              <a:endParaRPr lang="de-DE" dirty="0"/>
            </a:p>
          </p:txBody>
        </p:sp>
      </p:grpSp>
    </p:spTree>
    <p:extLst>
      <p:ext uri="{BB962C8B-B14F-4D97-AF65-F5344CB8AC3E}">
        <p14:creationId xmlns:p14="http://schemas.microsoft.com/office/powerpoint/2010/main" val="190376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36AB-9658-4705-8346-7647E0A1306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84355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5" y="843558"/>
            <a:ext cx="4191849" cy="4205108"/>
          </a:xfrm>
          <a:prstGeom prst="rect">
            <a:avLst/>
          </a:prstGeom>
        </p:spPr>
      </p:pic>
    </p:spTree>
    <p:extLst>
      <p:ext uri="{BB962C8B-B14F-4D97-AF65-F5344CB8AC3E}">
        <p14:creationId xmlns:p14="http://schemas.microsoft.com/office/powerpoint/2010/main" val="11378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9CE0-5EB7-4FD8-B75E-7DD311B9F003}"/>
              </a:ext>
            </a:extLst>
          </p:cNvPr>
          <p:cNvSpPr>
            <a:spLocks noGrp="1"/>
          </p:cNvSpPr>
          <p:nvPr>
            <p:ph type="title"/>
          </p:nvPr>
        </p:nvSpPr>
        <p:spPr/>
        <p:txBody>
          <a:bodyPr/>
          <a:lstStyle/>
          <a:p>
            <a:r>
              <a:rPr lang="de-DE" dirty="0"/>
              <a:t>Definition Wissenschaftliche Forschung</a:t>
            </a:r>
            <a:endParaRPr lang="en-US" dirty="0"/>
          </a:p>
        </p:txBody>
      </p:sp>
      <p:sp>
        <p:nvSpPr>
          <p:cNvPr id="3" name="Text Placeholder 2">
            <a:extLst>
              <a:ext uri="{FF2B5EF4-FFF2-40B4-BE49-F238E27FC236}">
                <a16:creationId xmlns:a16="http://schemas.microsoft.com/office/drawing/2014/main" id="{66DD6443-9856-4258-97D5-C2081C696FD7}"/>
              </a:ext>
            </a:extLst>
          </p:cNvPr>
          <p:cNvSpPr>
            <a:spLocks noGrp="1"/>
          </p:cNvSpPr>
          <p:nvPr>
            <p:ph type="body" sz="quarter" idx="10"/>
          </p:nvPr>
        </p:nvSpPr>
        <p:spPr/>
        <p:txBody>
          <a:bodyPr/>
          <a:lstStyle/>
          <a:p>
            <a:pPr marL="0" indent="0">
              <a:buNone/>
            </a:pPr>
            <a:r>
              <a:rPr lang="de-DE" sz="1800" dirty="0"/>
              <a:t>„Wer wissenschaftliche Forschung betreibt, sucht mithilfe </a:t>
            </a:r>
            <a:r>
              <a:rPr lang="de-DE" sz="1800" dirty="0">
                <a:solidFill>
                  <a:schemeClr val="tx2"/>
                </a:solidFill>
              </a:rPr>
              <a:t>anerkannter wissenschaftlicher Methoden </a:t>
            </a:r>
            <a:r>
              <a:rPr lang="de-DE" sz="1800" dirty="0"/>
              <a:t>und Methodologie auf der Basis des bisherigen </a:t>
            </a:r>
            <a:r>
              <a:rPr lang="de-DE" sz="1800" dirty="0">
                <a:solidFill>
                  <a:schemeClr val="tx2"/>
                </a:solidFill>
              </a:rPr>
              <a:t>Forschungsstandes </a:t>
            </a:r>
            <a:r>
              <a:rPr lang="de-DE" sz="1800" dirty="0"/>
              <a:t>(d.h. vorliegender Theorien und empirischer Befunde) </a:t>
            </a:r>
            <a:r>
              <a:rPr lang="de-DE" sz="1800" dirty="0">
                <a:solidFill>
                  <a:schemeClr val="tx2"/>
                </a:solidFill>
              </a:rPr>
              <a:t>zielgerichtet</a:t>
            </a:r>
            <a:r>
              <a:rPr lang="de-DE" sz="1800" dirty="0"/>
              <a:t> nach gesicherten </a:t>
            </a:r>
            <a:r>
              <a:rPr lang="de-DE" sz="1800" dirty="0">
                <a:solidFill>
                  <a:schemeClr val="tx2"/>
                </a:solidFill>
              </a:rPr>
              <a:t>neuen Erkenntnissen</a:t>
            </a:r>
            <a:r>
              <a:rPr lang="de-DE" sz="1800" dirty="0"/>
              <a:t>, </a:t>
            </a:r>
            <a:r>
              <a:rPr lang="de-DE" sz="1800" dirty="0">
                <a:solidFill>
                  <a:schemeClr val="tx2"/>
                </a:solidFill>
              </a:rPr>
              <a:t>dokumentiert</a:t>
            </a:r>
            <a:r>
              <a:rPr lang="de-DE" sz="1800" dirty="0"/>
              <a:t> den Forschungsprozess sowie dessen Ergebnisse in </a:t>
            </a:r>
            <a:r>
              <a:rPr lang="de-DE" sz="1800" dirty="0">
                <a:solidFill>
                  <a:schemeClr val="tx2"/>
                </a:solidFill>
              </a:rPr>
              <a:t>nachvollziehbarer</a:t>
            </a:r>
            <a:r>
              <a:rPr lang="de-DE" sz="1800" dirty="0"/>
              <a:t> Weise und stellt die Studien in </a:t>
            </a:r>
            <a:r>
              <a:rPr lang="de-DE" sz="1800" dirty="0">
                <a:solidFill>
                  <a:schemeClr val="tx2"/>
                </a:solidFill>
              </a:rPr>
              <a:t>Vorträgen</a:t>
            </a:r>
            <a:r>
              <a:rPr lang="de-DE" sz="1800" dirty="0"/>
              <a:t> und </a:t>
            </a:r>
            <a:r>
              <a:rPr lang="de-DE" sz="1800" dirty="0">
                <a:solidFill>
                  <a:schemeClr val="tx2"/>
                </a:solidFill>
              </a:rPr>
              <a:t>Publikationen</a:t>
            </a:r>
            <a:r>
              <a:rPr lang="de-DE" sz="1800" dirty="0"/>
              <a:t> der Fachöffentlichkeit vor“</a:t>
            </a:r>
          </a:p>
          <a:p>
            <a:pPr marL="0" indent="0" algn="r">
              <a:buNone/>
            </a:pPr>
            <a:r>
              <a:rPr lang="de-DE" sz="1400" dirty="0"/>
              <a:t>Döring &amp; Bortz, 2016, S. 7</a:t>
            </a:r>
          </a:p>
        </p:txBody>
      </p:sp>
    </p:spTree>
    <p:extLst>
      <p:ext uri="{BB962C8B-B14F-4D97-AF65-F5344CB8AC3E}">
        <p14:creationId xmlns:p14="http://schemas.microsoft.com/office/powerpoint/2010/main" val="134523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F037-088B-4682-8DA3-EE569D6A2D7E}"/>
              </a:ext>
            </a:extLst>
          </p:cNvPr>
          <p:cNvSpPr>
            <a:spLocks noGrp="1"/>
          </p:cNvSpPr>
          <p:nvPr>
            <p:ph type="title"/>
          </p:nvPr>
        </p:nvSpPr>
        <p:spPr/>
        <p:txBody>
          <a:bodyPr/>
          <a:lstStyle/>
          <a:p>
            <a:r>
              <a:rPr lang="de-DE" dirty="0"/>
              <a:t>Bewertung von Wissenschaftlichkeit</a:t>
            </a:r>
          </a:p>
        </p:txBody>
      </p:sp>
      <p:sp>
        <p:nvSpPr>
          <p:cNvPr id="3" name="Text Placeholder 2">
            <a:extLst>
              <a:ext uri="{FF2B5EF4-FFF2-40B4-BE49-F238E27FC236}">
                <a16:creationId xmlns:a16="http://schemas.microsoft.com/office/drawing/2014/main" id="{B992D1A8-0088-465F-8C23-DB9A24001778}"/>
              </a:ext>
            </a:extLst>
          </p:cNvPr>
          <p:cNvSpPr>
            <a:spLocks noGrp="1"/>
          </p:cNvSpPr>
          <p:nvPr>
            <p:ph type="body" sz="quarter" idx="10"/>
          </p:nvPr>
        </p:nvSpPr>
        <p:spPr/>
        <p:txBody>
          <a:bodyPr/>
          <a:lstStyle/>
          <a:p>
            <a:pPr marL="457200" lvl="0" indent="-457200">
              <a:buFont typeface="+mj-lt"/>
              <a:buAutoNum type="arabicPeriod"/>
            </a:pPr>
            <a:r>
              <a:rPr lang="de-DE" sz="1100" b="1" dirty="0"/>
              <a:t>Wissenschaftliches Forschungsproblem: </a:t>
            </a:r>
            <a:r>
              <a:rPr lang="de-DE" sz="1100" dirty="0"/>
              <a:t>empirisch untersuchbare, auf aktuellen wissenschaftlichen Erkenntnisstand aufbauende Sachverhalte</a:t>
            </a:r>
          </a:p>
          <a:p>
            <a:pPr marL="857250" lvl="1" indent="-457200"/>
            <a:r>
              <a:rPr lang="de-DE" sz="1400" dirty="0"/>
              <a:t>„Kommunikation mit Außerirdischen“</a:t>
            </a:r>
          </a:p>
          <a:p>
            <a:pPr marL="457200" lvl="0" indent="-457200">
              <a:buFont typeface="+mj-lt"/>
              <a:buAutoNum type="arabicPeriod"/>
            </a:pPr>
            <a:r>
              <a:rPr lang="de-DE" sz="1100" b="1" dirty="0"/>
              <a:t>Wissenschaftlicher Forschungsprozess: </a:t>
            </a:r>
            <a:r>
              <a:rPr lang="de-DE" sz="1100" dirty="0"/>
              <a:t>strukturierter Forschungsprozess mit Einsatz etablierter Forschungsmethoden </a:t>
            </a:r>
          </a:p>
          <a:p>
            <a:pPr marL="857250" lvl="1" indent="-457200"/>
            <a:r>
              <a:rPr lang="de-DE" sz="1400" dirty="0"/>
              <a:t>z.B. Technik der systematischen Literaturrecherche in wissenschaftlichen Literatur-Datenbanken; Nutzung einer wissenschaftlichen Methode der Datenanalyse</a:t>
            </a:r>
          </a:p>
          <a:p>
            <a:pPr marL="857250" lvl="1" indent="-457200"/>
            <a:r>
              <a:rPr lang="de-DE" sz="1400" dirty="0"/>
              <a:t>Nicht: Psychotest  aus Publikumszeitschrift</a:t>
            </a:r>
          </a:p>
          <a:p>
            <a:pPr marL="457200" lvl="0" indent="-457200">
              <a:buFont typeface="+mj-lt"/>
              <a:buAutoNum type="arabicPeriod"/>
            </a:pPr>
            <a:r>
              <a:rPr lang="de-DE" sz="1100" b="1" dirty="0"/>
              <a:t>Wissenschafts- und Forschungsethik: </a:t>
            </a:r>
            <a:r>
              <a:rPr lang="de-DE" sz="1100" dirty="0"/>
              <a:t>befolgen von ethischen Regeln</a:t>
            </a:r>
          </a:p>
          <a:p>
            <a:pPr marL="857250" lvl="1" indent="-457200"/>
            <a:r>
              <a:rPr lang="de-DE" sz="1400" dirty="0"/>
              <a:t> z.B. Daten </a:t>
            </a:r>
            <a:r>
              <a:rPr lang="de-DE" sz="1400" dirty="0" err="1"/>
              <a:t>manipulation</a:t>
            </a:r>
            <a:r>
              <a:rPr lang="de-DE" sz="1400" dirty="0"/>
              <a:t>, Ideen stehlen, Interessenskonflikte</a:t>
            </a:r>
          </a:p>
          <a:p>
            <a:pPr marL="457200" lvl="0" indent="-457200">
              <a:buFont typeface="+mj-lt"/>
              <a:buAutoNum type="arabicPeriod"/>
            </a:pPr>
            <a:r>
              <a:rPr lang="de-DE" sz="1100" b="1" dirty="0"/>
              <a:t>Dokumentation des Forschungsprojektes: </a:t>
            </a:r>
            <a:r>
              <a:rPr lang="de-DE" sz="1100" dirty="0"/>
              <a:t>intersubjektiv nachvollziehbar und replizierbar</a:t>
            </a:r>
          </a:p>
          <a:p>
            <a:pPr marL="0" lvl="0" indent="0">
              <a:buNone/>
            </a:pPr>
            <a:endParaRPr lang="de-DE" sz="1100" dirty="0"/>
          </a:p>
          <a:p>
            <a:pPr lvl="0">
              <a:buFont typeface="Wingdings" panose="05000000000000000000" pitchFamily="2" charset="2"/>
              <a:buChar char="à"/>
            </a:pPr>
            <a:r>
              <a:rPr lang="de-DE" sz="1100" dirty="0">
                <a:sym typeface="Wingdings" panose="05000000000000000000" pitchFamily="2" charset="2"/>
              </a:rPr>
              <a:t>Kategorial: ja oder nein!</a:t>
            </a:r>
          </a:p>
          <a:p>
            <a:pPr lvl="0">
              <a:buFont typeface="Wingdings" panose="05000000000000000000" pitchFamily="2" charset="2"/>
              <a:buChar char="à"/>
            </a:pPr>
            <a:endParaRPr lang="de-DE" sz="1100" dirty="0">
              <a:sym typeface="Wingdings" panose="05000000000000000000" pitchFamily="2" charset="2"/>
            </a:endParaRPr>
          </a:p>
          <a:p>
            <a:pPr lvl="0">
              <a:buFont typeface="Wingdings" panose="05000000000000000000" pitchFamily="2" charset="2"/>
              <a:buChar char="à"/>
            </a:pPr>
            <a:r>
              <a:rPr lang="de-DE" sz="1100" dirty="0"/>
              <a:t>Pseudowissenschaft: Impfgegner, Klimaskeptiker, Homöopathie, pseudowissenschaftlicher Psychotherapie  </a:t>
            </a:r>
          </a:p>
          <a:p>
            <a:pPr lvl="0">
              <a:buFont typeface="Wingdings" panose="05000000000000000000" pitchFamily="2" charset="2"/>
              <a:buChar char="à"/>
            </a:pPr>
            <a:r>
              <a:rPr lang="de-DE" sz="1100" dirty="0"/>
              <a:t>Parawissenschaft:  außersinnlicher Wahrnehmung, UFO</a:t>
            </a:r>
          </a:p>
          <a:p>
            <a:pPr marL="0" indent="0">
              <a:buNone/>
            </a:pPr>
            <a:endParaRPr lang="de-DE" sz="1100" dirty="0"/>
          </a:p>
          <a:p>
            <a:endParaRPr lang="de-DE" sz="1100" dirty="0"/>
          </a:p>
        </p:txBody>
      </p:sp>
    </p:spTree>
    <p:extLst>
      <p:ext uri="{BB962C8B-B14F-4D97-AF65-F5344CB8AC3E}">
        <p14:creationId xmlns:p14="http://schemas.microsoft.com/office/powerpoint/2010/main" val="835069889"/>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776</Words>
  <Application>Microsoft Office PowerPoint</Application>
  <PresentationFormat>On-screen Show (16:9)</PresentationFormat>
  <Paragraphs>113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Akkurat</vt:lpstr>
      <vt:lpstr>Arial</vt:lpstr>
      <vt:lpstr>Calibri</vt:lpstr>
      <vt:lpstr>Wingdings</vt:lpstr>
      <vt:lpstr>Masterfolie</vt:lpstr>
      <vt:lpstr>PowerPoint Presentation</vt:lpstr>
      <vt:lpstr>Ziele der heutigen Sitzung</vt:lpstr>
      <vt:lpstr>Forschungsansatz </vt:lpstr>
      <vt:lpstr>PowerPoint Presentation</vt:lpstr>
      <vt:lpstr>Forschungsansatz</vt:lpstr>
      <vt:lpstr>Kritischer Rationalismus</vt:lpstr>
      <vt:lpstr>PowerPoint Presentation</vt:lpstr>
      <vt:lpstr>Definition Wissenschaftliche Forschung</vt:lpstr>
      <vt:lpstr>Bewertung von Wissenschaftlichkeit</vt:lpstr>
      <vt:lpstr>Bewertung wissenschaftlicher Qualität </vt:lpstr>
      <vt:lpstr>Prinzipien guter wissenschaftlicher Praxis </vt:lpstr>
      <vt:lpstr>Sicherung guter wissenschaftlicher Praxis</vt:lpstr>
      <vt:lpstr>Wissenschaftliches Fehlverhalten</vt:lpstr>
      <vt:lpstr>Wann kommt wissenschaftliches Wissen an seine Grenzen? </vt:lpstr>
      <vt:lpstr>Grenzen wissenschaftlichen Wissens: Übung</vt:lpstr>
      <vt:lpstr>Nächste Woche: Forschungsfrage und Literaturrecherche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139</cp:revision>
  <dcterms:created xsi:type="dcterms:W3CDTF">2017-06-13T08:51:48Z</dcterms:created>
  <dcterms:modified xsi:type="dcterms:W3CDTF">2021-04-27T20:30:26Z</dcterms:modified>
</cp:coreProperties>
</file>