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25"/>
  </p:notesMasterIdLst>
  <p:sldIdLst>
    <p:sldId id="257" r:id="rId2"/>
    <p:sldId id="259" r:id="rId3"/>
    <p:sldId id="273" r:id="rId4"/>
    <p:sldId id="274" r:id="rId5"/>
    <p:sldId id="275" r:id="rId6"/>
    <p:sldId id="276" r:id="rId7"/>
    <p:sldId id="288" r:id="rId8"/>
    <p:sldId id="286" r:id="rId9"/>
    <p:sldId id="277" r:id="rId10"/>
    <p:sldId id="272" r:id="rId11"/>
    <p:sldId id="289" r:id="rId12"/>
    <p:sldId id="287" r:id="rId13"/>
    <p:sldId id="290" r:id="rId14"/>
    <p:sldId id="278" r:id="rId15"/>
    <p:sldId id="279" r:id="rId16"/>
    <p:sldId id="271" r:id="rId17"/>
    <p:sldId id="280" r:id="rId18"/>
    <p:sldId id="281" r:id="rId19"/>
    <p:sldId id="282" r:id="rId20"/>
    <p:sldId id="283" r:id="rId21"/>
    <p:sldId id="284" r:id="rId22"/>
    <p:sldId id="285" r:id="rId23"/>
    <p:sldId id="270" r:id="rId24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4B77305-5555-4F75-A98A-E4A4AFE81357}">
          <p14:sldIdLst>
            <p14:sldId id="257"/>
            <p14:sldId id="259"/>
            <p14:sldId id="273"/>
            <p14:sldId id="274"/>
            <p14:sldId id="275"/>
            <p14:sldId id="276"/>
            <p14:sldId id="288"/>
            <p14:sldId id="286"/>
            <p14:sldId id="277"/>
            <p14:sldId id="272"/>
            <p14:sldId id="289"/>
            <p14:sldId id="287"/>
            <p14:sldId id="290"/>
            <p14:sldId id="278"/>
            <p14:sldId id="279"/>
            <p14:sldId id="271"/>
            <p14:sldId id="280"/>
            <p14:sldId id="281"/>
            <p14:sldId id="282"/>
            <p14:sldId id="283"/>
            <p14:sldId id="284"/>
            <p14:sldId id="285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B818"/>
    <a:srgbClr val="565656"/>
    <a:srgbClr val="00CC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9" autoAdjust="0"/>
  </p:normalViewPr>
  <p:slideViewPr>
    <p:cSldViewPr showGuides="1">
      <p:cViewPr>
        <p:scale>
          <a:sx n="100" d="100"/>
          <a:sy n="100" d="100"/>
        </p:scale>
        <p:origin x="3432" y="185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000D9-2858-4F4C-AF5C-64F79A7C2410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7FAF7-5C4E-4642-B377-C3A2CDCC9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57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707654"/>
            <a:ext cx="8640960" cy="1368152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Textanalyse </a:t>
            </a:r>
            <a:br>
              <a:rPr lang="de-DE" dirty="0"/>
            </a:br>
            <a:r>
              <a:rPr lang="de-DE" dirty="0"/>
              <a:t>Woche 1 </a:t>
            </a:r>
          </a:p>
        </p:txBody>
      </p:sp>
      <p:pic>
        <p:nvPicPr>
          <p:cNvPr id="1027" name="Picture 3" descr="Erstes Foto: ein Chemiker im Labor, der eine Schutzbrille trägt und ein Reagenzglas in der Hand hält. Zweites Foto: Mathetower, auf dem sich das grüne TU-Logo dreht. Drittes Foto: zwei Studentinnen und ein Student, die gemeinsam in ein Buch schauen.Viertes Foto: Hängebahn." title="Vier Bilder vom Campus der TU Dortmun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272755"/>
            <a:ext cx="9073008" cy="152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71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250825" y="1491630"/>
            <a:ext cx="8642350" cy="3240087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6416" y="4876006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791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sz="half" idx="12"/>
          </p:nvPr>
        </p:nvSpPr>
        <p:spPr>
          <a:xfrm>
            <a:off x="251520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4788024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252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+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7" name="Bildplatzhalter 2"/>
          <p:cNvSpPr>
            <a:spLocks noGrp="1"/>
          </p:cNvSpPr>
          <p:nvPr>
            <p:ph type="pic" idx="1"/>
          </p:nvPr>
        </p:nvSpPr>
        <p:spPr>
          <a:xfrm>
            <a:off x="251522" y="1491630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4788024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493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alte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251520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7" name="Bildplatzhalter 2"/>
          <p:cNvSpPr>
            <a:spLocks noGrp="1"/>
          </p:cNvSpPr>
          <p:nvPr>
            <p:ph type="pic" idx="1"/>
          </p:nvPr>
        </p:nvSpPr>
        <p:spPr>
          <a:xfrm>
            <a:off x="4788027" y="1493476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z="2400" dirty="0"/>
              <a:t>Bild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724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+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idx="10"/>
          </p:nvPr>
        </p:nvSpPr>
        <p:spPr>
          <a:xfrm>
            <a:off x="251520" y="1491630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idx="1"/>
          </p:nvPr>
        </p:nvSpPr>
        <p:spPr>
          <a:xfrm>
            <a:off x="4788027" y="1493476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7183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51520" y="1491630"/>
            <a:ext cx="8640960" cy="32403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123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ußenbereich der Mensa, im Hintergrund der Mathe-Tower, auf dem sich das grüne TU-Logo dreht." title="Campus der TU Dortmund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90" b="7297"/>
          <a:stretch/>
        </p:blipFill>
        <p:spPr bwMode="auto">
          <a:xfrm>
            <a:off x="972344" y="951655"/>
            <a:ext cx="7199312" cy="334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380"/>
          <a:stretch/>
        </p:blipFill>
        <p:spPr bwMode="auto">
          <a:xfrm>
            <a:off x="1423511" y="4272166"/>
            <a:ext cx="591654" cy="41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1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380"/>
          <a:stretch/>
        </p:blipFill>
        <p:spPr bwMode="auto">
          <a:xfrm rot="10800000">
            <a:off x="7143817" y="4316877"/>
            <a:ext cx="591654" cy="41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 userDrawn="1"/>
        </p:nvSpPr>
        <p:spPr>
          <a:xfrm>
            <a:off x="0" y="429994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www.tu-dortmund.de </a:t>
            </a:r>
          </a:p>
        </p:txBody>
      </p:sp>
    </p:spTree>
    <p:extLst>
      <p:ext uri="{BB962C8B-B14F-4D97-AF65-F5344CB8AC3E}">
        <p14:creationId xmlns:p14="http://schemas.microsoft.com/office/powerpoint/2010/main" val="130572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/>
          <p:cNvCxnSpPr/>
          <p:nvPr userDrawn="1"/>
        </p:nvCxnSpPr>
        <p:spPr>
          <a:xfrm>
            <a:off x="-2390" y="810102"/>
            <a:ext cx="9194688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4"/>
          <p:cNvSpPr txBox="1">
            <a:spLocks noChangeArrowheads="1"/>
          </p:cNvSpPr>
          <p:nvPr userDrawn="1"/>
        </p:nvSpPr>
        <p:spPr>
          <a:xfrm>
            <a:off x="137567" y="4764596"/>
            <a:ext cx="3056704" cy="25542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de-DE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800" kern="1200">
                <a:solidFill>
                  <a:srgbClr val="565656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1200" dirty="0">
                <a:latin typeface="Arial" panose="020B0604020202020204" pitchFamily="34" charset="0"/>
                <a:cs typeface="Arial" panose="020B0604020202020204" pitchFamily="34" charset="0"/>
              </a:rPr>
              <a:t>Schepens | Textanalyse</a:t>
            </a: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4923279" y="184410"/>
            <a:ext cx="39608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nl-NL" altLang="de-DE" sz="1500" dirty="0">
                <a:solidFill>
                  <a:srgbClr val="565656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Einrichtung/ </a:t>
            </a:r>
          </a:p>
          <a:p>
            <a:pPr algn="r">
              <a:defRPr/>
            </a:pPr>
            <a:r>
              <a:rPr lang="nl-NL" altLang="de-DE" sz="1500" dirty="0">
                <a:solidFill>
                  <a:srgbClr val="565656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Fakultät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1" y="17350"/>
            <a:ext cx="2843807" cy="782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83F31E-5013-4257-AE76-1193CDD2E7C5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753999" y="62695"/>
            <a:ext cx="1331640" cy="70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34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40" r:id="rId2"/>
    <p:sldLayoutId id="2147483722" r:id="rId3"/>
    <p:sldLayoutId id="2147483738" r:id="rId4"/>
    <p:sldLayoutId id="2147483723" r:id="rId5"/>
    <p:sldLayoutId id="2147483737" r:id="rId6"/>
    <p:sldLayoutId id="2147483725" r:id="rId7"/>
    <p:sldLayoutId id="2147483741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ni.de/artikel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sz="quarter" idx="4294967295"/>
          </p:nvPr>
        </p:nvSpPr>
        <p:spPr>
          <a:xfrm>
            <a:off x="251520" y="1275606"/>
            <a:ext cx="8651304" cy="1728192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de-DE" sz="2800" b="1" dirty="0">
                <a:latin typeface="Arial" panose="020B0604020202020204" pitchFamily="34" charset="0"/>
                <a:cs typeface="Arial" panose="020B0604020202020204" pitchFamily="34" charset="0"/>
              </a:rPr>
              <a:t>Einführung in die Methoden der Textanalyse und des wissenschaftlichen Arbeitens</a:t>
            </a:r>
          </a:p>
          <a:p>
            <a:pPr marL="0" indent="0" algn="ctr">
              <a:buNone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2. Sitzung: Textarten und Lesetechniken</a:t>
            </a:r>
          </a:p>
          <a:p>
            <a:pPr marL="0" indent="0" algn="ctr">
              <a:buNone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21.04.21</a:t>
            </a:r>
          </a:p>
        </p:txBody>
      </p:sp>
    </p:spTree>
    <p:extLst>
      <p:ext uri="{BB962C8B-B14F-4D97-AF65-F5344CB8AC3E}">
        <p14:creationId xmlns:p14="http://schemas.microsoft.com/office/powerpoint/2010/main" val="3506191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0B026-CD08-4004-9572-AD22C0E2C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A4EAF-7E20-4B22-99CE-B66A80416A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0825" y="1491630"/>
            <a:ext cx="6553423" cy="3240087"/>
          </a:xfrm>
        </p:spPr>
        <p:txBody>
          <a:bodyPr/>
          <a:lstStyle/>
          <a:p>
            <a:r>
              <a:rPr lang="de-DE" sz="1600" dirty="0"/>
              <a:t>Wikipedia.com</a:t>
            </a:r>
          </a:p>
          <a:p>
            <a:r>
              <a:rPr lang="de-DE" sz="1600" dirty="0"/>
              <a:t>Wissen.de</a:t>
            </a:r>
          </a:p>
          <a:p>
            <a:r>
              <a:rPr lang="de-DE" sz="1600" dirty="0"/>
              <a:t>Gutefrage.net</a:t>
            </a:r>
          </a:p>
          <a:p>
            <a:r>
              <a:rPr lang="de-DE" sz="1600" dirty="0">
                <a:hlinkClick r:id="rId2"/>
              </a:rPr>
              <a:t>www.uni.de/artikel.pdf</a:t>
            </a:r>
            <a:endParaRPr lang="de-DE" sz="1600" dirty="0"/>
          </a:p>
          <a:p>
            <a:r>
              <a:rPr lang="de-DE" sz="1600" dirty="0"/>
              <a:t>Umfrageinstitut…?</a:t>
            </a:r>
          </a:p>
          <a:p>
            <a:pPr lvl="1"/>
            <a:r>
              <a:rPr lang="en-US" sz="1200" dirty="0" err="1"/>
              <a:t>Institut</a:t>
            </a:r>
            <a:r>
              <a:rPr lang="en-US" sz="1200" dirty="0"/>
              <a:t> </a:t>
            </a:r>
            <a:r>
              <a:rPr lang="en-US" sz="1200" dirty="0" err="1"/>
              <a:t>für</a:t>
            </a:r>
            <a:r>
              <a:rPr lang="en-US" sz="1200" dirty="0"/>
              <a:t> </a:t>
            </a:r>
            <a:r>
              <a:rPr lang="en-US" sz="1200" dirty="0" err="1"/>
              <a:t>Demoskopie</a:t>
            </a:r>
            <a:r>
              <a:rPr lang="en-US" sz="1200" dirty="0"/>
              <a:t> Allensbach</a:t>
            </a:r>
          </a:p>
          <a:p>
            <a:r>
              <a:rPr lang="de-DE" sz="1400" dirty="0"/>
              <a:t>Stoltz, T., &amp; Wiehl, A. (2019). Das Menschenbild als Rätsel für jeden: Anthropologische Konzeptionen von Jean Piaget und Rudolf Steiner im Vergleich. </a:t>
            </a:r>
            <a:r>
              <a:rPr lang="de-DE" sz="1400" i="1" dirty="0"/>
              <a:t>Pädagogische Rundschau</a:t>
            </a:r>
            <a:r>
              <a:rPr lang="de-DE" sz="1400" dirty="0"/>
              <a:t>, </a:t>
            </a:r>
            <a:r>
              <a:rPr lang="de-DE" sz="1400" i="1" dirty="0"/>
              <a:t>73</a:t>
            </a:r>
            <a:r>
              <a:rPr lang="de-DE" sz="1400" dirty="0"/>
              <a:t>(3), 253–264.</a:t>
            </a:r>
          </a:p>
          <a:p>
            <a:endParaRPr lang="de-DE" sz="1400" dirty="0"/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542683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0B026-CD08-4004-9572-AD22C0E2C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Textsorten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660564-046C-443D-BA01-D73684010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843558"/>
            <a:ext cx="4824536" cy="4167301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8255E1-AE08-4D71-BD2F-F425893048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0825" y="1491630"/>
            <a:ext cx="1944911" cy="3240087"/>
          </a:xfrm>
        </p:spPr>
        <p:txBody>
          <a:bodyPr/>
          <a:lstStyle/>
          <a:p>
            <a:r>
              <a:rPr lang="de-DE" dirty="0"/>
              <a:t>Was ist Zitierbar?</a:t>
            </a:r>
          </a:p>
        </p:txBody>
      </p:sp>
    </p:spTree>
    <p:extLst>
      <p:ext uri="{BB962C8B-B14F-4D97-AF65-F5344CB8AC3E}">
        <p14:creationId xmlns:p14="http://schemas.microsoft.com/office/powerpoint/2010/main" val="147494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587E0-B7CE-4044-910D-CD933B6EC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90490-1BAD-4E5A-958C-7C46480C1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357D43-EF19-49E1-B9D5-B1188E44F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24" y="-1614"/>
            <a:ext cx="4364542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A4F7EB-8706-4AB5-B9FD-67E2A7BE5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748" y="-1614"/>
            <a:ext cx="3959423" cy="5143500"/>
          </a:xfrm>
          <a:prstGeom prst="rect">
            <a:avLst/>
          </a:prstGeom>
        </p:spPr>
      </p:pic>
      <p:pic>
        <p:nvPicPr>
          <p:cNvPr id="11" name="Graphic 10" descr="Line arrow Slight curve">
            <a:extLst>
              <a:ext uri="{FF2B5EF4-FFF2-40B4-BE49-F238E27FC236}">
                <a16:creationId xmlns:a16="http://schemas.microsoft.com/office/drawing/2014/main" id="{F1ED9515-EDBF-4E22-B049-643AE84880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854" y="287808"/>
            <a:ext cx="169168" cy="169168"/>
          </a:xfrm>
          <a:prstGeom prst="rect">
            <a:avLst/>
          </a:prstGeom>
        </p:spPr>
      </p:pic>
      <p:pic>
        <p:nvPicPr>
          <p:cNvPr id="12" name="Graphic 11" descr="Line arrow Slight curve">
            <a:extLst>
              <a:ext uri="{FF2B5EF4-FFF2-40B4-BE49-F238E27FC236}">
                <a16:creationId xmlns:a16="http://schemas.microsoft.com/office/drawing/2014/main" id="{B9662986-8DAE-430B-8F7F-35C557F37E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86111" y="2067694"/>
            <a:ext cx="169168" cy="169168"/>
          </a:xfrm>
          <a:prstGeom prst="rect">
            <a:avLst/>
          </a:prstGeom>
        </p:spPr>
      </p:pic>
      <p:pic>
        <p:nvPicPr>
          <p:cNvPr id="13" name="Graphic 12" descr="Line arrow Slight curve">
            <a:extLst>
              <a:ext uri="{FF2B5EF4-FFF2-40B4-BE49-F238E27FC236}">
                <a16:creationId xmlns:a16="http://schemas.microsoft.com/office/drawing/2014/main" id="{C735E478-3BF7-427E-A9AB-6BCE288C1E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9528" y="990639"/>
            <a:ext cx="169168" cy="169168"/>
          </a:xfrm>
          <a:prstGeom prst="rect">
            <a:avLst/>
          </a:prstGeom>
        </p:spPr>
      </p:pic>
      <p:pic>
        <p:nvPicPr>
          <p:cNvPr id="14" name="Graphic 13" descr="Line arrow Slight curve">
            <a:extLst>
              <a:ext uri="{FF2B5EF4-FFF2-40B4-BE49-F238E27FC236}">
                <a16:creationId xmlns:a16="http://schemas.microsoft.com/office/drawing/2014/main" id="{C8E61809-0174-4AEE-A0B9-79ABA3E975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89765" y="3795886"/>
            <a:ext cx="169168" cy="169168"/>
          </a:xfrm>
          <a:prstGeom prst="rect">
            <a:avLst/>
          </a:prstGeom>
        </p:spPr>
      </p:pic>
      <p:pic>
        <p:nvPicPr>
          <p:cNvPr id="15" name="Graphic 14" descr="Line arrow Slight curve">
            <a:extLst>
              <a:ext uri="{FF2B5EF4-FFF2-40B4-BE49-F238E27FC236}">
                <a16:creationId xmlns:a16="http://schemas.microsoft.com/office/drawing/2014/main" id="{0FCBBC89-D499-48E0-BA28-D7BF6CA7F2F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93905" y="4299942"/>
            <a:ext cx="169168" cy="169168"/>
          </a:xfrm>
          <a:prstGeom prst="rect">
            <a:avLst/>
          </a:prstGeom>
        </p:spPr>
      </p:pic>
      <p:pic>
        <p:nvPicPr>
          <p:cNvPr id="16" name="Graphic 15" descr="Line arrow Slight curve">
            <a:extLst>
              <a:ext uri="{FF2B5EF4-FFF2-40B4-BE49-F238E27FC236}">
                <a16:creationId xmlns:a16="http://schemas.microsoft.com/office/drawing/2014/main" id="{24CFC069-CAC2-4D85-8120-60085F6E6F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2326" y="365995"/>
            <a:ext cx="169168" cy="16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245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6F5AF-64CA-4EFF-B10E-80ECCE96E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Lesen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D54A3-8EFB-4E55-912D-73C04188A4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642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B9CD3-100A-44C1-B177-E71DAD533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Orientierung im Text / Überblick gewinnen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38ACF-6FAD-4E84-8EC6-90DDF8F1D9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600" dirty="0"/>
              <a:t>o nicht sofort mit dem Lesen anfangen</a:t>
            </a:r>
          </a:p>
          <a:p>
            <a:pPr marL="0" indent="0">
              <a:buNone/>
            </a:pPr>
            <a:r>
              <a:rPr lang="de-DE" sz="1600" dirty="0"/>
              <a:t>o Bearbeitung eines Textes Bedarf eigener</a:t>
            </a:r>
          </a:p>
          <a:p>
            <a:pPr marL="0" indent="0">
              <a:buNone/>
            </a:pPr>
            <a:r>
              <a:rPr lang="de-DE" sz="1600" dirty="0"/>
              <a:t>Vorbereitung</a:t>
            </a:r>
          </a:p>
          <a:p>
            <a:pPr marL="0" indent="0">
              <a:buNone/>
            </a:pPr>
            <a:r>
              <a:rPr lang="de-DE" sz="1600" dirty="0"/>
              <a:t>o eigenen Verwendungszweck erkennen</a:t>
            </a:r>
          </a:p>
          <a:p>
            <a:pPr marL="0" indent="0">
              <a:buNone/>
            </a:pPr>
            <a:r>
              <a:rPr lang="de-DE" sz="1600" dirty="0"/>
              <a:t>o Überblick = Inhaltsverzeichnis, Rezensionen,</a:t>
            </a:r>
          </a:p>
          <a:p>
            <a:pPr marL="0" indent="0">
              <a:buNone/>
            </a:pPr>
            <a:r>
              <a:rPr lang="de-DE" sz="1600" dirty="0"/>
              <a:t>Literaturverzeichnis, Kapitelüberschriften,</a:t>
            </a:r>
          </a:p>
          <a:p>
            <a:pPr marL="0" indent="0">
              <a:buNone/>
            </a:pPr>
            <a:r>
              <a:rPr lang="de-DE" sz="1600" dirty="0"/>
              <a:t>Aufbau des Buches</a:t>
            </a:r>
          </a:p>
          <a:p>
            <a:pPr marL="0" indent="0">
              <a:buNone/>
            </a:pPr>
            <a:r>
              <a:rPr lang="de-DE" sz="1600" dirty="0"/>
              <a:t>o eigene Fragen zum Inhalt formulieren</a:t>
            </a:r>
          </a:p>
        </p:txBody>
      </p:sp>
    </p:spTree>
    <p:extLst>
      <p:ext uri="{BB962C8B-B14F-4D97-AF65-F5344CB8AC3E}">
        <p14:creationId xmlns:p14="http://schemas.microsoft.com/office/powerpoint/2010/main" val="3502020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806E9-2F87-49CD-A63E-53DB2AC2F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Lesetechniken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76EA2-DEBA-4F8A-A2AF-49F83C37A9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800" dirty="0"/>
              <a:t>Zum Beispiel:</a:t>
            </a:r>
          </a:p>
          <a:p>
            <a:pPr marL="0" indent="0">
              <a:buNone/>
            </a:pPr>
            <a:r>
              <a:rPr lang="de-DE" sz="1800" dirty="0"/>
              <a:t>o Kursorisches Lesen = Text kennenlernen,</a:t>
            </a:r>
          </a:p>
          <a:p>
            <a:pPr marL="0" indent="0">
              <a:buNone/>
            </a:pPr>
            <a:r>
              <a:rPr lang="de-DE" sz="1800" dirty="0"/>
              <a:t>Überblick verschaffen</a:t>
            </a:r>
          </a:p>
          <a:p>
            <a:pPr marL="0" indent="0">
              <a:buNone/>
            </a:pPr>
            <a:r>
              <a:rPr lang="de-DE" sz="1800" dirty="0"/>
              <a:t>o Selektives Lesen = konzentrierte Suche nach</a:t>
            </a:r>
          </a:p>
          <a:p>
            <a:pPr marL="0" indent="0">
              <a:buNone/>
            </a:pPr>
            <a:r>
              <a:rPr lang="de-DE" sz="1800" dirty="0"/>
              <a:t>Informationen</a:t>
            </a:r>
          </a:p>
          <a:p>
            <a:pPr marL="0" indent="0">
              <a:buNone/>
            </a:pPr>
            <a:r>
              <a:rPr lang="de-DE" sz="1800" dirty="0"/>
              <a:t>o Übersetzendes Lesen = Übersetzung der</a:t>
            </a:r>
          </a:p>
          <a:p>
            <a:pPr marL="0" indent="0">
              <a:buNone/>
            </a:pPr>
            <a:r>
              <a:rPr lang="de-DE" sz="1800" dirty="0"/>
              <a:t>Fachwörter in Alltagssprache</a:t>
            </a:r>
          </a:p>
        </p:txBody>
      </p:sp>
    </p:spTree>
    <p:extLst>
      <p:ext uri="{BB962C8B-B14F-4D97-AF65-F5344CB8AC3E}">
        <p14:creationId xmlns:p14="http://schemas.microsoft.com/office/powerpoint/2010/main" val="103803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9A79B-2D7C-4E62-B620-5AC8C447D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PQ4R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E27D2-A29E-4FA4-A89E-ED77E4FD7D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600" dirty="0"/>
              <a:t>Preview</a:t>
            </a:r>
          </a:p>
          <a:p>
            <a:r>
              <a:rPr lang="de-DE" sz="1600" dirty="0" err="1"/>
              <a:t>Questions</a:t>
            </a:r>
            <a:endParaRPr lang="de-DE" sz="1600" dirty="0"/>
          </a:p>
          <a:p>
            <a:r>
              <a:rPr lang="de-DE" sz="1600" dirty="0"/>
              <a:t>Read</a:t>
            </a:r>
          </a:p>
          <a:p>
            <a:r>
              <a:rPr lang="de-DE" sz="1600" dirty="0" err="1"/>
              <a:t>Reflect</a:t>
            </a:r>
            <a:endParaRPr lang="de-DE" sz="1600" dirty="0"/>
          </a:p>
          <a:p>
            <a:r>
              <a:rPr lang="de-DE" sz="1600" dirty="0" err="1"/>
              <a:t>Recite</a:t>
            </a:r>
            <a:endParaRPr lang="de-DE" sz="1600" dirty="0"/>
          </a:p>
          <a:p>
            <a:r>
              <a:rPr lang="de-DE" sz="1600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2391065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07A43-7147-41FE-83EA-2C7B8A1AA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531B8-DD9C-4633-B734-51F25F9469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800" dirty="0"/>
              <a:t>Preview</a:t>
            </a:r>
          </a:p>
          <a:p>
            <a:pPr marL="0" indent="0">
              <a:buNone/>
            </a:pPr>
            <a:r>
              <a:rPr lang="de-DE" sz="1800" dirty="0"/>
              <a:t>o Übersicht gewinnen</a:t>
            </a:r>
          </a:p>
          <a:p>
            <a:pPr marL="0" indent="0">
              <a:buNone/>
            </a:pPr>
            <a:r>
              <a:rPr lang="de-DE" sz="1800" dirty="0"/>
              <a:t>o Text kursorisch Lesen</a:t>
            </a:r>
          </a:p>
          <a:p>
            <a:pPr marL="0" indent="0">
              <a:buNone/>
            </a:pPr>
            <a:r>
              <a:rPr lang="de-DE" sz="1800" dirty="0"/>
              <a:t>o Struktur erfassen, evtl. Zwischenüberschriften</a:t>
            </a:r>
          </a:p>
          <a:p>
            <a:pPr marL="0" indent="0">
              <a:buNone/>
            </a:pPr>
            <a:r>
              <a:rPr lang="de-DE" sz="1800" dirty="0"/>
              <a:t>formulieren</a:t>
            </a:r>
          </a:p>
        </p:txBody>
      </p:sp>
    </p:spTree>
    <p:extLst>
      <p:ext uri="{BB962C8B-B14F-4D97-AF65-F5344CB8AC3E}">
        <p14:creationId xmlns:p14="http://schemas.microsoft.com/office/powerpoint/2010/main" val="1253631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2F0E0-3907-4A7B-97B1-18B79D445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1963B-4AEF-4E84-9D16-76553F0DF6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600" dirty="0" err="1"/>
              <a:t>Questions</a:t>
            </a:r>
            <a:endParaRPr lang="de-DE" sz="1600" dirty="0"/>
          </a:p>
          <a:p>
            <a:pPr marL="0" indent="0">
              <a:buNone/>
            </a:pPr>
            <a:r>
              <a:rPr lang="de-DE" sz="1600" dirty="0"/>
              <a:t>o Fragen an den Text formulieren und</a:t>
            </a:r>
          </a:p>
          <a:p>
            <a:pPr marL="0" indent="0">
              <a:buNone/>
            </a:pPr>
            <a:r>
              <a:rPr lang="de-DE" sz="1600" dirty="0"/>
              <a:t>niederschreiben</a:t>
            </a:r>
          </a:p>
          <a:p>
            <a:pPr marL="0" indent="0">
              <a:buNone/>
            </a:pPr>
            <a:r>
              <a:rPr lang="de-DE" sz="1600" dirty="0"/>
              <a:t>o zur Hilfe W-Fragen stellen (Was? Warum?</a:t>
            </a:r>
          </a:p>
          <a:p>
            <a:pPr marL="0" indent="0">
              <a:buNone/>
            </a:pPr>
            <a:r>
              <a:rPr lang="de-DE" sz="1600" dirty="0"/>
              <a:t>Wozu? Wie? Wer? Wo? Wann?)</a:t>
            </a:r>
          </a:p>
          <a:p>
            <a:pPr marL="0" indent="0">
              <a:buNone/>
            </a:pPr>
            <a:r>
              <a:rPr lang="de-DE" sz="1600" dirty="0"/>
              <a:t>o Sinn: Erwartungen und Interesse werden</a:t>
            </a:r>
          </a:p>
          <a:p>
            <a:pPr marL="0" indent="0">
              <a:buNone/>
            </a:pPr>
            <a:r>
              <a:rPr lang="de-DE" sz="1600" dirty="0"/>
              <a:t>geweckt; seien Sie neugierig!</a:t>
            </a:r>
          </a:p>
        </p:txBody>
      </p:sp>
    </p:spTree>
    <p:extLst>
      <p:ext uri="{BB962C8B-B14F-4D97-AF65-F5344CB8AC3E}">
        <p14:creationId xmlns:p14="http://schemas.microsoft.com/office/powerpoint/2010/main" val="387202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53179-B3AC-4477-87DD-530B31F15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AD073-6C12-4576-B84E-D76106193B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800" dirty="0"/>
              <a:t>Read</a:t>
            </a:r>
          </a:p>
          <a:p>
            <a:pPr marL="0" indent="0">
              <a:buNone/>
            </a:pPr>
            <a:r>
              <a:rPr lang="de-DE" sz="1800" dirty="0"/>
              <a:t>o Text auf die Fragen hin lesen</a:t>
            </a:r>
          </a:p>
          <a:p>
            <a:pPr marL="0" indent="0">
              <a:buNone/>
            </a:pPr>
            <a:r>
              <a:rPr lang="de-DE" sz="1800" dirty="0"/>
              <a:t>o zielgerichtetes Lesen durch Fragen</a:t>
            </a:r>
          </a:p>
          <a:p>
            <a:pPr marL="0" indent="0">
              <a:buNone/>
            </a:pPr>
            <a:r>
              <a:rPr lang="de-DE" sz="1800" dirty="0"/>
              <a:t>o Antworten prägen sich so besser ein</a:t>
            </a:r>
          </a:p>
        </p:txBody>
      </p:sp>
    </p:spTree>
    <p:extLst>
      <p:ext uri="{BB962C8B-B14F-4D97-AF65-F5344CB8AC3E}">
        <p14:creationId xmlns:p14="http://schemas.microsoft.com/office/powerpoint/2010/main" val="2210948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F3402-6E1A-447B-A6B1-3D553FCF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 der heutigen Sitzung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70FF5-5284-4B2C-9F6B-C076FA0221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600" dirty="0"/>
              <a:t>pädagogische Wissensformen (wissenschaftliches Wissen, Professionswissen, Alltagswissen) voneinander unterscheiden,</a:t>
            </a:r>
          </a:p>
          <a:p>
            <a:r>
              <a:rPr lang="de-DE" sz="1600" dirty="0"/>
              <a:t>wesentliche Elemente der jeweiligen Wissensformen erklären und </a:t>
            </a:r>
          </a:p>
          <a:p>
            <a:r>
              <a:rPr lang="de-DE" sz="1600" dirty="0"/>
              <a:t>auf dieser Basis unterschiedliche pädagogische Textsorten identifizieren.</a:t>
            </a:r>
          </a:p>
          <a:p>
            <a:r>
              <a:rPr lang="de-DE" sz="1600" dirty="0"/>
              <a:t>verschiedene Typen wissenschaftlicher Literatur (Monographie, Sammelband, Zeitschrift usw.) voneinander unterscheiden.</a:t>
            </a:r>
          </a:p>
          <a:p>
            <a:r>
              <a:rPr lang="de-DE" sz="1600" dirty="0"/>
              <a:t>Syllabus aufklären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87210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98FB4-EC5D-46A9-A829-AC0E1A03B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8FEEA-448D-4F76-BD10-D91382CAC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600" dirty="0" err="1"/>
              <a:t>Reflect</a:t>
            </a:r>
            <a:endParaRPr lang="de-DE" sz="1600" dirty="0"/>
          </a:p>
          <a:p>
            <a:pPr marL="0" indent="0">
              <a:buNone/>
            </a:pPr>
            <a:r>
              <a:rPr lang="de-DE" sz="1600" dirty="0"/>
              <a:t>o nach der Lektüre über den Inhalt nachdenken</a:t>
            </a:r>
          </a:p>
          <a:p>
            <a:pPr marL="0" indent="0">
              <a:buNone/>
            </a:pPr>
            <a:r>
              <a:rPr lang="de-DE" sz="1600" dirty="0"/>
              <a:t>o Text in Aussagen und Argumentationen</a:t>
            </a:r>
          </a:p>
          <a:p>
            <a:pPr marL="0" indent="0">
              <a:buNone/>
            </a:pPr>
            <a:r>
              <a:rPr lang="de-DE" sz="1600" dirty="0"/>
              <a:t>verstehen</a:t>
            </a:r>
          </a:p>
          <a:p>
            <a:pPr marL="0" indent="0">
              <a:buNone/>
            </a:pPr>
            <a:r>
              <a:rPr lang="de-DE" sz="1600" dirty="0"/>
              <a:t>o kritisch bleiben</a:t>
            </a:r>
          </a:p>
        </p:txBody>
      </p:sp>
    </p:spTree>
    <p:extLst>
      <p:ext uri="{BB962C8B-B14F-4D97-AF65-F5344CB8AC3E}">
        <p14:creationId xmlns:p14="http://schemas.microsoft.com/office/powerpoint/2010/main" val="1299727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EBC12-C3C0-4B86-A9C6-FA8AD0C96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CBA5F-1B14-4FFE-970F-07F2CF9A44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dirty="0" err="1"/>
              <a:t>Recite</a:t>
            </a:r>
            <a:endParaRPr lang="de-DE" sz="2000" dirty="0"/>
          </a:p>
          <a:p>
            <a:pPr marL="0" indent="0">
              <a:buNone/>
            </a:pPr>
            <a:r>
              <a:rPr lang="de-DE" sz="2000" dirty="0"/>
              <a:t>o Wiederholen des Gelesenen durch schriftl.</a:t>
            </a:r>
          </a:p>
          <a:p>
            <a:pPr marL="0" indent="0">
              <a:buNone/>
            </a:pPr>
            <a:r>
              <a:rPr lang="de-DE" sz="2000" dirty="0"/>
              <a:t>Beantwortung des Gelesenen aus dem</a:t>
            </a:r>
          </a:p>
          <a:p>
            <a:pPr marL="0" indent="0">
              <a:buNone/>
            </a:pPr>
            <a:r>
              <a:rPr lang="de-DE" sz="2000" dirty="0"/>
              <a:t>Gedächtnis</a:t>
            </a:r>
          </a:p>
          <a:p>
            <a:pPr marL="0" indent="0">
              <a:buNone/>
            </a:pPr>
            <a:r>
              <a:rPr lang="de-DE" sz="2000" dirty="0"/>
              <a:t>o zentrale Aussagen des Textes und eigene</a:t>
            </a:r>
          </a:p>
          <a:p>
            <a:pPr marL="0" indent="0">
              <a:buNone/>
            </a:pPr>
            <a:r>
              <a:rPr lang="de-DE" sz="2000" dirty="0"/>
              <a:t>Ansicht kurz und prägnant in eigenen Worten</a:t>
            </a:r>
          </a:p>
          <a:p>
            <a:pPr marL="0" indent="0">
              <a:buNone/>
            </a:pPr>
            <a:r>
              <a:rPr lang="de-DE" sz="2000" dirty="0"/>
              <a:t>zusammenfassen</a:t>
            </a:r>
          </a:p>
          <a:p>
            <a:pPr marL="0" indent="0">
              <a:buNone/>
            </a:pPr>
            <a:r>
              <a:rPr lang="de-DE" sz="2000" dirty="0"/>
              <a:t>o evtl. Text/Abschnitte noch mal lesen</a:t>
            </a:r>
          </a:p>
          <a:p>
            <a:pPr marL="0" indent="0">
              <a:buNone/>
            </a:pPr>
            <a:r>
              <a:rPr lang="de-DE" sz="2000" dirty="0"/>
              <a:t>o braucht Übung und schult das Gedächtnis</a:t>
            </a:r>
          </a:p>
        </p:txBody>
      </p:sp>
    </p:spTree>
    <p:extLst>
      <p:ext uri="{BB962C8B-B14F-4D97-AF65-F5344CB8AC3E}">
        <p14:creationId xmlns:p14="http://schemas.microsoft.com/office/powerpoint/2010/main" val="336283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E9920-96A7-4DFE-90B9-D18FC4195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9FA25-3385-4ED1-B9B4-0C1F148F6A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800" dirty="0"/>
              <a:t>Review</a:t>
            </a:r>
          </a:p>
          <a:p>
            <a:r>
              <a:rPr lang="de-DE" sz="1800" dirty="0"/>
              <a:t>o Rückblick und Überprüfung</a:t>
            </a:r>
          </a:p>
          <a:p>
            <a:r>
              <a:rPr lang="de-DE" sz="1800" dirty="0"/>
              <a:t>o Aufzeichnungen am Text überprüfen</a:t>
            </a:r>
          </a:p>
          <a:p>
            <a:r>
              <a:rPr lang="de-DE" sz="1800" dirty="0"/>
              <a:t>o Sind alle wichtigen Informationen in eig.</a:t>
            </a:r>
          </a:p>
          <a:p>
            <a:r>
              <a:rPr lang="de-DE" sz="1800" dirty="0"/>
              <a:t>Aufzeichnungen erhalten?</a:t>
            </a:r>
          </a:p>
          <a:p>
            <a:r>
              <a:rPr lang="de-DE" sz="1800" dirty="0"/>
              <a:t>o kurze, verdichtete Zusammenfassung</a:t>
            </a:r>
          </a:p>
          <a:p>
            <a:r>
              <a:rPr lang="de-DE" sz="1800" dirty="0"/>
              <a:t>schreiben / Schaubild erstellen</a:t>
            </a:r>
          </a:p>
        </p:txBody>
      </p:sp>
    </p:spTree>
    <p:extLst>
      <p:ext uri="{BB962C8B-B14F-4D97-AF65-F5344CB8AC3E}">
        <p14:creationId xmlns:p14="http://schemas.microsoft.com/office/powerpoint/2010/main" val="3686347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37077-DE75-4E1A-9675-9E8C39ED8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915566"/>
            <a:ext cx="8892480" cy="504056"/>
          </a:xfrm>
        </p:spPr>
        <p:txBody>
          <a:bodyPr/>
          <a:lstStyle/>
          <a:p>
            <a:r>
              <a:rPr lang="de-DE" dirty="0"/>
              <a:t>Nächste Woche: Mehr </a:t>
            </a:r>
            <a:r>
              <a:rPr lang="de-DE" dirty="0" err="1"/>
              <a:t>wissenschaft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B9131-451A-4C09-ABBC-166016A890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400" dirty="0"/>
              <a:t>Vorzubereitende Texte (nur Preview und </a:t>
            </a:r>
            <a:r>
              <a:rPr lang="de-DE" sz="1400" dirty="0" err="1"/>
              <a:t>Questions</a:t>
            </a:r>
            <a:r>
              <a:rPr lang="de-DE" sz="1400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Teil 3, Kapitel 1: Wissenschaftlichkeit und wissenschaftliche Qualität (Döring &amp; Bortz, 2016)</a:t>
            </a:r>
          </a:p>
          <a:p>
            <a:pPr marL="457200" lvl="1" indent="0">
              <a:buNone/>
            </a:pPr>
            <a:r>
              <a:rPr lang="de-DE" sz="1400"/>
              <a:t>Döring</a:t>
            </a:r>
            <a:r>
              <a:rPr lang="de-DE" sz="1400" dirty="0"/>
              <a:t>, N., &amp; Bortz, J. (2016). Forschungsmethoden und Evaluation. Teil 1: Grundlagen. Wiesbaden: Springer.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15919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AC59C-98F6-48DD-AE30-48A2E2B57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Vogel (1999)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4CF63-9E47-4192-A7AF-0E7A37B64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de-DE" sz="1600" b="0" i="0" u="none" strike="noStrike" baseline="0" dirty="0">
                <a:latin typeface="Arial" panose="020B0604020202020204" pitchFamily="34" charset="0"/>
              </a:rPr>
              <a:t>Generalerwartung: </a:t>
            </a:r>
          </a:p>
          <a:p>
            <a:pPr lvl="1"/>
            <a:r>
              <a:rPr lang="de-DE" sz="2000" b="0" i="0" u="none" strike="noStrike" baseline="0" dirty="0">
                <a:latin typeface="Arial" panose="020B0604020202020204" pitchFamily="34" charset="0"/>
              </a:rPr>
              <a:t>„Alles, was ich für die berufliche Praxis brauche, lerne ich im Studium; und: Alles. Was im Studium an Theorien angeboten bzw. verlangt  wird, muss auch berufsrelevant sein.“</a:t>
            </a:r>
          </a:p>
        </p:txBody>
      </p:sp>
    </p:spTree>
    <p:extLst>
      <p:ext uri="{BB962C8B-B14F-4D97-AF65-F5344CB8AC3E}">
        <p14:creationId xmlns:p14="http://schemas.microsoft.com/office/powerpoint/2010/main" val="3343824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0A9AC-4BE1-4067-B0D1-E395A02F7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Alltagswissen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A6966-C061-4D25-A883-EE744B6D0E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800" b="0" i="0" u="none" strike="noStrike" baseline="0" dirty="0">
                <a:latin typeface="Arial" panose="020B0604020202020204" pitchFamily="34" charset="0"/>
              </a:rPr>
              <a:t>Unsystematisch, oft zusammenhangslos</a:t>
            </a:r>
          </a:p>
          <a:p>
            <a:r>
              <a:rPr lang="de-DE" sz="1800" b="0" i="0" u="none" strike="noStrike" baseline="0" dirty="0">
                <a:latin typeface="Arial" panose="020B0604020202020204" pitchFamily="34" charset="0"/>
              </a:rPr>
              <a:t>Wahrheitskriterium: Bewährung in der Praxis</a:t>
            </a:r>
          </a:p>
          <a:p>
            <a:r>
              <a:rPr lang="de-DE" sz="1800" b="0" i="0" u="none" strike="noStrike" baseline="0" dirty="0">
                <a:latin typeface="Arial" panose="020B0604020202020204" pitchFamily="34" charset="0"/>
              </a:rPr>
              <a:t>Mischung von empirischen und normativen Anteilen</a:t>
            </a:r>
          </a:p>
          <a:p>
            <a:r>
              <a:rPr lang="de-DE" sz="1800" b="0" i="0" u="none" strike="noStrike" baseline="0" dirty="0">
                <a:latin typeface="Arial" panose="020B0604020202020204" pitchFamily="34" charset="0"/>
              </a:rPr>
              <a:t>Sicherheit für päd. Alltagshandlungen</a:t>
            </a:r>
          </a:p>
        </p:txBody>
      </p:sp>
    </p:spTree>
    <p:extLst>
      <p:ext uri="{BB962C8B-B14F-4D97-AF65-F5344CB8AC3E}">
        <p14:creationId xmlns:p14="http://schemas.microsoft.com/office/powerpoint/2010/main" val="1131453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3B234-B353-45D9-8B3E-973FFE95E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Päd. Professionswissen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9FACC-7807-4682-884E-7F15E9C07B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Notwendiges und hinreichendes Wissen zum kompetenten Arbeiten in einem pädagogischen Beruf</a:t>
            </a:r>
          </a:p>
          <a:p>
            <a:r>
              <a:rPr lang="de-DE" dirty="0"/>
              <a:t>Wissenschaftliche Ausbildung und berufsübliche Routine</a:t>
            </a:r>
          </a:p>
        </p:txBody>
      </p:sp>
    </p:spTree>
    <p:extLst>
      <p:ext uri="{BB962C8B-B14F-4D97-AF65-F5344CB8AC3E}">
        <p14:creationId xmlns:p14="http://schemas.microsoft.com/office/powerpoint/2010/main" val="2590746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686F1-28CC-4823-A66F-579511DF0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Erziehungswissenschaftliches Wissen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E1A6B-67E9-44CA-AA33-A6E4F3D569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600" dirty="0"/>
              <a:t>o Beschäftigung mit Theorien, nicht mit praktischen Erfahrungen</a:t>
            </a:r>
          </a:p>
          <a:p>
            <a:pPr marL="0" indent="0">
              <a:buNone/>
            </a:pPr>
            <a:r>
              <a:rPr lang="de-DE" sz="1600" dirty="0"/>
              <a:t>o Beruht auf einem wiss. Studium</a:t>
            </a:r>
          </a:p>
          <a:p>
            <a:pPr marL="0" indent="0">
              <a:buNone/>
            </a:pPr>
            <a:r>
              <a:rPr lang="de-DE" sz="1600" dirty="0"/>
              <a:t>o Interne Konsistenz und Widerspruchsfreiheit</a:t>
            </a:r>
          </a:p>
          <a:p>
            <a:pPr marL="0" indent="0">
              <a:buNone/>
            </a:pPr>
            <a:r>
              <a:rPr lang="de-DE" sz="1600" dirty="0"/>
              <a:t>o Höherer Gewissheitsgrad trotz Vorläufigkeit</a:t>
            </a:r>
          </a:p>
          <a:p>
            <a:pPr marL="0" indent="0">
              <a:buNone/>
            </a:pPr>
            <a:r>
              <a:rPr lang="de-DE" sz="1600" dirty="0"/>
              <a:t>o trennt penibel empirische und normative Anteile</a:t>
            </a:r>
          </a:p>
        </p:txBody>
      </p:sp>
    </p:spTree>
    <p:extLst>
      <p:ext uri="{BB962C8B-B14F-4D97-AF65-F5344CB8AC3E}">
        <p14:creationId xmlns:p14="http://schemas.microsoft.com/office/powerpoint/2010/main" val="4221026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D8D29-EFDA-4331-9CAD-1B63C56F9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2EC37-848B-4E04-9351-FC6F519028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FC7FE1-3CFF-4743-BAD7-0542988CC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630" y="123478"/>
            <a:ext cx="3741370" cy="46805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54A932-CFA1-452F-A74A-D773FA17A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1059582"/>
            <a:ext cx="4010709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24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06D94-5D50-404E-A4E7-6BA124F63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(sozial)wissenschaftliches Wissen?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79EBC-2EA8-4481-9EE0-1EE5184827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sz="1300" dirty="0"/>
              <a:t>Formulierung empirisch untersuchbarer und gut begründeter </a:t>
            </a:r>
            <a:r>
              <a:rPr lang="de-DE" sz="1300" b="1" dirty="0"/>
              <a:t>Forschungsfragen</a:t>
            </a:r>
            <a:r>
              <a:rPr lang="de-DE" sz="1300" dirty="0"/>
              <a:t> bzw. Forschungshypothesen</a:t>
            </a:r>
          </a:p>
          <a:p>
            <a:pPr>
              <a:buFont typeface="+mj-lt"/>
              <a:buAutoNum type="arabicPeriod"/>
            </a:pPr>
            <a:r>
              <a:rPr lang="de-DE" sz="1300" dirty="0"/>
              <a:t>Berücksichtigung des </a:t>
            </a:r>
            <a:r>
              <a:rPr lang="de-DE" sz="1300" b="1" dirty="0"/>
              <a:t>Forschungsstandes</a:t>
            </a:r>
            <a:r>
              <a:rPr lang="de-DE" sz="1300" dirty="0"/>
              <a:t> und ausdrücklicher Theoriebezug.</a:t>
            </a:r>
          </a:p>
          <a:p>
            <a:pPr>
              <a:buFont typeface="+mj-lt"/>
              <a:buAutoNum type="arabicPeriod"/>
            </a:pPr>
            <a:r>
              <a:rPr lang="de-DE" sz="1300" dirty="0"/>
              <a:t>Systematische Erhebung, Aufbereitung und Analyse von empirischen </a:t>
            </a:r>
            <a:r>
              <a:rPr lang="de-DE" sz="1300" b="1" dirty="0"/>
              <a:t>Daten</a:t>
            </a:r>
            <a:r>
              <a:rPr lang="de-DE" sz="1300" dirty="0"/>
              <a:t> zum Forschungsproblem mithilfe wissenschaftlicher Methoden unter Einhaltung wissenschaftlicher Gütekriterien.</a:t>
            </a:r>
          </a:p>
          <a:p>
            <a:pPr>
              <a:buFont typeface="+mj-lt"/>
              <a:buAutoNum type="arabicPeriod"/>
            </a:pPr>
            <a:r>
              <a:rPr lang="de-DE" sz="1300" dirty="0"/>
              <a:t>Vorgehen gemäß </a:t>
            </a:r>
            <a:r>
              <a:rPr lang="de-DE" sz="1300" b="1" dirty="0"/>
              <a:t>etablierter</a:t>
            </a:r>
            <a:r>
              <a:rPr lang="de-DE" sz="1300" dirty="0"/>
              <a:t> wissenschaftlicher Methodologie unter Einhaltung von wissenschaftlichen Gütekriterien.</a:t>
            </a:r>
          </a:p>
          <a:p>
            <a:pPr>
              <a:buFont typeface="+mj-lt"/>
              <a:buAutoNum type="arabicPeriod"/>
            </a:pPr>
            <a:r>
              <a:rPr lang="de-DE" sz="1300" dirty="0"/>
              <a:t>Vorgehen gemäß Prinzipien der </a:t>
            </a:r>
            <a:r>
              <a:rPr lang="de-DE" sz="1300" b="1" dirty="0"/>
              <a:t>Forschungsethik</a:t>
            </a:r>
            <a:r>
              <a:rPr lang="de-DE" sz="1300" dirty="0"/>
              <a:t> sowie der Wissenschaftsethik</a:t>
            </a:r>
          </a:p>
          <a:p>
            <a:pPr>
              <a:buFont typeface="+mj-lt"/>
              <a:buAutoNum type="arabicPeriod"/>
            </a:pPr>
            <a:r>
              <a:rPr lang="de-DE" sz="1300" dirty="0"/>
              <a:t>Ausführliche schriftliche </a:t>
            </a:r>
            <a:r>
              <a:rPr lang="de-DE" sz="1300" b="1" dirty="0"/>
              <a:t>Dokumentation</a:t>
            </a:r>
            <a:r>
              <a:rPr lang="de-DE" sz="1300" dirty="0"/>
              <a:t> des Forschungsprozesses und Archivierung des Datenmaterials zwecks Nachvollziehbarkeit und Nachprüfbarkeit.</a:t>
            </a:r>
          </a:p>
          <a:p>
            <a:pPr>
              <a:buFont typeface="+mj-lt"/>
              <a:buAutoNum type="arabicPeriod"/>
            </a:pPr>
            <a:r>
              <a:rPr lang="de-DE" sz="1300" dirty="0"/>
              <a:t>Ausgewogene </a:t>
            </a:r>
            <a:r>
              <a:rPr lang="de-DE" sz="1300" b="1" dirty="0"/>
              <a:t>Ergebnisinterpretation</a:t>
            </a:r>
            <a:r>
              <a:rPr lang="de-DE" sz="1300" dirty="0"/>
              <a:t> mit Hinweisen auf widersprüchliche Befunde und auf Grenzen der Aussagekraft der Studie. </a:t>
            </a:r>
          </a:p>
          <a:p>
            <a:pPr>
              <a:buFont typeface="+mj-lt"/>
              <a:buAutoNum type="arabicPeriod"/>
            </a:pPr>
            <a:r>
              <a:rPr lang="de-DE" sz="1300" dirty="0"/>
              <a:t>Wissenschaftliche Veröffentlichung der Studie – möglichst nach fachkundiger Begutachtung (</a:t>
            </a:r>
            <a:r>
              <a:rPr lang="de-DE" sz="1300" b="1" dirty="0"/>
              <a:t>Peer-Review</a:t>
            </a:r>
            <a:r>
              <a:rPr lang="de-DE" sz="1300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6F5DC3-28A7-4188-9E67-97F17F238C50}"/>
              </a:ext>
            </a:extLst>
          </p:cNvPr>
          <p:cNvSpPr txBox="1"/>
          <p:nvPr/>
        </p:nvSpPr>
        <p:spPr>
          <a:xfrm>
            <a:off x="4537276" y="4803725"/>
            <a:ext cx="4606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de-DE" sz="1800" dirty="0"/>
              <a:t>Döring &amp; Bortz, 2016</a:t>
            </a:r>
          </a:p>
        </p:txBody>
      </p:sp>
    </p:spTree>
    <p:extLst>
      <p:ext uri="{BB962C8B-B14F-4D97-AF65-F5344CB8AC3E}">
        <p14:creationId xmlns:p14="http://schemas.microsoft.com/office/powerpoint/2010/main" val="2387000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C736D-F6D3-44BE-96A9-C56803D17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wissenschaftliche Literatur?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96EF7-C7E9-4F9E-8D6A-38030881F0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600" dirty="0"/>
              <a:t>o Fachsprache: Fachbegriffe, Kontexte,</a:t>
            </a:r>
          </a:p>
          <a:p>
            <a:pPr marL="0" indent="0">
              <a:buNone/>
            </a:pPr>
            <a:r>
              <a:rPr lang="de-DE" sz="1600" dirty="0"/>
              <a:t>Handbücher/Lexika</a:t>
            </a:r>
          </a:p>
          <a:p>
            <a:pPr marL="0" indent="0">
              <a:buNone/>
            </a:pPr>
            <a:r>
              <a:rPr lang="de-DE" sz="1600" dirty="0"/>
              <a:t>o Struktur: Abschnitte, Unterkapitel, Kapitel</a:t>
            </a:r>
          </a:p>
          <a:p>
            <a:pPr marL="0" indent="0">
              <a:buNone/>
            </a:pPr>
            <a:r>
              <a:rPr lang="de-DE" sz="1600" dirty="0"/>
              <a:t>o Referenzen: Namen, wiss. Positionen, Literatur</a:t>
            </a:r>
          </a:p>
          <a:p>
            <a:pPr marL="0" indent="0">
              <a:buNone/>
            </a:pPr>
            <a:r>
              <a:rPr lang="de-DE" sz="1600" dirty="0"/>
              <a:t>o genau umrissener, erkennbarer Gegenstand</a:t>
            </a:r>
          </a:p>
          <a:p>
            <a:pPr marL="0" indent="0">
              <a:buNone/>
            </a:pPr>
            <a:r>
              <a:rPr lang="de-DE" sz="1600" dirty="0"/>
              <a:t>einer Untersuchung</a:t>
            </a:r>
          </a:p>
          <a:p>
            <a:pPr marL="0" indent="0">
              <a:buNone/>
            </a:pPr>
            <a:r>
              <a:rPr lang="de-DE" sz="1600" dirty="0"/>
              <a:t>o Alle Angaben müssen nachprüfbar sein</a:t>
            </a:r>
          </a:p>
        </p:txBody>
      </p:sp>
    </p:spTree>
    <p:extLst>
      <p:ext uri="{BB962C8B-B14F-4D97-AF65-F5344CB8AC3E}">
        <p14:creationId xmlns:p14="http://schemas.microsoft.com/office/powerpoint/2010/main" val="4157811694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foli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718</Words>
  <Application>Microsoft Office PowerPoint</Application>
  <PresentationFormat>On-screen Show (16:9)</PresentationFormat>
  <Paragraphs>120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Akkurat</vt:lpstr>
      <vt:lpstr>Arial</vt:lpstr>
      <vt:lpstr>Calibri</vt:lpstr>
      <vt:lpstr>Masterfolie</vt:lpstr>
      <vt:lpstr>PowerPoint Presentation</vt:lpstr>
      <vt:lpstr>Ziele der heutigen Sitzung</vt:lpstr>
      <vt:lpstr>Vogel (1999)</vt:lpstr>
      <vt:lpstr>Alltagswissen</vt:lpstr>
      <vt:lpstr>Päd. Professionswissen</vt:lpstr>
      <vt:lpstr>Erziehungswissenschaftliches Wissen</vt:lpstr>
      <vt:lpstr>PowerPoint Presentation</vt:lpstr>
      <vt:lpstr>Was ist (sozial)wissenschaftliches Wissen?</vt:lpstr>
      <vt:lpstr>Was ist wissenschaftliche Literatur?</vt:lpstr>
      <vt:lpstr>?</vt:lpstr>
      <vt:lpstr>Textsorten</vt:lpstr>
      <vt:lpstr>PowerPoint Presentation</vt:lpstr>
      <vt:lpstr>Lesen</vt:lpstr>
      <vt:lpstr>Orientierung im Text / Überblick gewinnen</vt:lpstr>
      <vt:lpstr>Lesetechniken</vt:lpstr>
      <vt:lpstr>PQ4R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Nächste Woche: Mehr wissenschaft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Schäfer, Sabine</dc:creator>
  <cp:lastModifiedBy>Job Schepens</cp:lastModifiedBy>
  <cp:revision>135</cp:revision>
  <dcterms:created xsi:type="dcterms:W3CDTF">2017-06-13T08:51:48Z</dcterms:created>
  <dcterms:modified xsi:type="dcterms:W3CDTF">2021-04-21T14:49:17Z</dcterms:modified>
</cp:coreProperties>
</file>