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6"/>
  </p:notesMasterIdLst>
  <p:sldIdLst>
    <p:sldId id="257" r:id="rId2"/>
    <p:sldId id="273" r:id="rId3"/>
    <p:sldId id="302" r:id="rId4"/>
    <p:sldId id="317" r:id="rId5"/>
    <p:sldId id="285" r:id="rId6"/>
    <p:sldId id="315" r:id="rId7"/>
    <p:sldId id="318" r:id="rId8"/>
    <p:sldId id="319" r:id="rId9"/>
    <p:sldId id="320"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297" r:id="rId23"/>
    <p:sldId id="298" r:id="rId24"/>
    <p:sldId id="299" r:id="rId2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273"/>
            <p14:sldId id="302"/>
            <p14:sldId id="317"/>
            <p14:sldId id="285"/>
            <p14:sldId id="315"/>
            <p14:sldId id="318"/>
            <p14:sldId id="319"/>
            <p14:sldId id="320"/>
            <p14:sldId id="303"/>
            <p14:sldId id="304"/>
            <p14:sldId id="305"/>
            <p14:sldId id="306"/>
            <p14:sldId id="307"/>
            <p14:sldId id="308"/>
            <p14:sldId id="309"/>
            <p14:sldId id="310"/>
            <p14:sldId id="311"/>
            <p14:sldId id="312"/>
            <p14:sldId id="313"/>
            <p14:sldId id="314"/>
            <p14:sldId id="297"/>
            <p14:sldId id="298"/>
            <p14:sldId id="29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3" autoAdjust="0"/>
    <p:restoredTop sz="85936" autoAdjust="0"/>
  </p:normalViewPr>
  <p:slideViewPr>
    <p:cSldViewPr showGuides="1">
      <p:cViewPr varScale="1">
        <p:scale>
          <a:sx n="104" d="100"/>
          <a:sy n="104" d="100"/>
        </p:scale>
        <p:origin x="108" y="1398"/>
      </p:cViewPr>
      <p:guideLst>
        <p:guide orient="horz" pos="162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6/2/2021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2</a:t>
            </a:fld>
            <a:endParaRPr lang="en-US"/>
          </a:p>
        </p:txBody>
      </p:sp>
    </p:spTree>
    <p:extLst>
      <p:ext uri="{BB962C8B-B14F-4D97-AF65-F5344CB8AC3E}">
        <p14:creationId xmlns:p14="http://schemas.microsoft.com/office/powerpoint/2010/main" val="1609464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 </a:t>
            </a:r>
            <a:r>
              <a:rPr lang="de-DE" sz="1800" b="1" dirty="0">
                <a:effectLst/>
                <a:latin typeface="Times New Roman" panose="02020603050405020304" pitchFamily="18" charset="0"/>
                <a:ea typeface="Calibri" panose="020F0502020204030204" pitchFamily="34" charset="0"/>
              </a:rPr>
              <a:t>Erziehungsziele</a:t>
            </a:r>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6</a:t>
            </a:fld>
            <a:endParaRPr lang="en-US"/>
          </a:p>
        </p:txBody>
      </p:sp>
    </p:spTree>
    <p:extLst>
      <p:ext uri="{BB962C8B-B14F-4D97-AF65-F5344CB8AC3E}">
        <p14:creationId xmlns:p14="http://schemas.microsoft.com/office/powerpoint/2010/main" val="521878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10</a:t>
            </a:fld>
            <a:endParaRPr lang="en-US"/>
          </a:p>
        </p:txBody>
      </p:sp>
    </p:spTree>
    <p:extLst>
      <p:ext uri="{BB962C8B-B14F-4D97-AF65-F5344CB8AC3E}">
        <p14:creationId xmlns:p14="http://schemas.microsoft.com/office/powerpoint/2010/main" val="25165088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Textanalyse</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oi.org/10.1007/978-3-642-55206-9"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024/1010-0652/a000275" TargetMode="External"/><Relationship Id="rId2" Type="http://schemas.openxmlformats.org/officeDocument/2006/relationships/hyperlink" Target="https://doi.org/10.1024/1010-0652/a000262" TargetMode="External"/><Relationship Id="rId1" Type="http://schemas.openxmlformats.org/officeDocument/2006/relationships/slideLayout" Target="../slideLayouts/slideLayout2.xml"/><Relationship Id="rId4" Type="http://schemas.openxmlformats.org/officeDocument/2006/relationships/hyperlink" Target="https://doi.org/10.1016/j.cognition.2019.104056"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800" b="1" dirty="0">
                <a:latin typeface="Arial" panose="020B0604020202020204" pitchFamily="34" charset="0"/>
                <a:cs typeface="Arial" panose="020B0604020202020204" pitchFamily="34" charset="0"/>
              </a:rPr>
              <a:t>Einführung in die Methoden der Textanalyse und des wissenschaftlichen Arbeitens</a:t>
            </a:r>
          </a:p>
          <a:p>
            <a:pPr marL="0" indent="0" algn="ctr">
              <a:buNone/>
            </a:pPr>
            <a:r>
              <a:rPr lang="de-DE" sz="2800" dirty="0">
                <a:latin typeface="Arial" panose="020B0604020202020204" pitchFamily="34" charset="0"/>
                <a:cs typeface="Arial" panose="020B0604020202020204" pitchFamily="34" charset="0"/>
              </a:rPr>
              <a:t>Woche 8: Hermeneutik II</a:t>
            </a:r>
          </a:p>
          <a:p>
            <a:pPr marL="0" indent="0" algn="ctr">
              <a:buNone/>
            </a:pPr>
            <a:r>
              <a:rPr lang="de-DE" sz="2800" dirty="0">
                <a:latin typeface="Arial" panose="020B0604020202020204" pitchFamily="34" charset="0"/>
                <a:cs typeface="Arial" panose="020B0604020202020204" pitchFamily="34" charset="0"/>
              </a:rPr>
              <a:t>2.06.21</a:t>
            </a:r>
          </a:p>
        </p:txBody>
      </p:sp>
    </p:spTree>
    <p:extLst>
      <p:ext uri="{BB962C8B-B14F-4D97-AF65-F5344CB8AC3E}">
        <p14:creationId xmlns:p14="http://schemas.microsoft.com/office/powerpoint/2010/main" val="350619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ADB4-8293-4C01-B78E-094E9BAE9B1C}"/>
              </a:ext>
            </a:extLst>
          </p:cNvPr>
          <p:cNvSpPr>
            <a:spLocks noGrp="1"/>
          </p:cNvSpPr>
          <p:nvPr>
            <p:ph type="title"/>
          </p:nvPr>
        </p:nvSpPr>
        <p:spPr/>
        <p:txBody>
          <a:bodyPr/>
          <a:lstStyle/>
          <a:p>
            <a:r>
              <a:rPr lang="de-DE" sz="2000" dirty="0"/>
              <a:t>11 methodologische Grunderkenntnisse der Hermeneutik nach Klafki</a:t>
            </a:r>
          </a:p>
        </p:txBody>
      </p:sp>
      <p:sp>
        <p:nvSpPr>
          <p:cNvPr id="3" name="Text Placeholder 2">
            <a:extLst>
              <a:ext uri="{FF2B5EF4-FFF2-40B4-BE49-F238E27FC236}">
                <a16:creationId xmlns:a16="http://schemas.microsoft.com/office/drawing/2014/main" id="{513F47A5-B4DF-4611-893C-70CB66253EAF}"/>
              </a:ext>
            </a:extLst>
          </p:cNvPr>
          <p:cNvSpPr>
            <a:spLocks noGrp="1"/>
          </p:cNvSpPr>
          <p:nvPr>
            <p:ph type="body" sz="quarter" idx="10"/>
          </p:nvPr>
        </p:nvSpPr>
        <p:spPr/>
        <p:txBody>
          <a:bodyPr/>
          <a:lstStyle/>
          <a:p>
            <a:pPr marL="0" indent="0">
              <a:buNone/>
            </a:pPr>
            <a:r>
              <a:rPr lang="de-DE" sz="1400" b="1" dirty="0"/>
              <a:t>Schritt 1:</a:t>
            </a:r>
          </a:p>
          <a:p>
            <a:pPr marL="0" indent="0">
              <a:buNone/>
            </a:pPr>
            <a:r>
              <a:rPr lang="de-DE" sz="1400" dirty="0"/>
              <a:t>Vorverständnis und </a:t>
            </a:r>
            <a:r>
              <a:rPr lang="de-DE" sz="1400" b="1" dirty="0"/>
              <a:t>Fragestellung</a:t>
            </a:r>
          </a:p>
          <a:p>
            <a:pPr marL="0" indent="0">
              <a:buNone/>
            </a:pPr>
            <a:r>
              <a:rPr lang="de-DE" sz="1400" dirty="0"/>
              <a:t>• Textinterpretation erfolgt anhand einer bestimmten Fragestellung</a:t>
            </a:r>
          </a:p>
          <a:p>
            <a:pPr marL="0" indent="0">
              <a:buNone/>
            </a:pPr>
            <a:r>
              <a:rPr lang="de-DE" sz="1400" dirty="0"/>
              <a:t>• Fragestellungen implizieren ein Vorverständnis der Materie durch den Interpretierenden</a:t>
            </a:r>
          </a:p>
          <a:p>
            <a:pPr marL="0" indent="0">
              <a:buNone/>
            </a:pPr>
            <a:endParaRPr lang="de-DE" sz="1400" dirty="0"/>
          </a:p>
          <a:p>
            <a:pPr marL="0" indent="0">
              <a:buNone/>
            </a:pPr>
            <a:r>
              <a:rPr lang="de-DE" sz="1400" dirty="0"/>
              <a:t>‣ eigene Fragestellung muss bei der Interpretation offengelegt werden, damit die Analyse für andere</a:t>
            </a:r>
          </a:p>
          <a:p>
            <a:pPr marL="0" indent="0">
              <a:buNone/>
            </a:pPr>
            <a:r>
              <a:rPr lang="de-DE" sz="1400" dirty="0"/>
              <a:t>nachvollziehbar wird</a:t>
            </a:r>
          </a:p>
          <a:p>
            <a:pPr marL="0" indent="0">
              <a:buNone/>
            </a:pPr>
            <a:r>
              <a:rPr lang="de-DE" sz="1400" dirty="0"/>
              <a:t>‣ Vorverständnis des Interpretierenden muss offengelegt werden</a:t>
            </a:r>
          </a:p>
          <a:p>
            <a:pPr marL="0" indent="0">
              <a:buNone/>
            </a:pPr>
            <a:endParaRPr lang="de-DE" sz="1400" dirty="0"/>
          </a:p>
          <a:p>
            <a:pPr marL="0" indent="0">
              <a:buNone/>
            </a:pPr>
            <a:r>
              <a:rPr lang="de-DE" sz="1400" dirty="0"/>
              <a:t>Von wem stammt der Text? Wann wurde er verfasst? Welche Textsorte liegt vor? Thema des Beitrags?</a:t>
            </a:r>
          </a:p>
          <a:p>
            <a:pPr marL="0" indent="0">
              <a:buNone/>
            </a:pPr>
            <a:endParaRPr lang="de-DE" sz="1400" dirty="0"/>
          </a:p>
        </p:txBody>
      </p:sp>
    </p:spTree>
    <p:extLst>
      <p:ext uri="{BB962C8B-B14F-4D97-AF65-F5344CB8AC3E}">
        <p14:creationId xmlns:p14="http://schemas.microsoft.com/office/powerpoint/2010/main" val="3776900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3812-7D11-4294-A791-DCA341526820}"/>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18BE463C-EEB5-4830-A272-F66D56B01651}"/>
              </a:ext>
            </a:extLst>
          </p:cNvPr>
          <p:cNvSpPr>
            <a:spLocks noGrp="1"/>
          </p:cNvSpPr>
          <p:nvPr>
            <p:ph type="body" sz="quarter" idx="10"/>
          </p:nvPr>
        </p:nvSpPr>
        <p:spPr/>
        <p:txBody>
          <a:bodyPr/>
          <a:lstStyle/>
          <a:p>
            <a:pPr marL="0" indent="0">
              <a:buNone/>
            </a:pPr>
            <a:r>
              <a:rPr lang="de-DE" sz="1400" b="1" dirty="0"/>
              <a:t>Schritt 2: Anpassung</a:t>
            </a:r>
            <a:r>
              <a:rPr lang="de-DE" sz="1400" dirty="0"/>
              <a:t> der Fragestellung</a:t>
            </a:r>
          </a:p>
          <a:p>
            <a:pPr marL="0" indent="0">
              <a:buNone/>
            </a:pPr>
            <a:r>
              <a:rPr lang="de-DE" sz="1400" dirty="0"/>
              <a:t>• Texte, die man im Forschungsverlauf liest, können das Vorverständnis und die Fragestellung verändern</a:t>
            </a:r>
          </a:p>
          <a:p>
            <a:pPr marL="0" indent="0">
              <a:buNone/>
            </a:pPr>
            <a:endParaRPr lang="de-DE" sz="1400" dirty="0"/>
          </a:p>
          <a:p>
            <a:pPr marL="0" indent="0">
              <a:buNone/>
            </a:pPr>
            <a:r>
              <a:rPr lang="de-DE" sz="1400" dirty="0"/>
              <a:t>‣ eigene Fragestellung und das Vorverständnis müssen am Text (bzw. an Texten) ständig überprüft und bei Bedarf geändert werden</a:t>
            </a:r>
          </a:p>
          <a:p>
            <a:pPr marL="0" indent="0">
              <a:buNone/>
            </a:pPr>
            <a:r>
              <a:rPr lang="de-DE" sz="1400" dirty="0"/>
              <a:t>‣ durch genaue Textarbeit entstehen immer wieder neue Fragen</a:t>
            </a:r>
          </a:p>
          <a:p>
            <a:pPr marL="0" indent="0">
              <a:buNone/>
            </a:pPr>
            <a:endParaRPr lang="de-DE" sz="1400" dirty="0"/>
          </a:p>
          <a:p>
            <a:pPr marL="0" indent="0">
              <a:buNone/>
            </a:pPr>
            <a:r>
              <a:rPr lang="de-DE" sz="1400" dirty="0"/>
              <a:t>Was weiß der Leser bereits über Erziehung und Erziehungsziele? Welches Verständnis hat der Leser in Bezug auf wissenschaftliche Pädagogik?</a:t>
            </a:r>
          </a:p>
          <a:p>
            <a:pPr marL="0" indent="0">
              <a:buNone/>
            </a:pPr>
            <a:endParaRPr lang="de-DE" sz="1400" dirty="0"/>
          </a:p>
        </p:txBody>
      </p:sp>
    </p:spTree>
    <p:extLst>
      <p:ext uri="{BB962C8B-B14F-4D97-AF65-F5344CB8AC3E}">
        <p14:creationId xmlns:p14="http://schemas.microsoft.com/office/powerpoint/2010/main" val="2097156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A519-09F7-42D8-9161-90DD74BF31CA}"/>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6A837E6F-CF94-4176-9EC6-5058061A4254}"/>
              </a:ext>
            </a:extLst>
          </p:cNvPr>
          <p:cNvSpPr>
            <a:spLocks noGrp="1"/>
          </p:cNvSpPr>
          <p:nvPr>
            <p:ph type="body" sz="quarter" idx="10"/>
          </p:nvPr>
        </p:nvSpPr>
        <p:spPr/>
        <p:txBody>
          <a:bodyPr/>
          <a:lstStyle/>
          <a:p>
            <a:pPr marL="0" indent="0">
              <a:buNone/>
            </a:pPr>
            <a:r>
              <a:rPr lang="de-DE" sz="1400" b="1" dirty="0"/>
              <a:t>Schritt 3: Quellenkritik</a:t>
            </a:r>
          </a:p>
          <a:p>
            <a:pPr marL="0" indent="0">
              <a:buNone/>
            </a:pPr>
            <a:r>
              <a:rPr lang="de-DE" sz="1400" dirty="0"/>
              <a:t>• Texte können aus verschiedenen (unterschiedlich glaubwürdigen) Quellen stammen (Originale, Fälschungen, anonyme Schriften)</a:t>
            </a:r>
          </a:p>
          <a:p>
            <a:pPr marL="0" indent="0">
              <a:buNone/>
            </a:pPr>
            <a:r>
              <a:rPr lang="de-DE" sz="1400" dirty="0"/>
              <a:t>• Texte können in unterschiedlichen Versionen vorliegen (handschriftliche Originale, Transkripte, gekürzte Fassungen)</a:t>
            </a:r>
          </a:p>
          <a:p>
            <a:pPr marL="0" indent="0">
              <a:buNone/>
            </a:pPr>
            <a:endParaRPr lang="de-DE" sz="1400" dirty="0"/>
          </a:p>
          <a:p>
            <a:pPr marL="0" indent="0">
              <a:buNone/>
            </a:pPr>
            <a:r>
              <a:rPr lang="de-DE" sz="1400" dirty="0"/>
              <a:t>‣ Echtheit, Vollständigkeit und Version ist bei der Analyse zu überprüfen</a:t>
            </a:r>
          </a:p>
          <a:p>
            <a:pPr marL="0" indent="0">
              <a:buNone/>
            </a:pPr>
            <a:r>
              <a:rPr lang="de-DE" sz="1400" dirty="0"/>
              <a:t>‣ Quelle des Textes muss angegeben werden</a:t>
            </a:r>
          </a:p>
          <a:p>
            <a:pPr marL="0" indent="0">
              <a:buNone/>
            </a:pPr>
            <a:endParaRPr lang="de-DE" sz="1400" dirty="0"/>
          </a:p>
          <a:p>
            <a:pPr marL="0" indent="0">
              <a:buNone/>
            </a:pPr>
            <a:r>
              <a:rPr lang="de-DE" sz="1400" dirty="0"/>
              <a:t>Wovon handelt der Text? Welches Thema/Problem wird angesprochen? </a:t>
            </a:r>
            <a:r>
              <a:rPr lang="de-DE" sz="1400" b="1" dirty="0"/>
              <a:t>Wie entwickelt der Text das Problem?</a:t>
            </a:r>
            <a:r>
              <a:rPr lang="de-DE" sz="1400" dirty="0"/>
              <a:t> Welches Phänomen wird behandelt?</a:t>
            </a:r>
          </a:p>
          <a:p>
            <a:pPr marL="0" indent="0">
              <a:buNone/>
            </a:pPr>
            <a:endParaRPr lang="de-DE" sz="1400" dirty="0"/>
          </a:p>
        </p:txBody>
      </p:sp>
    </p:spTree>
    <p:extLst>
      <p:ext uri="{BB962C8B-B14F-4D97-AF65-F5344CB8AC3E}">
        <p14:creationId xmlns:p14="http://schemas.microsoft.com/office/powerpoint/2010/main" val="939291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0AAA-DAF2-438B-AD50-EE7F5AA7485B}"/>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E5D612E6-EECE-41A5-8E9B-5A62186418D9}"/>
              </a:ext>
            </a:extLst>
          </p:cNvPr>
          <p:cNvSpPr>
            <a:spLocks noGrp="1"/>
          </p:cNvSpPr>
          <p:nvPr>
            <p:ph type="body" sz="quarter" idx="10"/>
          </p:nvPr>
        </p:nvSpPr>
        <p:spPr/>
        <p:txBody>
          <a:bodyPr/>
          <a:lstStyle/>
          <a:p>
            <a:pPr marL="0" indent="0">
              <a:buNone/>
            </a:pPr>
            <a:r>
              <a:rPr lang="de-DE" sz="1400" b="1" dirty="0"/>
              <a:t>Schritt 4: Semantische Analyse</a:t>
            </a:r>
          </a:p>
          <a:p>
            <a:pPr marL="0" indent="0">
              <a:buNone/>
            </a:pPr>
            <a:r>
              <a:rPr lang="de-DE" sz="1400" dirty="0"/>
              <a:t>• Analyse von </a:t>
            </a:r>
            <a:r>
              <a:rPr lang="de-DE" sz="1400" b="1" dirty="0"/>
              <a:t>Wortbedeutungen</a:t>
            </a:r>
            <a:r>
              <a:rPr lang="de-DE" sz="1400" dirty="0"/>
              <a:t> ist für die Textanalyse unverzichtbar</a:t>
            </a:r>
          </a:p>
          <a:p>
            <a:pPr marL="0" indent="0">
              <a:buNone/>
            </a:pPr>
            <a:r>
              <a:rPr lang="de-DE" sz="1400" dirty="0"/>
              <a:t>• Wortbedeutungen können sich im historischen Verlauf ändern, sind regional bedingt oder werden als Fachtermini verwendet</a:t>
            </a:r>
          </a:p>
          <a:p>
            <a:pPr marL="0" indent="0">
              <a:buNone/>
            </a:pPr>
            <a:endParaRPr lang="de-DE" sz="1400" dirty="0"/>
          </a:p>
          <a:p>
            <a:pPr marL="0" indent="0">
              <a:buNone/>
            </a:pPr>
            <a:r>
              <a:rPr lang="de-DE" sz="1400" dirty="0"/>
              <a:t>‣ Textanalyse erfordert die Rekonstruktion von Wortbedeutungen (im Sinne des Autors!)</a:t>
            </a:r>
          </a:p>
          <a:p>
            <a:pPr marL="0" indent="0">
              <a:buNone/>
            </a:pPr>
            <a:r>
              <a:rPr lang="de-DE" sz="1400" dirty="0"/>
              <a:t>	‣ historisch: in historischen Wörterbüchern</a:t>
            </a:r>
          </a:p>
          <a:p>
            <a:pPr marL="0" indent="0">
              <a:buNone/>
            </a:pPr>
            <a:r>
              <a:rPr lang="de-DE" sz="1400" dirty="0"/>
              <a:t>	‣ Fachtermini: in Fachlexika, in Definitionen des Autors</a:t>
            </a:r>
          </a:p>
          <a:p>
            <a:pPr marL="0" indent="0">
              <a:buNone/>
            </a:pPr>
            <a:r>
              <a:rPr lang="de-DE" sz="1400" dirty="0"/>
              <a:t>‣ keine naive Gleichsetzung mit heutigem Sprachgebrauch</a:t>
            </a:r>
          </a:p>
          <a:p>
            <a:pPr marL="0" indent="0">
              <a:buNone/>
            </a:pPr>
            <a:endParaRPr lang="de-DE" sz="1400" dirty="0"/>
          </a:p>
          <a:p>
            <a:pPr marL="0" indent="0">
              <a:buNone/>
            </a:pPr>
            <a:r>
              <a:rPr lang="de-DE" sz="1400" dirty="0"/>
              <a:t>Aus welcher Perspektive ist der Text verfasst? Werden innere Vorgänge beschrieben? In welcher Form (innerer Monolog oder erlebte Rede)? Wie steht der Autor zum Dargestellten? Gelangt seine Auffassung zum Ausdruck? Kommentiert er das Gesagte?</a:t>
            </a:r>
          </a:p>
          <a:p>
            <a:pPr marL="0" indent="0">
              <a:buNone/>
            </a:pPr>
            <a:endParaRPr lang="de-DE" sz="1400" dirty="0"/>
          </a:p>
        </p:txBody>
      </p:sp>
    </p:spTree>
    <p:extLst>
      <p:ext uri="{BB962C8B-B14F-4D97-AF65-F5344CB8AC3E}">
        <p14:creationId xmlns:p14="http://schemas.microsoft.com/office/powerpoint/2010/main" val="2168703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581E1-5131-4EAD-B214-51B407914938}"/>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268E6C8A-08EE-48DA-909C-3E00AA1C2A07}"/>
              </a:ext>
            </a:extLst>
          </p:cNvPr>
          <p:cNvSpPr>
            <a:spLocks noGrp="1"/>
          </p:cNvSpPr>
          <p:nvPr>
            <p:ph type="body" sz="quarter" idx="10"/>
          </p:nvPr>
        </p:nvSpPr>
        <p:spPr/>
        <p:txBody>
          <a:bodyPr/>
          <a:lstStyle/>
          <a:p>
            <a:pPr marL="0" indent="0">
              <a:buNone/>
            </a:pPr>
            <a:r>
              <a:rPr lang="de-DE" sz="1400" b="1" dirty="0"/>
              <a:t>Schritt 5: Diskurskontext</a:t>
            </a:r>
          </a:p>
          <a:p>
            <a:pPr marL="0" indent="0">
              <a:buNone/>
            </a:pPr>
            <a:r>
              <a:rPr lang="de-DE" sz="1400" dirty="0"/>
              <a:t>• Pädagogische Texte sind oftmals Reaktionen auf pädagogische Praktiken, Theorien, Vorschläge, Diskussionen, etc.</a:t>
            </a:r>
          </a:p>
          <a:p>
            <a:pPr marL="0" indent="0">
              <a:buNone/>
            </a:pPr>
            <a:r>
              <a:rPr lang="de-DE" sz="1400" dirty="0"/>
              <a:t>• Sie folgen nicht ausschließlich einem reinen Erkenntnisinteresse</a:t>
            </a:r>
          </a:p>
          <a:p>
            <a:pPr marL="0" indent="0">
              <a:buNone/>
            </a:pPr>
            <a:endParaRPr lang="de-DE" sz="1400" dirty="0"/>
          </a:p>
          <a:p>
            <a:pPr marL="0" indent="0">
              <a:buNone/>
            </a:pPr>
            <a:r>
              <a:rPr lang="de-DE" sz="1400" dirty="0"/>
              <a:t>‣ Anlässe, aus welchen heraus ein Text geschrieben wurde, müssen ermittelt werden, nur so lässt sich ein Text sinnvoll interpretieren</a:t>
            </a:r>
          </a:p>
          <a:p>
            <a:pPr marL="0" indent="0">
              <a:buNone/>
            </a:pPr>
            <a:endParaRPr lang="de-DE" sz="1400" dirty="0"/>
          </a:p>
          <a:p>
            <a:pPr marL="0" indent="0">
              <a:buNone/>
            </a:pPr>
            <a:r>
              <a:rPr lang="de-DE" sz="1400" dirty="0"/>
              <a:t>Wann und wo entstand der Text? Welche Rolle spielen Ort und Zeit? Welche Ziele verfolgt der Autor? Wie stehen Entstehungszeit und Intention des Autors zueinander?</a:t>
            </a:r>
          </a:p>
        </p:txBody>
      </p:sp>
    </p:spTree>
    <p:extLst>
      <p:ext uri="{BB962C8B-B14F-4D97-AF65-F5344CB8AC3E}">
        <p14:creationId xmlns:p14="http://schemas.microsoft.com/office/powerpoint/2010/main" val="1268068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7ACC-B336-4B85-BA27-4D45C7AF7E17}"/>
              </a:ext>
            </a:extLst>
          </p:cNvPr>
          <p:cNvSpPr>
            <a:spLocks noGrp="1"/>
          </p:cNvSpPr>
          <p:nvPr>
            <p:ph type="title"/>
          </p:nvPr>
        </p:nvSpPr>
        <p:spPr/>
        <p:txBody>
          <a:bodyPr/>
          <a:lstStyle/>
          <a:p>
            <a:endParaRPr lang="de-DE" dirty="0"/>
          </a:p>
        </p:txBody>
      </p:sp>
      <p:sp>
        <p:nvSpPr>
          <p:cNvPr id="3" name="Text Placeholder 2">
            <a:extLst>
              <a:ext uri="{FF2B5EF4-FFF2-40B4-BE49-F238E27FC236}">
                <a16:creationId xmlns:a16="http://schemas.microsoft.com/office/drawing/2014/main" id="{F5F8B14C-C2E4-4144-BFAD-53576FB2F8E4}"/>
              </a:ext>
            </a:extLst>
          </p:cNvPr>
          <p:cNvSpPr>
            <a:spLocks noGrp="1"/>
          </p:cNvSpPr>
          <p:nvPr>
            <p:ph type="body" sz="quarter" idx="10"/>
          </p:nvPr>
        </p:nvSpPr>
        <p:spPr/>
        <p:txBody>
          <a:bodyPr/>
          <a:lstStyle/>
          <a:p>
            <a:pPr marL="0" indent="0">
              <a:buNone/>
            </a:pPr>
            <a:r>
              <a:rPr lang="de-DE" sz="1400" b="1" dirty="0"/>
              <a:t>Schritt 6: zusätzliche Quellen</a:t>
            </a:r>
          </a:p>
          <a:p>
            <a:pPr marL="0" indent="0">
              <a:buNone/>
            </a:pPr>
            <a:r>
              <a:rPr lang="de-DE" sz="1400" dirty="0"/>
              <a:t>• Interpretation von Texten erfordert oft Wissen über Zusammenhänge, die über den Text hinausgehen</a:t>
            </a:r>
          </a:p>
          <a:p>
            <a:pPr marL="0" indent="0">
              <a:buNone/>
            </a:pPr>
            <a:endParaRPr lang="de-DE" sz="1400" dirty="0"/>
          </a:p>
          <a:p>
            <a:pPr marL="0" indent="0">
              <a:buNone/>
            </a:pPr>
            <a:r>
              <a:rPr lang="de-DE" sz="1400" dirty="0"/>
              <a:t>‣ Zur Interpretation eines Textes sollen Wissensquellen außerhalb des Textes hinzugezogen werden</a:t>
            </a:r>
          </a:p>
          <a:p>
            <a:pPr marL="0" indent="0">
              <a:buNone/>
            </a:pPr>
            <a:r>
              <a:rPr lang="de-DE" sz="1400" dirty="0"/>
              <a:t>‣ Wissen kann auch aus dem Text heraus gewonnen werden (textimmanente Informationen)</a:t>
            </a:r>
          </a:p>
          <a:p>
            <a:pPr marL="0" indent="0">
              <a:buNone/>
            </a:pPr>
            <a:endParaRPr lang="de-DE" sz="1400" dirty="0"/>
          </a:p>
          <a:p>
            <a:pPr marL="0" indent="0">
              <a:buNone/>
            </a:pPr>
            <a:r>
              <a:rPr lang="de-DE" sz="1400" dirty="0"/>
              <a:t>Bezieht der Autor weitere Quellen in seine Darstellung ein? Welche weiteren Quellen zu dem Thema kennt der Leser? Stimmen weitere Quellen mit dem Text überein oder widersprechen sie ihm? In welchen Aussagen</a:t>
            </a:r>
          </a:p>
        </p:txBody>
      </p:sp>
    </p:spTree>
    <p:extLst>
      <p:ext uri="{BB962C8B-B14F-4D97-AF65-F5344CB8AC3E}">
        <p14:creationId xmlns:p14="http://schemas.microsoft.com/office/powerpoint/2010/main" val="288105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6E9F6-3761-443C-9FD7-14EDB8E56A0B}"/>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EAFC9695-C7F7-40D7-BEDD-2D1848A6C2FB}"/>
              </a:ext>
            </a:extLst>
          </p:cNvPr>
          <p:cNvSpPr>
            <a:spLocks noGrp="1"/>
          </p:cNvSpPr>
          <p:nvPr>
            <p:ph type="body" sz="quarter" idx="10"/>
          </p:nvPr>
        </p:nvSpPr>
        <p:spPr/>
        <p:txBody>
          <a:bodyPr/>
          <a:lstStyle/>
          <a:p>
            <a:pPr marL="0" indent="0">
              <a:buNone/>
            </a:pPr>
            <a:r>
              <a:rPr lang="de-DE" sz="1400" b="1" dirty="0"/>
              <a:t>Schritt 7: Syntax</a:t>
            </a:r>
          </a:p>
          <a:p>
            <a:pPr marL="0" indent="0">
              <a:buNone/>
            </a:pPr>
            <a:r>
              <a:rPr lang="de-DE" sz="1400" dirty="0"/>
              <a:t>• Aussage eines Textes wird durch die Struktur der Sätze bestimmt</a:t>
            </a:r>
          </a:p>
          <a:p>
            <a:pPr marL="0" indent="0">
              <a:buNone/>
            </a:pPr>
            <a:endParaRPr lang="de-DE" sz="1400" dirty="0"/>
          </a:p>
          <a:p>
            <a:pPr marL="0" indent="0">
              <a:buNone/>
            </a:pPr>
            <a:r>
              <a:rPr lang="de-DE" sz="1400" dirty="0"/>
              <a:t>‣ Textanalyse muss syntaktische Mittel berücksichtigen, um die Argumentationszusammenhänge eines Textes verstehen zu können</a:t>
            </a:r>
          </a:p>
          <a:p>
            <a:pPr marL="0" indent="0">
              <a:buNone/>
            </a:pPr>
            <a:r>
              <a:rPr lang="de-DE" sz="1400" dirty="0"/>
              <a:t>‣ z. B. Signalwörter: „aber“ - deutet auf Gegenposition</a:t>
            </a:r>
          </a:p>
          <a:p>
            <a:pPr marL="0" indent="0">
              <a:buNone/>
            </a:pPr>
            <a:endParaRPr lang="de-DE" sz="1400" dirty="0"/>
          </a:p>
          <a:p>
            <a:pPr marL="0" indent="0">
              <a:buNone/>
            </a:pPr>
            <a:r>
              <a:rPr lang="de-DE" sz="1400" dirty="0"/>
              <a:t>Welche Satzarten und welche Satzorganisation bevorzugt der Autor? Welche stilistischen Mittel setzt der Erzähler ein (sprachliche Bilder, Personifikation, Wiederholung, Ironie, Leitmotive usw.)?</a:t>
            </a:r>
          </a:p>
          <a:p>
            <a:pPr marL="0" indent="0">
              <a:buNone/>
            </a:pPr>
            <a:endParaRPr lang="de-DE" sz="1400" dirty="0"/>
          </a:p>
        </p:txBody>
      </p:sp>
    </p:spTree>
    <p:extLst>
      <p:ext uri="{BB962C8B-B14F-4D97-AF65-F5344CB8AC3E}">
        <p14:creationId xmlns:p14="http://schemas.microsoft.com/office/powerpoint/2010/main" val="1303428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6446-2A62-4CC6-B055-B66F1403E37A}"/>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9158743F-F436-4C29-B19F-F92A86613A40}"/>
              </a:ext>
            </a:extLst>
          </p:cNvPr>
          <p:cNvSpPr>
            <a:spLocks noGrp="1"/>
          </p:cNvSpPr>
          <p:nvPr>
            <p:ph type="body" sz="quarter" idx="10"/>
          </p:nvPr>
        </p:nvSpPr>
        <p:spPr/>
        <p:txBody>
          <a:bodyPr/>
          <a:lstStyle/>
          <a:p>
            <a:pPr marL="0" indent="0">
              <a:buNone/>
            </a:pPr>
            <a:r>
              <a:rPr lang="de-DE" sz="1400" b="1" dirty="0"/>
              <a:t>Schritt 8: Gedankliche Gliederung</a:t>
            </a:r>
          </a:p>
          <a:p>
            <a:pPr marL="0" indent="0">
              <a:buNone/>
            </a:pPr>
            <a:r>
              <a:rPr lang="de-DE" sz="1400" dirty="0"/>
              <a:t>• Texte enthalten Abschnitte unterschiedlicher Funktionen (Einleitung, Beschreibung des Problems, Beispiele, Argumentation, Widerlegung, ...)</a:t>
            </a:r>
          </a:p>
          <a:p>
            <a:pPr marL="0" indent="0">
              <a:buNone/>
            </a:pPr>
            <a:endParaRPr lang="de-DE" sz="1400" dirty="0"/>
          </a:p>
          <a:p>
            <a:pPr marL="0" indent="0">
              <a:buNone/>
            </a:pPr>
            <a:r>
              <a:rPr lang="de-DE" sz="1400" dirty="0"/>
              <a:t>‣ Textanalyse muss die gedankliche Gliederung eines Textes (und die Funktionen der jeweiligen Abschnitte) rekonstruieren</a:t>
            </a:r>
          </a:p>
          <a:p>
            <a:pPr marL="0" indent="0">
              <a:buNone/>
            </a:pPr>
            <a:r>
              <a:rPr lang="de-DE" sz="1400" dirty="0"/>
              <a:t>‣ Welche </a:t>
            </a:r>
            <a:r>
              <a:rPr lang="de-DE" sz="1400" b="1" dirty="0"/>
              <a:t>Funktion</a:t>
            </a:r>
            <a:r>
              <a:rPr lang="de-DE" sz="1400" dirty="0"/>
              <a:t> nehmen Abschnitte ein? (Hauptthese, Begründung, Erläuterung, Beispiel, Nebengedanke, Exkurs, ...)</a:t>
            </a:r>
          </a:p>
          <a:p>
            <a:pPr marL="0" indent="0">
              <a:buNone/>
            </a:pPr>
            <a:endParaRPr lang="de-DE" sz="1400" dirty="0"/>
          </a:p>
          <a:p>
            <a:pPr marL="0" indent="0">
              <a:buNone/>
            </a:pPr>
            <a:r>
              <a:rPr lang="de-DE" sz="1400" dirty="0"/>
              <a:t>Ist eine gedankliche Gliederung in dem Text erkennbar? Welche Schritte der Darstellung sind erkennbar? Wird chronologisch berichtet? Gibt es Rückblenden, Vorwegnahmen, Vorausdeutungen? Hat das dargestellte Geschehen einen Wendepunkt, von dem aus die Entwicklung in eine neue Richtung verläuft?</a:t>
            </a:r>
          </a:p>
        </p:txBody>
      </p:sp>
    </p:spTree>
    <p:extLst>
      <p:ext uri="{BB962C8B-B14F-4D97-AF65-F5344CB8AC3E}">
        <p14:creationId xmlns:p14="http://schemas.microsoft.com/office/powerpoint/2010/main" val="3341668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286BD-3F83-4B4E-BA57-C551415233A9}"/>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50132D48-8E23-4962-8ED3-ECE18ADB7683}"/>
              </a:ext>
            </a:extLst>
          </p:cNvPr>
          <p:cNvSpPr>
            <a:spLocks noGrp="1"/>
          </p:cNvSpPr>
          <p:nvPr>
            <p:ph type="body" sz="quarter" idx="10"/>
          </p:nvPr>
        </p:nvSpPr>
        <p:spPr/>
        <p:txBody>
          <a:bodyPr/>
          <a:lstStyle/>
          <a:p>
            <a:pPr marL="0" indent="0">
              <a:buNone/>
            </a:pPr>
            <a:r>
              <a:rPr lang="de-DE" sz="1400" b="1" dirty="0"/>
              <a:t>Schritt 9: Widerspruchsfreiheit</a:t>
            </a:r>
          </a:p>
          <a:p>
            <a:pPr marL="0" indent="0">
              <a:buNone/>
            </a:pPr>
            <a:r>
              <a:rPr lang="de-DE" sz="1400" dirty="0"/>
              <a:t>• Der zu analysierende Text versucht meist, die Rezipienten von etwas zu überzeugen</a:t>
            </a:r>
          </a:p>
          <a:p>
            <a:pPr marL="0" indent="0">
              <a:buNone/>
            </a:pPr>
            <a:endParaRPr lang="de-DE" sz="1400" dirty="0"/>
          </a:p>
          <a:p>
            <a:pPr marL="0" indent="0">
              <a:buNone/>
            </a:pPr>
            <a:r>
              <a:rPr lang="de-DE" sz="1400" dirty="0"/>
              <a:t>‣ Textanalyse muss die Argumentation des Textes auf ihre logische Stringenz (roter Faden) und innere Widerspruchsfreiheit überprüfen</a:t>
            </a:r>
          </a:p>
          <a:p>
            <a:pPr marL="0" indent="0">
              <a:buNone/>
            </a:pPr>
            <a:endParaRPr lang="de-DE" sz="1400" dirty="0"/>
          </a:p>
          <a:p>
            <a:pPr marL="0" indent="0">
              <a:buNone/>
            </a:pPr>
            <a:r>
              <a:rPr lang="de-DE" sz="1400" dirty="0"/>
              <a:t>‣ Begründungen, Folgerungen und Herleitungen des Autors müssen nachvollzogen und kritisch betrachtet werden</a:t>
            </a:r>
          </a:p>
          <a:p>
            <a:pPr marL="0" indent="0">
              <a:buNone/>
            </a:pPr>
            <a:endParaRPr lang="de-DE" sz="1400" dirty="0"/>
          </a:p>
          <a:p>
            <a:pPr marL="0" indent="0">
              <a:buNone/>
            </a:pPr>
            <a:r>
              <a:rPr lang="de-DE" sz="1400" dirty="0"/>
              <a:t>Welche Einstellung des Autors zum Dargestellten wird erkennbar? Welche Überzeugung, Erfahrung will er</a:t>
            </a:r>
          </a:p>
          <a:p>
            <a:pPr marL="0" indent="0">
              <a:buNone/>
            </a:pPr>
            <a:r>
              <a:rPr lang="de-DE" sz="1400" dirty="0"/>
              <a:t>vermitteln? Will der Autor den Leser belehren, mahnen, aufklären, unterhalten, manipulieren, zum Handeln</a:t>
            </a:r>
          </a:p>
          <a:p>
            <a:pPr marL="0" indent="0">
              <a:buNone/>
            </a:pPr>
            <a:r>
              <a:rPr lang="de-DE" sz="1400" dirty="0"/>
              <a:t>auffordern oder …?</a:t>
            </a:r>
          </a:p>
          <a:p>
            <a:pPr marL="0" indent="0">
              <a:buNone/>
            </a:pPr>
            <a:endParaRPr lang="de-DE" sz="1400" dirty="0"/>
          </a:p>
        </p:txBody>
      </p:sp>
    </p:spTree>
    <p:extLst>
      <p:ext uri="{BB962C8B-B14F-4D97-AF65-F5344CB8AC3E}">
        <p14:creationId xmlns:p14="http://schemas.microsoft.com/office/powerpoint/2010/main" val="2384595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A1F32-5C71-441E-A1ED-1C927BE150EB}"/>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CA54C7AE-E69A-46C2-8621-A9AAD995D248}"/>
              </a:ext>
            </a:extLst>
          </p:cNvPr>
          <p:cNvSpPr>
            <a:spLocks noGrp="1"/>
          </p:cNvSpPr>
          <p:nvPr>
            <p:ph type="body" sz="quarter" idx="10"/>
          </p:nvPr>
        </p:nvSpPr>
        <p:spPr/>
        <p:txBody>
          <a:bodyPr/>
          <a:lstStyle/>
          <a:p>
            <a:pPr marL="0" indent="0">
              <a:buNone/>
            </a:pPr>
            <a:r>
              <a:rPr lang="de-DE" sz="1400" b="1" dirty="0"/>
              <a:t>Schritt 10: Hermeneutischer Zirkel / Spirale</a:t>
            </a:r>
          </a:p>
          <a:p>
            <a:pPr marL="0" indent="0">
              <a:buNone/>
            </a:pPr>
            <a:r>
              <a:rPr lang="de-DE" sz="1400" dirty="0"/>
              <a:t>• Interpretation eines Textes führt zu neuen Einzeleinsichten, diese helfen dabei, den gesamten Text besser zu verstehen</a:t>
            </a:r>
          </a:p>
          <a:p>
            <a:pPr marL="0" indent="0">
              <a:buNone/>
            </a:pPr>
            <a:endParaRPr lang="de-DE" sz="1400" dirty="0"/>
          </a:p>
          <a:p>
            <a:pPr marL="0" indent="0">
              <a:buNone/>
            </a:pPr>
            <a:r>
              <a:rPr lang="de-DE" sz="1400" dirty="0"/>
              <a:t>‣ Das Vorverständnis eines Textes wird bei der Analyse beständig erweitert und wirkt sich auf die weitere Analyse aus</a:t>
            </a:r>
          </a:p>
          <a:p>
            <a:pPr marL="0" indent="0">
              <a:buNone/>
            </a:pPr>
            <a:endParaRPr lang="de-DE" sz="1400" dirty="0"/>
          </a:p>
          <a:p>
            <a:pPr marL="0" indent="0">
              <a:buNone/>
            </a:pPr>
            <a:r>
              <a:rPr lang="de-DE" sz="1400" dirty="0"/>
              <a:t>Sind die im Gesamttext enthaltenen Sinneinheiten thematisch-inhaltlich relativ abgeschlossene Segmente</a:t>
            </a:r>
          </a:p>
          <a:p>
            <a:pPr marL="0" indent="0">
              <a:buNone/>
            </a:pPr>
            <a:r>
              <a:rPr lang="de-DE" sz="1400" dirty="0"/>
              <a:t>mit einer textsortentypischen Funktion im Gesamttext? Werden in den Textteilen spezifische Themen entfaltet, die zur Entwicklung und zum Verständnis des Gesamttextes beitragen? (Bei längeren Texten ist die Frage nach dem Verhältnis von Textexemplar, Textteilen, Teiltexten, Textauszügen und Makrostrukturen zu stellen. – Das entfällt bei dem gegebenen Beispiel.)</a:t>
            </a:r>
          </a:p>
        </p:txBody>
      </p:sp>
      <p:pic>
        <p:nvPicPr>
          <p:cNvPr id="5" name="Picture 4">
            <a:extLst>
              <a:ext uri="{FF2B5EF4-FFF2-40B4-BE49-F238E27FC236}">
                <a16:creationId xmlns:a16="http://schemas.microsoft.com/office/drawing/2014/main" id="{9A50D8B1-15BB-4038-B63D-631BE40C5297}"/>
              </a:ext>
            </a:extLst>
          </p:cNvPr>
          <p:cNvPicPr>
            <a:picLocks noChangeAspect="1"/>
          </p:cNvPicPr>
          <p:nvPr/>
        </p:nvPicPr>
        <p:blipFill>
          <a:blip r:embed="rId2"/>
          <a:stretch>
            <a:fillRect/>
          </a:stretch>
        </p:blipFill>
        <p:spPr>
          <a:xfrm>
            <a:off x="4355976" y="35517"/>
            <a:ext cx="3044781" cy="1680606"/>
          </a:xfrm>
          <a:prstGeom prst="rect">
            <a:avLst/>
          </a:prstGeom>
        </p:spPr>
      </p:pic>
    </p:spTree>
    <p:extLst>
      <p:ext uri="{BB962C8B-B14F-4D97-AF65-F5344CB8AC3E}">
        <p14:creationId xmlns:p14="http://schemas.microsoft.com/office/powerpoint/2010/main" val="18635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B202-E5B5-40AC-A2F9-DBAE5628EB87}"/>
              </a:ext>
            </a:extLst>
          </p:cNvPr>
          <p:cNvSpPr>
            <a:spLocks noGrp="1"/>
          </p:cNvSpPr>
          <p:nvPr>
            <p:ph type="title"/>
          </p:nvPr>
        </p:nvSpPr>
        <p:spPr/>
        <p:txBody>
          <a:bodyPr/>
          <a:lstStyle/>
          <a:p>
            <a:r>
              <a:rPr lang="de-DE" sz="3200" dirty="0"/>
              <a:t>Texthermeneutik</a:t>
            </a:r>
            <a:endParaRPr lang="de-DE" dirty="0"/>
          </a:p>
        </p:txBody>
      </p:sp>
      <p:sp>
        <p:nvSpPr>
          <p:cNvPr id="3" name="Text Placeholder 2">
            <a:extLst>
              <a:ext uri="{FF2B5EF4-FFF2-40B4-BE49-F238E27FC236}">
                <a16:creationId xmlns:a16="http://schemas.microsoft.com/office/drawing/2014/main" id="{2FFC9800-A7D7-4E47-A78D-ECA31AC93B8B}"/>
              </a:ext>
            </a:extLst>
          </p:cNvPr>
          <p:cNvSpPr>
            <a:spLocks noGrp="1"/>
          </p:cNvSpPr>
          <p:nvPr>
            <p:ph type="body" sz="quarter" idx="10"/>
          </p:nvPr>
        </p:nvSpPr>
        <p:spPr>
          <a:xfrm>
            <a:off x="250825" y="1491630"/>
            <a:ext cx="5617319" cy="3240087"/>
          </a:xfrm>
        </p:spPr>
        <p:txBody>
          <a:bodyPr/>
          <a:lstStyle/>
          <a:p>
            <a:r>
              <a:rPr lang="de-DE" sz="1600" dirty="0"/>
              <a:t>Verstehen</a:t>
            </a:r>
            <a:r>
              <a:rPr lang="de-DE" sz="1600" i="1" dirty="0"/>
              <a:t> </a:t>
            </a:r>
          </a:p>
          <a:p>
            <a:pPr lvl="1"/>
            <a:r>
              <a:rPr lang="de-DE" sz="1600" dirty="0"/>
              <a:t>Erklären in den Naturwissenschaften, Verstehen in den Geisteswissenschaften (</a:t>
            </a:r>
            <a:r>
              <a:rPr lang="de-DE" sz="1600" dirty="0" err="1"/>
              <a:t>Droysen</a:t>
            </a:r>
            <a:r>
              <a:rPr lang="de-DE" sz="1600" dirty="0"/>
              <a:t>, 1868)</a:t>
            </a:r>
          </a:p>
          <a:p>
            <a:r>
              <a:rPr lang="de-DE" sz="1600" dirty="0"/>
              <a:t>Objektiv</a:t>
            </a:r>
          </a:p>
          <a:p>
            <a:r>
              <a:rPr lang="de-DE" sz="1600" dirty="0"/>
              <a:t>Systematisch oder historisch</a:t>
            </a:r>
          </a:p>
          <a:p>
            <a:endParaRPr lang="de-DE" sz="1600" dirty="0"/>
          </a:p>
          <a:p>
            <a:pPr lvl="1"/>
            <a:endParaRPr lang="de-DE" sz="1600" dirty="0"/>
          </a:p>
        </p:txBody>
      </p:sp>
      <p:grpSp>
        <p:nvGrpSpPr>
          <p:cNvPr id="4" name="Group 3">
            <a:extLst>
              <a:ext uri="{FF2B5EF4-FFF2-40B4-BE49-F238E27FC236}">
                <a16:creationId xmlns:a16="http://schemas.microsoft.com/office/drawing/2014/main" id="{D6EE89B9-2F2D-4F19-8396-6BA95CE196C1}"/>
              </a:ext>
            </a:extLst>
          </p:cNvPr>
          <p:cNvGrpSpPr/>
          <p:nvPr/>
        </p:nvGrpSpPr>
        <p:grpSpPr>
          <a:xfrm>
            <a:off x="7092280" y="2067694"/>
            <a:ext cx="1670538" cy="2825262"/>
            <a:chOff x="6318739" y="3341075"/>
            <a:chExt cx="1670538" cy="2825262"/>
          </a:xfrm>
        </p:grpSpPr>
        <p:pic>
          <p:nvPicPr>
            <p:cNvPr id="6" name="Picture 5">
              <a:extLst>
                <a:ext uri="{FF2B5EF4-FFF2-40B4-BE49-F238E27FC236}">
                  <a16:creationId xmlns:a16="http://schemas.microsoft.com/office/drawing/2014/main" id="{B8A408D8-A280-4BA9-9BDB-A21C256E1BB1}"/>
                </a:ext>
              </a:extLst>
            </p:cNvPr>
            <p:cNvPicPr>
              <a:picLocks noChangeAspect="1"/>
            </p:cNvPicPr>
            <p:nvPr/>
          </p:nvPicPr>
          <p:blipFill rotWithShape="1">
            <a:blip r:embed="rId3">
              <a:extLst>
                <a:ext uri="{28A0092B-C50C-407E-A947-70E740481C1C}">
                  <a14:useLocalDpi xmlns:a14="http://schemas.microsoft.com/office/drawing/2010/main" val="0"/>
                </a:ext>
              </a:extLst>
            </a:blip>
            <a:srcRect l="75641" t="44444" b="19146"/>
            <a:stretch/>
          </p:blipFill>
          <p:spPr>
            <a:xfrm>
              <a:off x="6318739" y="3669322"/>
              <a:ext cx="1670538" cy="2497015"/>
            </a:xfrm>
            <a:prstGeom prst="rect">
              <a:avLst/>
            </a:prstGeom>
          </p:spPr>
        </p:pic>
        <p:sp>
          <p:nvSpPr>
            <p:cNvPr id="7" name="Oval 6">
              <a:extLst>
                <a:ext uri="{FF2B5EF4-FFF2-40B4-BE49-F238E27FC236}">
                  <a16:creationId xmlns:a16="http://schemas.microsoft.com/office/drawing/2014/main" id="{63C6105C-1939-43D0-8A68-7E5BA3CA42A7}"/>
                </a:ext>
              </a:extLst>
            </p:cNvPr>
            <p:cNvSpPr/>
            <p:nvPr/>
          </p:nvSpPr>
          <p:spPr>
            <a:xfrm>
              <a:off x="6819900" y="3341075"/>
              <a:ext cx="668215" cy="656494"/>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de-DE"/>
            </a:p>
          </p:txBody>
        </p:sp>
      </p:grpSp>
      <p:sp>
        <p:nvSpPr>
          <p:cNvPr id="5" name="Oval Callout 6">
            <a:extLst>
              <a:ext uri="{FF2B5EF4-FFF2-40B4-BE49-F238E27FC236}">
                <a16:creationId xmlns:a16="http://schemas.microsoft.com/office/drawing/2014/main" id="{2FCC6F93-2E06-48EE-92C0-273EC82A36A8}"/>
              </a:ext>
            </a:extLst>
          </p:cNvPr>
          <p:cNvSpPr/>
          <p:nvPr/>
        </p:nvSpPr>
        <p:spPr>
          <a:xfrm>
            <a:off x="4355975" y="200823"/>
            <a:ext cx="3472747" cy="1290807"/>
          </a:xfrm>
          <a:prstGeom prst="wedgeEllipseCallout">
            <a:avLst>
              <a:gd name="adj1" fmla="val 45750"/>
              <a:gd name="adj2" fmla="val 4873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de-DE"/>
          </a:p>
        </p:txBody>
      </p:sp>
      <p:sp>
        <p:nvSpPr>
          <p:cNvPr id="8" name="Titel 1">
            <a:extLst>
              <a:ext uri="{FF2B5EF4-FFF2-40B4-BE49-F238E27FC236}">
                <a16:creationId xmlns:a16="http://schemas.microsoft.com/office/drawing/2014/main" id="{747EACA7-C8CA-47E5-A048-04C9316A6131}"/>
              </a:ext>
            </a:extLst>
          </p:cNvPr>
          <p:cNvSpPr>
            <a:spLocks noGrp="1"/>
          </p:cNvSpPr>
          <p:nvPr/>
        </p:nvSpPr>
        <p:spPr bwMode="auto">
          <a:xfrm>
            <a:off x="4788024" y="464934"/>
            <a:ext cx="281008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bg2"/>
                </a:solidFill>
                <a:latin typeface="Arial" charset="0"/>
              </a:defRPr>
            </a:lvl6pPr>
            <a:lvl7pPr marL="914400" algn="l" rtl="0" eaLnBrk="1" fontAlgn="base" hangingPunct="1">
              <a:spcBef>
                <a:spcPct val="0"/>
              </a:spcBef>
              <a:spcAft>
                <a:spcPct val="0"/>
              </a:spcAft>
              <a:defRPr sz="2400" b="1">
                <a:solidFill>
                  <a:schemeClr val="bg2"/>
                </a:solidFill>
                <a:latin typeface="Arial" charset="0"/>
              </a:defRPr>
            </a:lvl7pPr>
            <a:lvl8pPr marL="1371600" algn="l" rtl="0" eaLnBrk="1" fontAlgn="base" hangingPunct="1">
              <a:spcBef>
                <a:spcPct val="0"/>
              </a:spcBef>
              <a:spcAft>
                <a:spcPct val="0"/>
              </a:spcAft>
              <a:defRPr sz="2400" b="1">
                <a:solidFill>
                  <a:schemeClr val="bg2"/>
                </a:solidFill>
                <a:latin typeface="Arial" charset="0"/>
              </a:defRPr>
            </a:lvl8pPr>
            <a:lvl9pPr marL="1828800" algn="l" rtl="0" eaLnBrk="1" fontAlgn="base" hangingPunct="1">
              <a:spcBef>
                <a:spcPct val="0"/>
              </a:spcBef>
              <a:spcAft>
                <a:spcPct val="0"/>
              </a:spcAft>
              <a:defRPr sz="2400" b="1">
                <a:solidFill>
                  <a:schemeClr val="bg2"/>
                </a:solidFill>
                <a:latin typeface="Arial" charset="0"/>
              </a:defRPr>
            </a:lvl9pPr>
          </a:lstStyle>
          <a:p>
            <a:pPr algn="ctr"/>
            <a:r>
              <a:rPr lang="de-DE" dirty="0"/>
              <a:t>Gibt es offene Fragen von letzter Woche?</a:t>
            </a:r>
          </a:p>
        </p:txBody>
      </p:sp>
      <p:sp>
        <p:nvSpPr>
          <p:cNvPr id="9" name="Content Placeholder 2">
            <a:extLst>
              <a:ext uri="{FF2B5EF4-FFF2-40B4-BE49-F238E27FC236}">
                <a16:creationId xmlns:a16="http://schemas.microsoft.com/office/drawing/2014/main" id="{89C044A6-380F-45B8-ADC0-833273281822}"/>
              </a:ext>
            </a:extLst>
          </p:cNvPr>
          <p:cNvSpPr>
            <a:spLocks noGrp="1"/>
          </p:cNvSpPr>
          <p:nvPr/>
        </p:nvSpPr>
        <p:spPr>
          <a:xfrm>
            <a:off x="611560" y="2199452"/>
            <a:ext cx="4733879" cy="1239647"/>
          </a:xfrm>
          <a:prstGeom prst="rect">
            <a:avLst/>
          </a:prstGeom>
        </p:spPr>
        <p:txBody>
          <a:bodyPr lIns="0" tIns="0" rIns="0" bIns="0"/>
          <a:lstStyle>
            <a:lvl1pPr marL="180975" indent="-180975" algn="l" rtl="0" eaLnBrk="1" fontAlgn="base" hangingPunct="1">
              <a:lnSpc>
                <a:spcPct val="100000"/>
              </a:lnSpc>
              <a:spcBef>
                <a:spcPct val="0"/>
              </a:spcBef>
              <a:spcAft>
                <a:spcPct val="0"/>
              </a:spcAft>
              <a:buChar char="•"/>
              <a:defRPr sz="2000">
                <a:solidFill>
                  <a:srgbClr val="000000"/>
                </a:solidFill>
                <a:latin typeface="+mn-lt"/>
                <a:ea typeface="+mn-ea"/>
                <a:cs typeface="+mn-cs"/>
              </a:defRPr>
            </a:lvl1pPr>
            <a:lvl2pPr marL="361950" indent="-180975" algn="l" rtl="0" eaLnBrk="1" fontAlgn="base" hangingPunct="1">
              <a:lnSpc>
                <a:spcPct val="100000"/>
              </a:lnSpc>
              <a:spcBef>
                <a:spcPct val="0"/>
              </a:spcBef>
              <a:spcAft>
                <a:spcPct val="0"/>
              </a:spcAft>
              <a:buSzPct val="80000"/>
              <a:buFont typeface="Arial" panose="020B0604020202020204" pitchFamily="34" charset="0"/>
              <a:buChar char="•"/>
              <a:defRPr sz="2000">
                <a:solidFill>
                  <a:srgbClr val="000000"/>
                </a:solidFill>
                <a:latin typeface="+mn-lt"/>
              </a:defRPr>
            </a:lvl2pPr>
            <a:lvl3pPr marL="542925"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3pPr>
            <a:lvl4pPr marL="714375" indent="-171450" algn="l" rtl="0" eaLnBrk="1" fontAlgn="base" hangingPunct="1">
              <a:lnSpc>
                <a:spcPct val="100000"/>
              </a:lnSpc>
              <a:spcBef>
                <a:spcPct val="0"/>
              </a:spcBef>
              <a:spcAft>
                <a:spcPct val="0"/>
              </a:spcAft>
              <a:buClr>
                <a:schemeClr val="accent5">
                  <a:lumMod val="50000"/>
                </a:schemeClr>
              </a:buClr>
              <a:buSzPct val="80000"/>
              <a:buChar char="•"/>
              <a:defRPr sz="2000">
                <a:solidFill>
                  <a:srgbClr val="000000"/>
                </a:solidFill>
                <a:latin typeface="+mn-lt"/>
              </a:defRPr>
            </a:lvl4pPr>
            <a:lvl5pPr marL="895350"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a:lstStyle>
          <a:p>
            <a:pPr lvl="1"/>
            <a:endParaRPr lang="de-DE" sz="2000" dirty="0"/>
          </a:p>
        </p:txBody>
      </p:sp>
    </p:spTree>
    <p:extLst>
      <p:ext uri="{BB962C8B-B14F-4D97-AF65-F5344CB8AC3E}">
        <p14:creationId xmlns:p14="http://schemas.microsoft.com/office/powerpoint/2010/main" val="2277083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469F9-BCDD-4FD9-B54D-B516D371A46A}"/>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33FF690D-B1B6-4295-8E6E-29674714B6E8}"/>
              </a:ext>
            </a:extLst>
          </p:cNvPr>
          <p:cNvSpPr>
            <a:spLocks noGrp="1"/>
          </p:cNvSpPr>
          <p:nvPr>
            <p:ph type="body" sz="quarter" idx="10"/>
          </p:nvPr>
        </p:nvSpPr>
        <p:spPr/>
        <p:txBody>
          <a:bodyPr/>
          <a:lstStyle/>
          <a:p>
            <a:pPr marL="0" indent="0">
              <a:buNone/>
            </a:pPr>
            <a:r>
              <a:rPr lang="de-DE" sz="1400" b="1" dirty="0"/>
              <a:t>Schritt 11: Ideologiekritik</a:t>
            </a:r>
          </a:p>
          <a:p>
            <a:pPr marL="0" indent="0">
              <a:buNone/>
            </a:pPr>
            <a:r>
              <a:rPr lang="de-DE" sz="1400" dirty="0"/>
              <a:t>• Aussagen in Texten sind oft (auch unbewusst) durch die gesellschaftliche Position des Autors und seine Interessen bestimmt</a:t>
            </a:r>
          </a:p>
          <a:p>
            <a:pPr marL="0" indent="0">
              <a:buNone/>
            </a:pPr>
            <a:endParaRPr lang="de-DE" sz="1400" dirty="0"/>
          </a:p>
          <a:p>
            <a:pPr marL="0" indent="0">
              <a:buNone/>
            </a:pPr>
            <a:r>
              <a:rPr lang="de-DE" sz="1400" dirty="0"/>
              <a:t>‣ Textanalyse sollte die Aussagen eines Textes auf ihren ideologischen Hintergrund überprüfen (argumentiert der Autor dem „Zeitgeist“ entsprechend?)</a:t>
            </a:r>
          </a:p>
          <a:p>
            <a:pPr marL="0" indent="0">
              <a:buNone/>
            </a:pPr>
            <a:endParaRPr lang="de-DE" sz="1400" dirty="0"/>
          </a:p>
          <a:p>
            <a:pPr marL="0" indent="0">
              <a:buNone/>
            </a:pPr>
            <a:r>
              <a:rPr lang="de-DE" sz="1400" dirty="0"/>
              <a:t>‣ Wirkung und Aufnahme eines Textes kann ebenfalls ideologisch bestimmt sein</a:t>
            </a:r>
          </a:p>
          <a:p>
            <a:pPr marL="0" indent="0">
              <a:buNone/>
            </a:pPr>
            <a:endParaRPr lang="de-DE" sz="1400" dirty="0"/>
          </a:p>
          <a:p>
            <a:pPr marL="0" indent="0">
              <a:buNone/>
            </a:pPr>
            <a:r>
              <a:rPr lang="de-DE" sz="1400" dirty="0"/>
              <a:t>Welche Zusammenhänge (historische, gesellschaftliche, ideologische, politische) lässt der Text erkennen?</a:t>
            </a:r>
          </a:p>
          <a:p>
            <a:pPr marL="0" indent="0">
              <a:buNone/>
            </a:pPr>
            <a:r>
              <a:rPr lang="de-DE" sz="1400" dirty="0"/>
              <a:t>Welche Überzeugungen und Erfahrungen will der Autor vermitteln? Übernimmt er vorgefasste Meinungen oder steht er ihnen kritisch gegenüber? Diskutiert der Autor den gegenwärtigen gesellschaftlichen und kulturellen Kontext oder bezieht er die Aussagen auf historische Phänomene?</a:t>
            </a:r>
          </a:p>
        </p:txBody>
      </p:sp>
    </p:spTree>
    <p:extLst>
      <p:ext uri="{BB962C8B-B14F-4D97-AF65-F5344CB8AC3E}">
        <p14:creationId xmlns:p14="http://schemas.microsoft.com/office/powerpoint/2010/main" val="2188077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7251-A204-4D68-8C5B-302C0F9C72B0}"/>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6CC45D71-B2C8-4807-9815-0AD628B0735B}"/>
              </a:ext>
            </a:extLst>
          </p:cNvPr>
          <p:cNvSpPr>
            <a:spLocks noGrp="1"/>
          </p:cNvSpPr>
          <p:nvPr>
            <p:ph type="body" sz="quarter" idx="10"/>
          </p:nvPr>
        </p:nvSpPr>
        <p:spPr/>
        <p:txBody>
          <a:bodyPr/>
          <a:lstStyle/>
          <a:p>
            <a:pPr marL="0" indent="0">
              <a:buNone/>
            </a:pPr>
            <a:r>
              <a:rPr lang="de-DE" sz="1400" dirty="0"/>
              <a:t>Literatur</a:t>
            </a:r>
          </a:p>
          <a:p>
            <a:pPr marL="0" indent="0">
              <a:buNone/>
            </a:pPr>
            <a:r>
              <a:rPr lang="de-DE" sz="1400" dirty="0"/>
              <a:t>Kruse, Otto (2004): Keine Angst vor dem leeren Blatt. Ohne Schreibblockaden durchs Studium. 10. Auflage. Frankfurt/New York: Campus.</a:t>
            </a:r>
          </a:p>
          <a:p>
            <a:pPr marL="0" indent="0">
              <a:buNone/>
            </a:pPr>
            <a:r>
              <a:rPr lang="de-DE" sz="1400" dirty="0"/>
              <a:t>Rittelmeyer, Christian/</a:t>
            </a:r>
            <a:r>
              <a:rPr lang="de-DE" sz="1400" dirty="0" err="1"/>
              <a:t>Parmentier</a:t>
            </a:r>
            <a:r>
              <a:rPr lang="de-DE" sz="1400" dirty="0"/>
              <a:t>, Michael (2001): Einführung in die pädagogische Hermeneutik. Mit einem Beitrag von Wolfgang Klafki. Darmstadt: WBG.</a:t>
            </a:r>
          </a:p>
          <a:p>
            <a:pPr marL="0" indent="0">
              <a:buNone/>
            </a:pPr>
            <a:r>
              <a:rPr lang="de-DE" sz="1400" dirty="0" err="1"/>
              <a:t>Stary</a:t>
            </a:r>
            <a:r>
              <a:rPr lang="de-DE" sz="1400" dirty="0"/>
              <a:t>, Joachim/Kretschmer, Horst (1994): Umgang mit wissenschaftlicher Literatur. Eine Arbeitshilfe für das sozial- und geisteswissenschaftliche Studium. Berlin: Cornelsen.</a:t>
            </a:r>
          </a:p>
          <a:p>
            <a:pPr marL="0" indent="0">
              <a:buNone/>
            </a:pPr>
            <a:r>
              <a:rPr lang="de-DE" sz="1400" dirty="0"/>
              <a:t>Seel, N. M., &amp; Hanke, U. (2015). </a:t>
            </a:r>
            <a:r>
              <a:rPr lang="de-DE" sz="1400" i="1" dirty="0"/>
              <a:t>Erziehungswissenschaft: Lehrbuch für Bachelor-, Master- und Lehramtsstudierende</a:t>
            </a:r>
            <a:r>
              <a:rPr lang="de-DE" sz="1400" dirty="0"/>
              <a:t>. VS Verlag für Sozialwissenschaften. </a:t>
            </a:r>
            <a:r>
              <a:rPr lang="de-DE" sz="1400" dirty="0">
                <a:hlinkClick r:id="rId2"/>
              </a:rPr>
              <a:t>https://doi.org/10.1007/978-3-642-55206-9</a:t>
            </a:r>
            <a:endParaRPr lang="de-DE" sz="1400" dirty="0"/>
          </a:p>
          <a:p>
            <a:pPr marL="0" indent="0">
              <a:buNone/>
            </a:pPr>
            <a:endParaRPr lang="de-DE" sz="1400" dirty="0"/>
          </a:p>
          <a:p>
            <a:pPr marL="0" indent="0">
              <a:buNone/>
            </a:pPr>
            <a:endParaRPr lang="de-DE" sz="1400" dirty="0"/>
          </a:p>
        </p:txBody>
      </p:sp>
    </p:spTree>
    <p:extLst>
      <p:ext uri="{BB962C8B-B14F-4D97-AF65-F5344CB8AC3E}">
        <p14:creationId xmlns:p14="http://schemas.microsoft.com/office/powerpoint/2010/main" val="982010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DE6B-8F7F-4C02-93F8-DD7B4C18D660}"/>
              </a:ext>
            </a:extLst>
          </p:cNvPr>
          <p:cNvSpPr>
            <a:spLocks noGrp="1"/>
          </p:cNvSpPr>
          <p:nvPr>
            <p:ph type="title"/>
          </p:nvPr>
        </p:nvSpPr>
        <p:spPr/>
        <p:txBody>
          <a:bodyPr/>
          <a:lstStyle/>
          <a:p>
            <a:r>
              <a:rPr lang="de-DE" dirty="0"/>
              <a:t>Planung</a:t>
            </a:r>
          </a:p>
        </p:txBody>
      </p:sp>
      <p:sp>
        <p:nvSpPr>
          <p:cNvPr id="3" name="Text Placeholder 2">
            <a:extLst>
              <a:ext uri="{FF2B5EF4-FFF2-40B4-BE49-F238E27FC236}">
                <a16:creationId xmlns:a16="http://schemas.microsoft.com/office/drawing/2014/main" id="{89AC5758-F134-470B-A29A-B7B3DCAE0A2A}"/>
              </a:ext>
            </a:extLst>
          </p:cNvPr>
          <p:cNvSpPr>
            <a:spLocks noGrp="1"/>
          </p:cNvSpPr>
          <p:nvPr>
            <p:ph type="body" sz="quarter" idx="10"/>
          </p:nvPr>
        </p:nvSpPr>
        <p:spPr/>
        <p:txBody>
          <a:bodyPr/>
          <a:lstStyle/>
          <a:p>
            <a:r>
              <a:rPr lang="de-DE" sz="1600" dirty="0" err="1"/>
              <a:t>Week</a:t>
            </a:r>
            <a:r>
              <a:rPr lang="de-DE" sz="1600" dirty="0"/>
              <a:t> 9, 10, 11</a:t>
            </a:r>
          </a:p>
          <a:p>
            <a:pPr lvl="1"/>
            <a:r>
              <a:rPr lang="de-DE" sz="1800" dirty="0"/>
              <a:t>Textanalyse  1 - Klassiker</a:t>
            </a:r>
          </a:p>
          <a:p>
            <a:r>
              <a:rPr lang="de-DE" sz="1600" dirty="0" err="1"/>
              <a:t>Week</a:t>
            </a:r>
            <a:r>
              <a:rPr lang="de-DE" sz="1600" dirty="0"/>
              <a:t> 12, 13, 14</a:t>
            </a:r>
          </a:p>
          <a:p>
            <a:pPr lvl="1"/>
            <a:r>
              <a:rPr lang="de-DE" sz="1800" dirty="0"/>
              <a:t>Textanalyse 2 - Moderner</a:t>
            </a:r>
          </a:p>
          <a:p>
            <a:r>
              <a:rPr lang="de-DE" sz="1600" dirty="0" err="1"/>
              <a:t>Week</a:t>
            </a:r>
            <a:r>
              <a:rPr lang="de-DE" sz="1600" dirty="0"/>
              <a:t> 15</a:t>
            </a:r>
          </a:p>
          <a:p>
            <a:pPr lvl="1"/>
            <a:r>
              <a:rPr lang="de-DE" sz="1800" dirty="0"/>
              <a:t>Individualtermine</a:t>
            </a:r>
          </a:p>
        </p:txBody>
      </p:sp>
    </p:spTree>
    <p:extLst>
      <p:ext uri="{BB962C8B-B14F-4D97-AF65-F5344CB8AC3E}">
        <p14:creationId xmlns:p14="http://schemas.microsoft.com/office/powerpoint/2010/main" val="1339969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83F2-F915-4F4C-A64A-F4F8BB816C19}"/>
              </a:ext>
            </a:extLst>
          </p:cNvPr>
          <p:cNvSpPr>
            <a:spLocks noGrp="1"/>
          </p:cNvSpPr>
          <p:nvPr>
            <p:ph type="title"/>
          </p:nvPr>
        </p:nvSpPr>
        <p:spPr/>
        <p:txBody>
          <a:bodyPr/>
          <a:lstStyle/>
          <a:p>
            <a:r>
              <a:rPr lang="de-DE" dirty="0"/>
              <a:t>Texte - Klassiker</a:t>
            </a:r>
          </a:p>
        </p:txBody>
      </p:sp>
      <p:sp>
        <p:nvSpPr>
          <p:cNvPr id="3" name="Text Placeholder 2">
            <a:extLst>
              <a:ext uri="{FF2B5EF4-FFF2-40B4-BE49-F238E27FC236}">
                <a16:creationId xmlns:a16="http://schemas.microsoft.com/office/drawing/2014/main" id="{71AFDF6B-2D54-41DA-BB3A-E5D69A2C83BA}"/>
              </a:ext>
            </a:extLst>
          </p:cNvPr>
          <p:cNvSpPr>
            <a:spLocks noGrp="1"/>
          </p:cNvSpPr>
          <p:nvPr>
            <p:ph type="body" sz="quarter" idx="10"/>
          </p:nvPr>
        </p:nvSpPr>
        <p:spPr/>
        <p:txBody>
          <a:bodyPr/>
          <a:lstStyle/>
          <a:p>
            <a:pPr marL="0" indent="0">
              <a:buNone/>
            </a:pPr>
            <a:r>
              <a:rPr lang="de-DE" sz="1800" dirty="0"/>
              <a:t>- </a:t>
            </a:r>
            <a:r>
              <a:rPr lang="de-DE" sz="1800" dirty="0" err="1"/>
              <a:t>Brezinka</a:t>
            </a:r>
            <a:r>
              <a:rPr lang="de-DE" sz="1800" dirty="0"/>
              <a:t> (1975) Über den Begriff der Erziehung </a:t>
            </a:r>
          </a:p>
          <a:p>
            <a:pPr marL="0" indent="0">
              <a:buNone/>
            </a:pPr>
            <a:r>
              <a:rPr lang="de-DE" sz="1800" dirty="0"/>
              <a:t>- Durkheim (1984) Erziehung, Moral und Gesellschaft </a:t>
            </a:r>
          </a:p>
          <a:p>
            <a:pPr marL="0" indent="0">
              <a:buNone/>
            </a:pPr>
            <a:r>
              <a:rPr lang="de-DE" sz="1800" dirty="0"/>
              <a:t>- Kant (1803) Vorlesung über Pädagogik (Auszug) </a:t>
            </a:r>
          </a:p>
          <a:p>
            <a:pPr marL="0" indent="0">
              <a:buNone/>
            </a:pPr>
            <a:r>
              <a:rPr lang="de-DE" sz="1800" dirty="0"/>
              <a:t>- Kant (1784) Was ist Aufklärung </a:t>
            </a:r>
          </a:p>
          <a:p>
            <a:pPr marL="0" indent="0">
              <a:buNone/>
            </a:pPr>
            <a:r>
              <a:rPr lang="de-DE" sz="1800" dirty="0"/>
              <a:t>- Rousseau (1762) Emile (Auszug)</a:t>
            </a:r>
          </a:p>
        </p:txBody>
      </p:sp>
    </p:spTree>
    <p:extLst>
      <p:ext uri="{BB962C8B-B14F-4D97-AF65-F5344CB8AC3E}">
        <p14:creationId xmlns:p14="http://schemas.microsoft.com/office/powerpoint/2010/main" val="1439106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CE73-A433-4AC2-BC00-AF2F1C90B7F3}"/>
              </a:ext>
            </a:extLst>
          </p:cNvPr>
          <p:cNvSpPr>
            <a:spLocks noGrp="1"/>
          </p:cNvSpPr>
          <p:nvPr>
            <p:ph type="title"/>
          </p:nvPr>
        </p:nvSpPr>
        <p:spPr/>
        <p:txBody>
          <a:bodyPr/>
          <a:lstStyle/>
          <a:p>
            <a:r>
              <a:rPr lang="de-DE" dirty="0"/>
              <a:t>Texte - Modern</a:t>
            </a:r>
          </a:p>
        </p:txBody>
      </p:sp>
      <p:sp>
        <p:nvSpPr>
          <p:cNvPr id="3" name="Text Placeholder 2">
            <a:extLst>
              <a:ext uri="{FF2B5EF4-FFF2-40B4-BE49-F238E27FC236}">
                <a16:creationId xmlns:a16="http://schemas.microsoft.com/office/drawing/2014/main" id="{67CA7F84-40C7-42D4-9F0F-72B0AB8CC94C}"/>
              </a:ext>
            </a:extLst>
          </p:cNvPr>
          <p:cNvSpPr>
            <a:spLocks noGrp="1"/>
          </p:cNvSpPr>
          <p:nvPr>
            <p:ph type="body" sz="quarter" idx="10"/>
          </p:nvPr>
        </p:nvSpPr>
        <p:spPr/>
        <p:txBody>
          <a:bodyPr/>
          <a:lstStyle/>
          <a:p>
            <a:pPr marL="0" indent="0">
              <a:buNone/>
            </a:pPr>
            <a:r>
              <a:rPr lang="de-DE" sz="1000" dirty="0"/>
              <a:t>Qualitativ</a:t>
            </a:r>
          </a:p>
          <a:p>
            <a:pPr>
              <a:buFontTx/>
              <a:buChar char="-"/>
            </a:pPr>
            <a:r>
              <a:rPr lang="de-DE" sz="1000" dirty="0"/>
              <a:t>Messerschmidt, Astrid (2016): Differenzreflexive Kritik machtkonformer Bildung. In: Müller, Stefan/ Mende, Janne (Hrsg.): Differenz und Identität. Konstellationen einer Kritik. Weinheim/ Basel: </a:t>
            </a:r>
            <a:r>
              <a:rPr lang="de-DE" sz="1000" dirty="0" err="1"/>
              <a:t>Juventa</a:t>
            </a:r>
            <a:r>
              <a:rPr lang="de-DE" sz="1000" dirty="0"/>
              <a:t>, S. 166-180.</a:t>
            </a:r>
          </a:p>
          <a:p>
            <a:pPr>
              <a:buFontTx/>
              <a:buChar char="-"/>
            </a:pPr>
            <a:r>
              <a:rPr lang="de-DE" sz="1000" dirty="0" err="1"/>
              <a:t>Ruhloff</a:t>
            </a:r>
            <a:r>
              <a:rPr lang="de-DE" sz="1000" dirty="0"/>
              <a:t>, Jörg (2009). Gefährdende Momente. Vom Einführen in die Pädagogik. In: </a:t>
            </a:r>
            <a:r>
              <a:rPr lang="de-DE" sz="1000" dirty="0" err="1"/>
              <a:t>Kubac</a:t>
            </a:r>
            <a:r>
              <a:rPr lang="de-DE" sz="1000" dirty="0"/>
              <a:t>, Richard/ Rabl, Christine/ Sattler, Elisabeth (Hrsg.): Weitermachen? Einsätze historischer Erziehungswissenschaft. Würzburg: Königshausen und Neumann, S. 70-77.</a:t>
            </a:r>
          </a:p>
          <a:p>
            <a:pPr marL="0" indent="0">
              <a:buNone/>
            </a:pPr>
            <a:r>
              <a:rPr lang="de-DE" sz="1000" dirty="0"/>
              <a:t>Quantitativ</a:t>
            </a:r>
          </a:p>
          <a:p>
            <a:pPr>
              <a:buFontTx/>
              <a:buChar char="-"/>
            </a:pPr>
            <a:r>
              <a:rPr lang="de-DE" sz="1000" dirty="0"/>
              <a:t>Gebauer, M. M. &amp; </a:t>
            </a:r>
            <a:r>
              <a:rPr lang="de-DE" sz="1000" dirty="0" err="1"/>
              <a:t>McElvany</a:t>
            </a:r>
            <a:r>
              <a:rPr lang="de-DE" sz="1000" dirty="0"/>
              <a:t>, N. (2020). Einstellungen und Motivation bezogen auf kulturell-ethnisch heterogene Schülerinnen- und Schülergruppen und ihre Bedeutung für differenzielle Instruktion im Unterricht. Zeitschrift für Erziehungswissenschaft, (online </a:t>
            </a:r>
            <a:r>
              <a:rPr lang="de-DE" sz="1000" dirty="0" err="1"/>
              <a:t>first</a:t>
            </a:r>
            <a:r>
              <a:rPr lang="de-DE" sz="1000" dirty="0"/>
              <a:t>), 1-24. </a:t>
            </a:r>
            <a:r>
              <a:rPr lang="de-DE" sz="1000" dirty="0" err="1"/>
              <a:t>doi</a:t>
            </a:r>
            <a:r>
              <a:rPr lang="de-DE" sz="1000" dirty="0"/>
              <a:t>: 10.1007/s11618-020-00956-8</a:t>
            </a:r>
          </a:p>
          <a:p>
            <a:pPr>
              <a:buFontTx/>
              <a:buChar char="-"/>
            </a:pPr>
            <a:r>
              <a:rPr lang="de-DE" sz="1000" dirty="0"/>
              <a:t>Schwabe, F., </a:t>
            </a:r>
            <a:r>
              <a:rPr lang="de-DE" sz="1000" dirty="0" err="1"/>
              <a:t>Schlitter</a:t>
            </a:r>
            <a:r>
              <a:rPr lang="de-DE" sz="1000" dirty="0"/>
              <a:t>, T., </a:t>
            </a:r>
            <a:r>
              <a:rPr lang="de-DE" sz="1000" dirty="0" err="1"/>
              <a:t>Igler</a:t>
            </a:r>
            <a:r>
              <a:rPr lang="de-DE" sz="1000" dirty="0"/>
              <a:t>, J., </a:t>
            </a:r>
            <a:r>
              <a:rPr lang="de-DE" sz="1000" dirty="0" err="1"/>
              <a:t>Ohle</a:t>
            </a:r>
            <a:r>
              <a:rPr lang="de-DE" sz="1000" dirty="0"/>
              <a:t>-Peters, A., </a:t>
            </a:r>
            <a:r>
              <a:rPr lang="de-DE" sz="1000" dirty="0" err="1"/>
              <a:t>Teerling</a:t>
            </a:r>
            <a:r>
              <a:rPr lang="de-DE" sz="1000" dirty="0"/>
              <a:t>, A., Köller, O. &amp; </a:t>
            </a:r>
            <a:r>
              <a:rPr lang="de-DE" sz="1000" dirty="0" err="1"/>
              <a:t>McElvany</a:t>
            </a:r>
            <a:r>
              <a:rPr lang="de-DE" sz="1000" dirty="0"/>
              <a:t>, N. (2020). Lesemotivation, Leseselbstkonzept und Leseverhalten am Ende der Grundschulzeit – Wirksamkeit und differenzielle Effekte der schulischen Teilnahme an einer bundesweiten Förderinitiative. Zeitschrift für pädagogische Psychologie, 1, 1–18. </a:t>
            </a:r>
            <a:r>
              <a:rPr lang="de-DE" sz="1000" dirty="0">
                <a:hlinkClick r:id="rId2"/>
              </a:rPr>
              <a:t>https://doi.org/10.1024/1010-0652/a000262</a:t>
            </a:r>
            <a:endParaRPr lang="de-DE" sz="1000" dirty="0"/>
          </a:p>
          <a:p>
            <a:pPr>
              <a:buFontTx/>
              <a:buChar char="-"/>
            </a:pPr>
            <a:r>
              <a:rPr lang="de-DE" sz="1000" dirty="0"/>
              <a:t>Stang, J. &amp; </a:t>
            </a:r>
            <a:r>
              <a:rPr lang="de-DE" sz="1000" dirty="0" err="1"/>
              <a:t>McElvany</a:t>
            </a:r>
            <a:r>
              <a:rPr lang="de-DE" sz="1000" dirty="0"/>
              <a:t>, N. (2020). Unterschiede in der Wahrnehmung der Qualität des Deutschunterrichts zwischen Grundschülerinnen und Grundschülern. Zeitschrift für Pädagogische Psychologie. </a:t>
            </a:r>
            <a:r>
              <a:rPr lang="de-DE" sz="1000" dirty="0">
                <a:hlinkClick r:id="rId3"/>
              </a:rPr>
              <a:t>https://doi.org/10.1024/1010-0652/a000275</a:t>
            </a:r>
            <a:endParaRPr lang="de-DE" sz="1000" dirty="0"/>
          </a:p>
          <a:p>
            <a:pPr>
              <a:buFontTx/>
              <a:buChar char="-"/>
            </a:pPr>
            <a:r>
              <a:rPr lang="en-US" sz="1000" dirty="0" err="1"/>
              <a:t>Lauermann</a:t>
            </a:r>
            <a:r>
              <a:rPr lang="en-US" sz="1000" dirty="0"/>
              <a:t>, F., </a:t>
            </a:r>
            <a:r>
              <a:rPr lang="en-US" sz="1000" dirty="0" err="1"/>
              <a:t>Meißner</a:t>
            </a:r>
            <a:r>
              <a:rPr lang="en-US" sz="1000" dirty="0"/>
              <a:t>, A., &amp; </a:t>
            </a:r>
            <a:r>
              <a:rPr lang="en-US" sz="1000" dirty="0" err="1"/>
              <a:t>Steinmayr</a:t>
            </a:r>
            <a:r>
              <a:rPr lang="en-US" sz="1000" dirty="0"/>
              <a:t>, R. (2019). Relative importance of intelligence and ability self-concept in predicting test performance and school grades in the math and language arts domains. Journal of Educational Psychology. (Online first publication). </a:t>
            </a:r>
            <a:r>
              <a:rPr lang="en-US" sz="1000" dirty="0" err="1"/>
              <a:t>doi</a:t>
            </a:r>
            <a:r>
              <a:rPr lang="en-US" sz="1000" dirty="0"/>
              <a:t>: 10.1037/edu0000377 </a:t>
            </a:r>
            <a:r>
              <a:rPr lang="de-DE" sz="1000" dirty="0"/>
              <a:t> </a:t>
            </a:r>
          </a:p>
          <a:p>
            <a:pPr>
              <a:buFontTx/>
              <a:buChar char="-"/>
            </a:pPr>
            <a:r>
              <a:rPr lang="en-US" sz="1000" dirty="0"/>
              <a:t>Schepens, J., Van </a:t>
            </a:r>
            <a:r>
              <a:rPr lang="en-US" sz="1000" dirty="0" err="1"/>
              <a:t>Hout</a:t>
            </a:r>
            <a:r>
              <a:rPr lang="en-US" sz="1000" dirty="0"/>
              <a:t>, R., &amp; Jaeger, T. F. (2020). Big data suggest strong constraints of linguistic similarity on adult language learning. Cognition, 194, 104056. </a:t>
            </a:r>
            <a:r>
              <a:rPr lang="en-US" sz="1000" dirty="0">
                <a:hlinkClick r:id="rId4"/>
              </a:rPr>
              <a:t>https://doi.org/10.1016/j.cognition.2019.104056</a:t>
            </a:r>
            <a:endParaRPr lang="en-US" sz="1000" dirty="0"/>
          </a:p>
          <a:p>
            <a:pPr>
              <a:buFontTx/>
              <a:buChar char="-"/>
            </a:pPr>
            <a:endParaRPr lang="de-DE" sz="1000" dirty="0"/>
          </a:p>
          <a:p>
            <a:pPr>
              <a:buFontTx/>
              <a:buChar char="-"/>
            </a:pPr>
            <a:endParaRPr lang="de-DE" sz="1000" dirty="0"/>
          </a:p>
          <a:p>
            <a:pPr>
              <a:buFontTx/>
              <a:buChar char="-"/>
            </a:pPr>
            <a:endParaRPr lang="de-DE" sz="1000" dirty="0"/>
          </a:p>
          <a:p>
            <a:pPr>
              <a:buFontTx/>
              <a:buChar char="-"/>
            </a:pPr>
            <a:endParaRPr lang="en-US" sz="1000" dirty="0"/>
          </a:p>
          <a:p>
            <a:pPr marL="0" indent="0">
              <a:buNone/>
            </a:pPr>
            <a:endParaRPr lang="de-DE" sz="1000" dirty="0"/>
          </a:p>
        </p:txBody>
      </p:sp>
    </p:spTree>
    <p:extLst>
      <p:ext uri="{BB962C8B-B14F-4D97-AF65-F5344CB8AC3E}">
        <p14:creationId xmlns:p14="http://schemas.microsoft.com/office/powerpoint/2010/main" val="3124779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0B73-3B35-4B86-92C5-E5CEB6109F50}"/>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3A7C43AF-9AC2-40EB-98ED-DD2B069D376E}"/>
              </a:ext>
            </a:extLst>
          </p:cNvPr>
          <p:cNvSpPr>
            <a:spLocks noGrp="1"/>
          </p:cNvSpPr>
          <p:nvPr>
            <p:ph type="body" sz="quarter" idx="10"/>
          </p:nvPr>
        </p:nvSpPr>
        <p:spPr/>
        <p:txBody>
          <a:bodyPr/>
          <a:lstStyle/>
          <a:p>
            <a:endParaRPr lang="de-DE"/>
          </a:p>
        </p:txBody>
      </p:sp>
      <p:pic>
        <p:nvPicPr>
          <p:cNvPr id="5" name="Picture 4">
            <a:extLst>
              <a:ext uri="{FF2B5EF4-FFF2-40B4-BE49-F238E27FC236}">
                <a16:creationId xmlns:a16="http://schemas.microsoft.com/office/drawing/2014/main" id="{C70E4220-1C56-48C3-AFAB-ECC12DF024D2}"/>
              </a:ext>
            </a:extLst>
          </p:cNvPr>
          <p:cNvPicPr>
            <a:picLocks noChangeAspect="1"/>
          </p:cNvPicPr>
          <p:nvPr/>
        </p:nvPicPr>
        <p:blipFill>
          <a:blip r:embed="rId2"/>
          <a:stretch>
            <a:fillRect/>
          </a:stretch>
        </p:blipFill>
        <p:spPr>
          <a:xfrm>
            <a:off x="1683035" y="843558"/>
            <a:ext cx="5900179" cy="3960440"/>
          </a:xfrm>
          <a:prstGeom prst="rect">
            <a:avLst/>
          </a:prstGeom>
        </p:spPr>
      </p:pic>
    </p:spTree>
    <p:extLst>
      <p:ext uri="{BB962C8B-B14F-4D97-AF65-F5344CB8AC3E}">
        <p14:creationId xmlns:p14="http://schemas.microsoft.com/office/powerpoint/2010/main" val="3957111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93879-5A02-472C-80F7-159158092698}"/>
              </a:ext>
            </a:extLst>
          </p:cNvPr>
          <p:cNvSpPr>
            <a:spLocks noGrp="1"/>
          </p:cNvSpPr>
          <p:nvPr>
            <p:ph type="title"/>
          </p:nvPr>
        </p:nvSpPr>
        <p:spPr/>
        <p:txBody>
          <a:bodyPr/>
          <a:lstStyle/>
          <a:p>
            <a:r>
              <a:rPr lang="de-DE" sz="2400" dirty="0"/>
              <a:t>Hermeneutische Differenz zwischen Interpret und Verfasser</a:t>
            </a:r>
          </a:p>
        </p:txBody>
      </p:sp>
      <p:sp>
        <p:nvSpPr>
          <p:cNvPr id="3" name="Text Placeholder 2">
            <a:extLst>
              <a:ext uri="{FF2B5EF4-FFF2-40B4-BE49-F238E27FC236}">
                <a16:creationId xmlns:a16="http://schemas.microsoft.com/office/drawing/2014/main" id="{C3D2A102-0670-41E5-A539-955989325DC7}"/>
              </a:ext>
            </a:extLst>
          </p:cNvPr>
          <p:cNvSpPr>
            <a:spLocks noGrp="1"/>
          </p:cNvSpPr>
          <p:nvPr>
            <p:ph type="body" sz="quarter" idx="10"/>
          </p:nvPr>
        </p:nvSpPr>
        <p:spPr>
          <a:xfrm>
            <a:off x="250825" y="1491630"/>
            <a:ext cx="2520975" cy="3240087"/>
          </a:xfrm>
        </p:spPr>
        <p:txBody>
          <a:bodyPr/>
          <a:lstStyle/>
          <a:p>
            <a:r>
              <a:rPr lang="de-DE" sz="1600" dirty="0"/>
              <a:t>Text und Interpretation sind in der pädagogischen Hermeneutik komplementäre Begriffe</a:t>
            </a:r>
          </a:p>
        </p:txBody>
      </p:sp>
      <p:pic>
        <p:nvPicPr>
          <p:cNvPr id="5" name="Picture 4">
            <a:extLst>
              <a:ext uri="{FF2B5EF4-FFF2-40B4-BE49-F238E27FC236}">
                <a16:creationId xmlns:a16="http://schemas.microsoft.com/office/drawing/2014/main" id="{7E29B930-340F-47D0-83FB-1A939EF9E97B}"/>
              </a:ext>
            </a:extLst>
          </p:cNvPr>
          <p:cNvPicPr>
            <a:picLocks noChangeAspect="1"/>
          </p:cNvPicPr>
          <p:nvPr/>
        </p:nvPicPr>
        <p:blipFill>
          <a:blip r:embed="rId2"/>
          <a:stretch>
            <a:fillRect/>
          </a:stretch>
        </p:blipFill>
        <p:spPr>
          <a:xfrm>
            <a:off x="2941748" y="1491630"/>
            <a:ext cx="5940152" cy="3092806"/>
          </a:xfrm>
          <a:prstGeom prst="rect">
            <a:avLst/>
          </a:prstGeom>
        </p:spPr>
      </p:pic>
    </p:spTree>
    <p:extLst>
      <p:ext uri="{BB962C8B-B14F-4D97-AF65-F5344CB8AC3E}">
        <p14:creationId xmlns:p14="http://schemas.microsoft.com/office/powerpoint/2010/main" val="2785346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36AB-9658-4705-8346-7647E0A1306C}"/>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CDE69785-4202-44F5-A764-58043541962F}"/>
              </a:ext>
            </a:extLst>
          </p:cNvPr>
          <p:cNvSpPr>
            <a:spLocks noGrp="1"/>
          </p:cNvSpPr>
          <p:nvPr>
            <p:ph type="body" sz="quarter" idx="10"/>
          </p:nvPr>
        </p:nvSpPr>
        <p:spPr/>
        <p:txBody>
          <a:bodyPr/>
          <a:lstStyle/>
          <a:p>
            <a:endParaRPr lang="de-DE"/>
          </a:p>
        </p:txBody>
      </p:sp>
      <p:pic>
        <p:nvPicPr>
          <p:cNvPr id="5" name="Picture 4">
            <a:extLst>
              <a:ext uri="{FF2B5EF4-FFF2-40B4-BE49-F238E27FC236}">
                <a16:creationId xmlns:a16="http://schemas.microsoft.com/office/drawing/2014/main" id="{7E5D1225-877C-4048-9097-82A9AE9508F8}"/>
              </a:ext>
            </a:extLst>
          </p:cNvPr>
          <p:cNvPicPr>
            <a:picLocks noChangeAspect="1"/>
          </p:cNvPicPr>
          <p:nvPr/>
        </p:nvPicPr>
        <p:blipFill rotWithShape="1">
          <a:blip r:embed="rId2"/>
          <a:srcRect l="1" r="2216" b="54599"/>
          <a:stretch/>
        </p:blipFill>
        <p:spPr>
          <a:xfrm>
            <a:off x="-4596" y="843558"/>
            <a:ext cx="4893857" cy="4176464"/>
          </a:xfrm>
          <a:prstGeom prst="rect">
            <a:avLst/>
          </a:prstGeom>
        </p:spPr>
      </p:pic>
      <p:pic>
        <p:nvPicPr>
          <p:cNvPr id="6" name="Picture 5">
            <a:extLst>
              <a:ext uri="{FF2B5EF4-FFF2-40B4-BE49-F238E27FC236}">
                <a16:creationId xmlns:a16="http://schemas.microsoft.com/office/drawing/2014/main" id="{82E33DC7-E642-4CDC-A4CC-11E95171FCF5}"/>
              </a:ext>
            </a:extLst>
          </p:cNvPr>
          <p:cNvPicPr>
            <a:picLocks noChangeAspect="1"/>
          </p:cNvPicPr>
          <p:nvPr/>
        </p:nvPicPr>
        <p:blipFill rotWithShape="1">
          <a:blip r:embed="rId2"/>
          <a:srcRect t="45423"/>
          <a:stretch/>
        </p:blipFill>
        <p:spPr>
          <a:xfrm>
            <a:off x="4916655" y="843558"/>
            <a:ext cx="4191849" cy="4205108"/>
          </a:xfrm>
          <a:prstGeom prst="rect">
            <a:avLst/>
          </a:prstGeom>
        </p:spPr>
      </p:pic>
      <p:sp>
        <p:nvSpPr>
          <p:cNvPr id="4" name="TextBox 3">
            <a:extLst>
              <a:ext uri="{FF2B5EF4-FFF2-40B4-BE49-F238E27FC236}">
                <a16:creationId xmlns:a16="http://schemas.microsoft.com/office/drawing/2014/main" id="{7A90D96B-CFA1-40A3-8F35-7D71AF14C7FE}"/>
              </a:ext>
            </a:extLst>
          </p:cNvPr>
          <p:cNvSpPr txBox="1"/>
          <p:nvPr/>
        </p:nvSpPr>
        <p:spPr>
          <a:xfrm>
            <a:off x="-29975" y="1081420"/>
            <a:ext cx="254101" cy="369332"/>
          </a:xfrm>
          <a:prstGeom prst="rect">
            <a:avLst/>
          </a:prstGeom>
          <a:noFill/>
        </p:spPr>
        <p:txBody>
          <a:bodyPr wrap="square" rtlCol="0">
            <a:spAutoFit/>
          </a:bodyPr>
          <a:lstStyle/>
          <a:p>
            <a:r>
              <a:rPr lang="de-DE" b="1" dirty="0">
                <a:solidFill>
                  <a:srgbClr val="FF0000"/>
                </a:solidFill>
                <a:highlight>
                  <a:srgbClr val="FFFF00"/>
                </a:highlight>
              </a:rPr>
              <a:t>1</a:t>
            </a:r>
          </a:p>
        </p:txBody>
      </p:sp>
      <p:sp>
        <p:nvSpPr>
          <p:cNvPr id="7" name="TextBox 6">
            <a:extLst>
              <a:ext uri="{FF2B5EF4-FFF2-40B4-BE49-F238E27FC236}">
                <a16:creationId xmlns:a16="http://schemas.microsoft.com/office/drawing/2014/main" id="{FFB2ED1B-02E7-49C2-934A-13F1AED86CF7}"/>
              </a:ext>
            </a:extLst>
          </p:cNvPr>
          <p:cNvSpPr txBox="1"/>
          <p:nvPr/>
        </p:nvSpPr>
        <p:spPr>
          <a:xfrm>
            <a:off x="-31990" y="1514252"/>
            <a:ext cx="254101" cy="369332"/>
          </a:xfrm>
          <a:prstGeom prst="rect">
            <a:avLst/>
          </a:prstGeom>
          <a:noFill/>
        </p:spPr>
        <p:txBody>
          <a:bodyPr wrap="square" rtlCol="0">
            <a:spAutoFit/>
          </a:bodyPr>
          <a:lstStyle/>
          <a:p>
            <a:r>
              <a:rPr lang="de-DE" b="1" dirty="0">
                <a:solidFill>
                  <a:srgbClr val="FF0000"/>
                </a:solidFill>
                <a:highlight>
                  <a:srgbClr val="FFFF00"/>
                </a:highlight>
              </a:rPr>
              <a:t>2</a:t>
            </a:r>
          </a:p>
        </p:txBody>
      </p:sp>
      <p:sp>
        <p:nvSpPr>
          <p:cNvPr id="8" name="TextBox 7">
            <a:extLst>
              <a:ext uri="{FF2B5EF4-FFF2-40B4-BE49-F238E27FC236}">
                <a16:creationId xmlns:a16="http://schemas.microsoft.com/office/drawing/2014/main" id="{6E957106-84A6-4E3E-961E-230FC12260E1}"/>
              </a:ext>
            </a:extLst>
          </p:cNvPr>
          <p:cNvSpPr txBox="1"/>
          <p:nvPr/>
        </p:nvSpPr>
        <p:spPr>
          <a:xfrm>
            <a:off x="-31991" y="2067694"/>
            <a:ext cx="254101" cy="369332"/>
          </a:xfrm>
          <a:prstGeom prst="rect">
            <a:avLst/>
          </a:prstGeom>
          <a:noFill/>
        </p:spPr>
        <p:txBody>
          <a:bodyPr wrap="square" rtlCol="0">
            <a:spAutoFit/>
          </a:bodyPr>
          <a:lstStyle/>
          <a:p>
            <a:r>
              <a:rPr lang="de-DE" b="1" dirty="0">
                <a:solidFill>
                  <a:srgbClr val="FF0000"/>
                </a:solidFill>
                <a:highlight>
                  <a:srgbClr val="FFFF00"/>
                </a:highlight>
              </a:rPr>
              <a:t>3</a:t>
            </a:r>
          </a:p>
        </p:txBody>
      </p:sp>
      <p:sp>
        <p:nvSpPr>
          <p:cNvPr id="9" name="TextBox 8">
            <a:extLst>
              <a:ext uri="{FF2B5EF4-FFF2-40B4-BE49-F238E27FC236}">
                <a16:creationId xmlns:a16="http://schemas.microsoft.com/office/drawing/2014/main" id="{871488F5-732D-4DE2-ADF6-9D2FC46C0D99}"/>
              </a:ext>
            </a:extLst>
          </p:cNvPr>
          <p:cNvSpPr txBox="1"/>
          <p:nvPr/>
        </p:nvSpPr>
        <p:spPr>
          <a:xfrm>
            <a:off x="-31991" y="2716357"/>
            <a:ext cx="254101" cy="369332"/>
          </a:xfrm>
          <a:prstGeom prst="rect">
            <a:avLst/>
          </a:prstGeom>
          <a:noFill/>
        </p:spPr>
        <p:txBody>
          <a:bodyPr wrap="square" rtlCol="0">
            <a:spAutoFit/>
          </a:bodyPr>
          <a:lstStyle/>
          <a:p>
            <a:r>
              <a:rPr lang="de-DE" b="1" dirty="0">
                <a:solidFill>
                  <a:srgbClr val="FF0000"/>
                </a:solidFill>
                <a:highlight>
                  <a:srgbClr val="FFFF00"/>
                </a:highlight>
              </a:rPr>
              <a:t>4</a:t>
            </a:r>
          </a:p>
        </p:txBody>
      </p:sp>
      <p:sp>
        <p:nvSpPr>
          <p:cNvPr id="10" name="TextBox 9">
            <a:extLst>
              <a:ext uri="{FF2B5EF4-FFF2-40B4-BE49-F238E27FC236}">
                <a16:creationId xmlns:a16="http://schemas.microsoft.com/office/drawing/2014/main" id="{7E563DBB-730C-460B-9582-68CEB4714A2A}"/>
              </a:ext>
            </a:extLst>
          </p:cNvPr>
          <p:cNvSpPr txBox="1"/>
          <p:nvPr/>
        </p:nvSpPr>
        <p:spPr>
          <a:xfrm>
            <a:off x="-31992" y="3362202"/>
            <a:ext cx="254101" cy="369332"/>
          </a:xfrm>
          <a:prstGeom prst="rect">
            <a:avLst/>
          </a:prstGeom>
          <a:noFill/>
        </p:spPr>
        <p:txBody>
          <a:bodyPr wrap="square" rtlCol="0">
            <a:spAutoFit/>
          </a:bodyPr>
          <a:lstStyle/>
          <a:p>
            <a:r>
              <a:rPr lang="de-DE" b="1" dirty="0">
                <a:solidFill>
                  <a:srgbClr val="FF0000"/>
                </a:solidFill>
                <a:highlight>
                  <a:srgbClr val="FFFF00"/>
                </a:highlight>
              </a:rPr>
              <a:t>5</a:t>
            </a:r>
          </a:p>
        </p:txBody>
      </p:sp>
      <p:sp>
        <p:nvSpPr>
          <p:cNvPr id="11" name="TextBox 10">
            <a:extLst>
              <a:ext uri="{FF2B5EF4-FFF2-40B4-BE49-F238E27FC236}">
                <a16:creationId xmlns:a16="http://schemas.microsoft.com/office/drawing/2014/main" id="{DFB5AD79-9C81-4B05-BEB3-88ADB0A85E85}"/>
              </a:ext>
            </a:extLst>
          </p:cNvPr>
          <p:cNvSpPr txBox="1"/>
          <p:nvPr/>
        </p:nvSpPr>
        <p:spPr>
          <a:xfrm>
            <a:off x="-17634" y="3915644"/>
            <a:ext cx="254101" cy="369332"/>
          </a:xfrm>
          <a:prstGeom prst="rect">
            <a:avLst/>
          </a:prstGeom>
          <a:noFill/>
        </p:spPr>
        <p:txBody>
          <a:bodyPr wrap="square" rtlCol="0">
            <a:spAutoFit/>
          </a:bodyPr>
          <a:lstStyle/>
          <a:p>
            <a:r>
              <a:rPr lang="de-DE" b="1" dirty="0">
                <a:solidFill>
                  <a:srgbClr val="FF0000"/>
                </a:solidFill>
                <a:highlight>
                  <a:srgbClr val="FFFF00"/>
                </a:highlight>
              </a:rPr>
              <a:t>6</a:t>
            </a:r>
          </a:p>
        </p:txBody>
      </p:sp>
      <p:sp>
        <p:nvSpPr>
          <p:cNvPr id="12" name="TextBox 11">
            <a:extLst>
              <a:ext uri="{FF2B5EF4-FFF2-40B4-BE49-F238E27FC236}">
                <a16:creationId xmlns:a16="http://schemas.microsoft.com/office/drawing/2014/main" id="{6EAA387E-00C2-4053-A657-4B8B533E7CD1}"/>
              </a:ext>
            </a:extLst>
          </p:cNvPr>
          <p:cNvSpPr txBox="1"/>
          <p:nvPr/>
        </p:nvSpPr>
        <p:spPr>
          <a:xfrm>
            <a:off x="-31993" y="4467833"/>
            <a:ext cx="254101" cy="369332"/>
          </a:xfrm>
          <a:prstGeom prst="rect">
            <a:avLst/>
          </a:prstGeom>
          <a:noFill/>
        </p:spPr>
        <p:txBody>
          <a:bodyPr wrap="square" rtlCol="0">
            <a:spAutoFit/>
          </a:bodyPr>
          <a:lstStyle/>
          <a:p>
            <a:r>
              <a:rPr lang="de-DE" b="1" dirty="0">
                <a:solidFill>
                  <a:srgbClr val="FF0000"/>
                </a:solidFill>
                <a:highlight>
                  <a:srgbClr val="FFFF00"/>
                </a:highlight>
              </a:rPr>
              <a:t>7</a:t>
            </a:r>
          </a:p>
        </p:txBody>
      </p:sp>
      <p:sp>
        <p:nvSpPr>
          <p:cNvPr id="13" name="TextBox 12">
            <a:extLst>
              <a:ext uri="{FF2B5EF4-FFF2-40B4-BE49-F238E27FC236}">
                <a16:creationId xmlns:a16="http://schemas.microsoft.com/office/drawing/2014/main" id="{E9FA3D7A-8438-41F2-AED7-CE338956CB75}"/>
              </a:ext>
            </a:extLst>
          </p:cNvPr>
          <p:cNvSpPr txBox="1"/>
          <p:nvPr/>
        </p:nvSpPr>
        <p:spPr>
          <a:xfrm>
            <a:off x="5076056" y="1083699"/>
            <a:ext cx="254101" cy="369332"/>
          </a:xfrm>
          <a:prstGeom prst="rect">
            <a:avLst/>
          </a:prstGeom>
          <a:noFill/>
        </p:spPr>
        <p:txBody>
          <a:bodyPr wrap="square" rtlCol="0">
            <a:spAutoFit/>
          </a:bodyPr>
          <a:lstStyle/>
          <a:p>
            <a:r>
              <a:rPr lang="de-DE" b="1" dirty="0">
                <a:solidFill>
                  <a:srgbClr val="FF0000"/>
                </a:solidFill>
                <a:highlight>
                  <a:srgbClr val="FFFF00"/>
                </a:highlight>
              </a:rPr>
              <a:t>8</a:t>
            </a:r>
          </a:p>
        </p:txBody>
      </p:sp>
      <p:sp>
        <p:nvSpPr>
          <p:cNvPr id="14" name="TextBox 13">
            <a:extLst>
              <a:ext uri="{FF2B5EF4-FFF2-40B4-BE49-F238E27FC236}">
                <a16:creationId xmlns:a16="http://schemas.microsoft.com/office/drawing/2014/main" id="{77D090C2-75E0-424C-8AF1-74C3D7F51C53}"/>
              </a:ext>
            </a:extLst>
          </p:cNvPr>
          <p:cNvSpPr txBox="1"/>
          <p:nvPr/>
        </p:nvSpPr>
        <p:spPr>
          <a:xfrm>
            <a:off x="5076056" y="1883028"/>
            <a:ext cx="254101" cy="369332"/>
          </a:xfrm>
          <a:prstGeom prst="rect">
            <a:avLst/>
          </a:prstGeom>
          <a:noFill/>
        </p:spPr>
        <p:txBody>
          <a:bodyPr wrap="square" rtlCol="0">
            <a:spAutoFit/>
          </a:bodyPr>
          <a:lstStyle/>
          <a:p>
            <a:r>
              <a:rPr lang="de-DE" b="1" dirty="0">
                <a:solidFill>
                  <a:srgbClr val="FF0000"/>
                </a:solidFill>
                <a:highlight>
                  <a:srgbClr val="FFFF00"/>
                </a:highlight>
              </a:rPr>
              <a:t>9</a:t>
            </a:r>
          </a:p>
        </p:txBody>
      </p:sp>
      <p:sp>
        <p:nvSpPr>
          <p:cNvPr id="15" name="TextBox 14">
            <a:extLst>
              <a:ext uri="{FF2B5EF4-FFF2-40B4-BE49-F238E27FC236}">
                <a16:creationId xmlns:a16="http://schemas.microsoft.com/office/drawing/2014/main" id="{1A6ECB39-ACC0-4EF3-91BD-3B00CC5883BB}"/>
              </a:ext>
            </a:extLst>
          </p:cNvPr>
          <p:cNvSpPr txBox="1"/>
          <p:nvPr/>
        </p:nvSpPr>
        <p:spPr>
          <a:xfrm>
            <a:off x="5076056" y="2703414"/>
            <a:ext cx="576064" cy="369332"/>
          </a:xfrm>
          <a:prstGeom prst="rect">
            <a:avLst/>
          </a:prstGeom>
          <a:noFill/>
        </p:spPr>
        <p:txBody>
          <a:bodyPr wrap="square" rtlCol="0">
            <a:spAutoFit/>
          </a:bodyPr>
          <a:lstStyle/>
          <a:p>
            <a:r>
              <a:rPr lang="de-DE" b="1" dirty="0">
                <a:solidFill>
                  <a:srgbClr val="FF0000"/>
                </a:solidFill>
                <a:highlight>
                  <a:srgbClr val="FFFF00"/>
                </a:highlight>
              </a:rPr>
              <a:t>10</a:t>
            </a:r>
          </a:p>
        </p:txBody>
      </p:sp>
      <p:sp>
        <p:nvSpPr>
          <p:cNvPr id="16" name="TextBox 15">
            <a:extLst>
              <a:ext uri="{FF2B5EF4-FFF2-40B4-BE49-F238E27FC236}">
                <a16:creationId xmlns:a16="http://schemas.microsoft.com/office/drawing/2014/main" id="{66C73B99-689D-4DB9-BDA0-294CDC01DD9C}"/>
              </a:ext>
            </a:extLst>
          </p:cNvPr>
          <p:cNvSpPr txBox="1"/>
          <p:nvPr/>
        </p:nvSpPr>
        <p:spPr>
          <a:xfrm>
            <a:off x="5081931" y="3677526"/>
            <a:ext cx="426173" cy="369332"/>
          </a:xfrm>
          <a:prstGeom prst="rect">
            <a:avLst/>
          </a:prstGeom>
          <a:noFill/>
        </p:spPr>
        <p:txBody>
          <a:bodyPr wrap="square" rtlCol="0">
            <a:spAutoFit/>
          </a:bodyPr>
          <a:lstStyle/>
          <a:p>
            <a:r>
              <a:rPr lang="de-DE" b="1" dirty="0">
                <a:solidFill>
                  <a:srgbClr val="FF0000"/>
                </a:solidFill>
                <a:highlight>
                  <a:srgbClr val="FFFF00"/>
                </a:highlight>
              </a:rPr>
              <a:t>11</a:t>
            </a:r>
          </a:p>
        </p:txBody>
      </p:sp>
    </p:spTree>
    <p:extLst>
      <p:ext uri="{BB962C8B-B14F-4D97-AF65-F5344CB8AC3E}">
        <p14:creationId xmlns:p14="http://schemas.microsoft.com/office/powerpoint/2010/main" val="113781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C020-3078-4890-88F9-6345EFBDA7E0}"/>
              </a:ext>
            </a:extLst>
          </p:cNvPr>
          <p:cNvSpPr>
            <a:spLocks noGrp="1"/>
          </p:cNvSpPr>
          <p:nvPr>
            <p:ph type="title"/>
          </p:nvPr>
        </p:nvSpPr>
        <p:spPr/>
        <p:txBody>
          <a:bodyPr/>
          <a:lstStyle/>
          <a:p>
            <a:r>
              <a:rPr lang="de-DE" dirty="0"/>
              <a:t>Arbeitsschritte </a:t>
            </a:r>
          </a:p>
        </p:txBody>
      </p:sp>
      <p:sp>
        <p:nvSpPr>
          <p:cNvPr id="3" name="Text Placeholder 2">
            <a:extLst>
              <a:ext uri="{FF2B5EF4-FFF2-40B4-BE49-F238E27FC236}">
                <a16:creationId xmlns:a16="http://schemas.microsoft.com/office/drawing/2014/main" id="{8857AEC0-864B-4E1C-80C9-18F5D19C7CA0}"/>
              </a:ext>
            </a:extLst>
          </p:cNvPr>
          <p:cNvSpPr>
            <a:spLocks noGrp="1"/>
          </p:cNvSpPr>
          <p:nvPr>
            <p:ph type="body" sz="quarter" idx="10"/>
          </p:nvPr>
        </p:nvSpPr>
        <p:spPr>
          <a:xfrm>
            <a:off x="250825" y="1419895"/>
            <a:ext cx="8642350" cy="3240087"/>
          </a:xfrm>
        </p:spPr>
        <p:txBody>
          <a:bodyPr/>
          <a:lstStyle/>
          <a:p>
            <a:r>
              <a:rPr lang="de-DE" sz="1200" dirty="0"/>
              <a:t>Schritt 1: Vorverständnis (1, 2)</a:t>
            </a:r>
          </a:p>
          <a:p>
            <a:pPr lvl="1"/>
            <a:r>
              <a:rPr lang="de-DE" sz="1200" dirty="0"/>
              <a:t>Vorläufigen Eindruck</a:t>
            </a:r>
          </a:p>
          <a:p>
            <a:pPr lvl="1"/>
            <a:r>
              <a:rPr lang="de-DE" sz="1200" dirty="0"/>
              <a:t>Erste Vermutungen über Sinn und Bedeutung des Textes ein</a:t>
            </a:r>
          </a:p>
          <a:p>
            <a:pPr lvl="1"/>
            <a:r>
              <a:rPr lang="de-DE" sz="1200" dirty="0"/>
              <a:t>Deutungshypothesen</a:t>
            </a:r>
          </a:p>
          <a:p>
            <a:r>
              <a:rPr lang="de-DE" sz="1200" dirty="0"/>
              <a:t>Schritt 2: die Analyse (3, 4, 5, 6, 7, 8, 9)</a:t>
            </a:r>
          </a:p>
          <a:p>
            <a:pPr lvl="1"/>
            <a:r>
              <a:rPr lang="de-DE" sz="1200" dirty="0"/>
              <a:t>Kurze Inhaltsanalyse </a:t>
            </a:r>
          </a:p>
          <a:p>
            <a:pPr lvl="1"/>
            <a:r>
              <a:rPr lang="de-DE" sz="1200" dirty="0"/>
              <a:t>Verfasser + Textart</a:t>
            </a:r>
          </a:p>
          <a:p>
            <a:pPr lvl="1"/>
            <a:r>
              <a:rPr lang="de-DE" sz="1200" dirty="0"/>
              <a:t>Historischen Kontext </a:t>
            </a:r>
          </a:p>
          <a:p>
            <a:pPr lvl="1"/>
            <a:r>
              <a:rPr lang="de-DE" sz="1200" dirty="0"/>
              <a:t>Semantischen und syntaktischen Textanalyse: Aufbau, Gliederung, Satzbau, stilistischen Mittel, Bedeutung verwendeten Begriffe</a:t>
            </a:r>
          </a:p>
          <a:p>
            <a:r>
              <a:rPr lang="de-DE" sz="1200" dirty="0"/>
              <a:t>Schritt 3: deutende Interpretation (10, 11)</a:t>
            </a:r>
          </a:p>
          <a:p>
            <a:pPr lvl="1"/>
            <a:r>
              <a:rPr lang="de-DE" sz="1200" dirty="0"/>
              <a:t>Sinn des Textes und Intention</a:t>
            </a:r>
          </a:p>
          <a:p>
            <a:pPr lvl="1"/>
            <a:r>
              <a:rPr lang="de-DE" sz="1200" dirty="0"/>
              <a:t>Kritisch-erörternde Auseinandersetzung mit den Aussagen, Urteilen und Schlussfolgerungen</a:t>
            </a:r>
          </a:p>
          <a:p>
            <a:r>
              <a:rPr lang="de-DE" sz="1200" dirty="0"/>
              <a:t>Schritt 4: Wirkung des Textes auf den Interpreten</a:t>
            </a:r>
          </a:p>
          <a:p>
            <a:pPr lvl="1"/>
            <a:r>
              <a:rPr lang="de-DE" sz="1200" dirty="0"/>
              <a:t>War die Deutungshypothese richtig? </a:t>
            </a:r>
          </a:p>
        </p:txBody>
      </p:sp>
    </p:spTree>
    <p:extLst>
      <p:ext uri="{BB962C8B-B14F-4D97-AF65-F5344CB8AC3E}">
        <p14:creationId xmlns:p14="http://schemas.microsoft.com/office/powerpoint/2010/main" val="2943607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FFFF3-D600-4E11-A64E-DCBA3673BBE7}"/>
              </a:ext>
            </a:extLst>
          </p:cNvPr>
          <p:cNvSpPr>
            <a:spLocks noGrp="1"/>
          </p:cNvSpPr>
          <p:nvPr>
            <p:ph type="title"/>
          </p:nvPr>
        </p:nvSpPr>
        <p:spPr/>
        <p:txBody>
          <a:bodyPr/>
          <a:lstStyle/>
          <a:p>
            <a:r>
              <a:rPr lang="de-DE" dirty="0"/>
              <a:t>Beispiel 1</a:t>
            </a:r>
          </a:p>
        </p:txBody>
      </p:sp>
      <p:sp>
        <p:nvSpPr>
          <p:cNvPr id="3" name="Text Placeholder 2">
            <a:extLst>
              <a:ext uri="{FF2B5EF4-FFF2-40B4-BE49-F238E27FC236}">
                <a16:creationId xmlns:a16="http://schemas.microsoft.com/office/drawing/2014/main" id="{03312BAE-7850-4C0F-A934-135038BDFA62}"/>
              </a:ext>
            </a:extLst>
          </p:cNvPr>
          <p:cNvSpPr>
            <a:spLocks noGrp="1"/>
          </p:cNvSpPr>
          <p:nvPr>
            <p:ph type="body" sz="quarter" idx="10"/>
          </p:nvPr>
        </p:nvSpPr>
        <p:spPr/>
        <p:txBody>
          <a:bodyPr/>
          <a:lstStyle/>
          <a:p>
            <a:endParaRPr lang="de-DE"/>
          </a:p>
        </p:txBody>
      </p:sp>
      <p:pic>
        <p:nvPicPr>
          <p:cNvPr id="5" name="Picture 4">
            <a:extLst>
              <a:ext uri="{FF2B5EF4-FFF2-40B4-BE49-F238E27FC236}">
                <a16:creationId xmlns:a16="http://schemas.microsoft.com/office/drawing/2014/main" id="{A82D7D59-9F69-436F-BC03-616E1A4042E1}"/>
              </a:ext>
            </a:extLst>
          </p:cNvPr>
          <p:cNvPicPr>
            <a:picLocks noChangeAspect="1"/>
          </p:cNvPicPr>
          <p:nvPr/>
        </p:nvPicPr>
        <p:blipFill>
          <a:blip r:embed="rId2"/>
          <a:stretch>
            <a:fillRect/>
          </a:stretch>
        </p:blipFill>
        <p:spPr>
          <a:xfrm>
            <a:off x="3347864" y="1059582"/>
            <a:ext cx="4442909" cy="3831098"/>
          </a:xfrm>
          <a:prstGeom prst="rect">
            <a:avLst/>
          </a:prstGeom>
        </p:spPr>
      </p:pic>
    </p:spTree>
    <p:extLst>
      <p:ext uri="{BB962C8B-B14F-4D97-AF65-F5344CB8AC3E}">
        <p14:creationId xmlns:p14="http://schemas.microsoft.com/office/powerpoint/2010/main" val="349151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FFFF3-D600-4E11-A64E-DCBA3673BBE7}"/>
              </a:ext>
            </a:extLst>
          </p:cNvPr>
          <p:cNvSpPr>
            <a:spLocks noGrp="1"/>
          </p:cNvSpPr>
          <p:nvPr>
            <p:ph type="title"/>
          </p:nvPr>
        </p:nvSpPr>
        <p:spPr/>
        <p:txBody>
          <a:bodyPr/>
          <a:lstStyle/>
          <a:p>
            <a:r>
              <a:rPr lang="de-DE" dirty="0"/>
              <a:t>Beispiel 1</a:t>
            </a:r>
          </a:p>
        </p:txBody>
      </p:sp>
      <p:sp>
        <p:nvSpPr>
          <p:cNvPr id="3" name="Text Placeholder 2">
            <a:extLst>
              <a:ext uri="{FF2B5EF4-FFF2-40B4-BE49-F238E27FC236}">
                <a16:creationId xmlns:a16="http://schemas.microsoft.com/office/drawing/2014/main" id="{03312BAE-7850-4C0F-A934-135038BDFA62}"/>
              </a:ext>
            </a:extLst>
          </p:cNvPr>
          <p:cNvSpPr>
            <a:spLocks noGrp="1"/>
          </p:cNvSpPr>
          <p:nvPr>
            <p:ph type="body" sz="quarter" idx="10"/>
          </p:nvPr>
        </p:nvSpPr>
        <p:spPr>
          <a:xfrm>
            <a:off x="250825" y="1491630"/>
            <a:ext cx="3025031" cy="3240087"/>
          </a:xfrm>
        </p:spPr>
        <p:txBody>
          <a:bodyPr/>
          <a:lstStyle/>
          <a:p>
            <a:r>
              <a:rPr lang="de-DE" dirty="0"/>
              <a:t>Wie Gertrud ihre Kinder Lehrt (Pestalozzi 1801)</a:t>
            </a:r>
          </a:p>
          <a:p>
            <a:r>
              <a:rPr lang="de-DE" dirty="0"/>
              <a:t>Schulunterricht</a:t>
            </a:r>
          </a:p>
        </p:txBody>
      </p:sp>
      <p:pic>
        <p:nvPicPr>
          <p:cNvPr id="5" name="Picture 4">
            <a:extLst>
              <a:ext uri="{FF2B5EF4-FFF2-40B4-BE49-F238E27FC236}">
                <a16:creationId xmlns:a16="http://schemas.microsoft.com/office/drawing/2014/main" id="{A82D7D59-9F69-436F-BC03-616E1A4042E1}"/>
              </a:ext>
            </a:extLst>
          </p:cNvPr>
          <p:cNvPicPr>
            <a:picLocks noChangeAspect="1"/>
          </p:cNvPicPr>
          <p:nvPr/>
        </p:nvPicPr>
        <p:blipFill>
          <a:blip r:embed="rId2"/>
          <a:stretch>
            <a:fillRect/>
          </a:stretch>
        </p:blipFill>
        <p:spPr>
          <a:xfrm>
            <a:off x="3347864" y="1059582"/>
            <a:ext cx="4442909" cy="3831098"/>
          </a:xfrm>
          <a:prstGeom prst="rect">
            <a:avLst/>
          </a:prstGeom>
        </p:spPr>
      </p:pic>
    </p:spTree>
    <p:extLst>
      <p:ext uri="{BB962C8B-B14F-4D97-AF65-F5344CB8AC3E}">
        <p14:creationId xmlns:p14="http://schemas.microsoft.com/office/powerpoint/2010/main" val="136237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413F-45DB-4591-8368-F1327B2A8A49}"/>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E003A7EC-0298-484B-A3DF-A6E48F6A7EEE}"/>
              </a:ext>
            </a:extLst>
          </p:cNvPr>
          <p:cNvSpPr>
            <a:spLocks noGrp="1"/>
          </p:cNvSpPr>
          <p:nvPr>
            <p:ph type="body" sz="quarter" idx="10"/>
          </p:nvPr>
        </p:nvSpPr>
        <p:spPr/>
        <p:txBody>
          <a:bodyPr/>
          <a:lstStyle/>
          <a:p>
            <a:endParaRPr lang="de-DE"/>
          </a:p>
        </p:txBody>
      </p:sp>
      <p:pic>
        <p:nvPicPr>
          <p:cNvPr id="5" name="Picture 4">
            <a:extLst>
              <a:ext uri="{FF2B5EF4-FFF2-40B4-BE49-F238E27FC236}">
                <a16:creationId xmlns:a16="http://schemas.microsoft.com/office/drawing/2014/main" id="{D19E5919-5E83-488F-B75C-FE55D081F66F}"/>
              </a:ext>
            </a:extLst>
          </p:cNvPr>
          <p:cNvPicPr>
            <a:picLocks noChangeAspect="1"/>
          </p:cNvPicPr>
          <p:nvPr/>
        </p:nvPicPr>
        <p:blipFill>
          <a:blip r:embed="rId2"/>
          <a:stretch>
            <a:fillRect/>
          </a:stretch>
        </p:blipFill>
        <p:spPr>
          <a:xfrm>
            <a:off x="2433020" y="0"/>
            <a:ext cx="4277959" cy="5143500"/>
          </a:xfrm>
          <a:prstGeom prst="rect">
            <a:avLst/>
          </a:prstGeom>
        </p:spPr>
      </p:pic>
    </p:spTree>
    <p:extLst>
      <p:ext uri="{BB962C8B-B14F-4D97-AF65-F5344CB8AC3E}">
        <p14:creationId xmlns:p14="http://schemas.microsoft.com/office/powerpoint/2010/main" val="3625892150"/>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1742</Words>
  <Application>Microsoft Office PowerPoint</Application>
  <PresentationFormat>On-screen Show (16:9)</PresentationFormat>
  <Paragraphs>166</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Akkurat</vt:lpstr>
      <vt:lpstr>Arial</vt:lpstr>
      <vt:lpstr>Calibri</vt:lpstr>
      <vt:lpstr>Times New Roman</vt:lpstr>
      <vt:lpstr>Masterfolie</vt:lpstr>
      <vt:lpstr>PowerPoint Presentation</vt:lpstr>
      <vt:lpstr>Texthermeneutik</vt:lpstr>
      <vt:lpstr>PowerPoint Presentation</vt:lpstr>
      <vt:lpstr>Hermeneutische Differenz zwischen Interpret und Verfasser</vt:lpstr>
      <vt:lpstr>PowerPoint Presentation</vt:lpstr>
      <vt:lpstr>Arbeitsschritte </vt:lpstr>
      <vt:lpstr>Beispiel 1</vt:lpstr>
      <vt:lpstr>Beispiel 1</vt:lpstr>
      <vt:lpstr>PowerPoint Presentation</vt:lpstr>
      <vt:lpstr>11 methodologische Grunderkenntnisse der Hermeneutik nach Klafki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Planung</vt:lpstr>
      <vt:lpstr>Texte - Klassiker</vt:lpstr>
      <vt:lpstr>Texte - Modern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178</cp:revision>
  <dcterms:created xsi:type="dcterms:W3CDTF">2017-06-13T08:51:48Z</dcterms:created>
  <dcterms:modified xsi:type="dcterms:W3CDTF">2021-06-02T13:34:00Z</dcterms:modified>
</cp:coreProperties>
</file>